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7" r:id="rId4"/>
    <p:sldId id="267" r:id="rId5"/>
    <p:sldId id="261" r:id="rId6"/>
    <p:sldId id="268" r:id="rId7"/>
    <p:sldId id="269" r:id="rId8"/>
    <p:sldId id="274" r:id="rId9"/>
    <p:sldId id="278" r:id="rId10"/>
    <p:sldId id="263" r:id="rId11"/>
    <p:sldId id="266" r:id="rId12"/>
    <p:sldId id="260" r:id="rId13"/>
    <p:sldId id="258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72" r:id="rId24"/>
    <p:sldId id="270" r:id="rId25"/>
    <p:sldId id="271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271A0-1A86-4C52-982B-788D8368C810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05940C-8913-4ABF-AAFD-1BBF0C466205}">
      <dgm:prSet phldrT="[Text]"/>
      <dgm:spPr/>
      <dgm:t>
        <a:bodyPr/>
        <a:lstStyle/>
        <a:p>
          <a:r>
            <a:rPr lang="en-US" dirty="0" smtClean="0"/>
            <a:t>Wealth Creation</a:t>
          </a:r>
          <a:endParaRPr lang="en-US" dirty="0"/>
        </a:p>
      </dgm:t>
    </dgm:pt>
    <dgm:pt modelId="{C49A3C65-3E1A-48B6-A72C-84B286ECF224}" type="parTrans" cxnId="{D93CDBA3-FBB6-43B9-8C2A-72EA6936B762}">
      <dgm:prSet/>
      <dgm:spPr/>
      <dgm:t>
        <a:bodyPr/>
        <a:lstStyle/>
        <a:p>
          <a:endParaRPr lang="en-US"/>
        </a:p>
      </dgm:t>
    </dgm:pt>
    <dgm:pt modelId="{1600C598-688A-4763-8144-C3FF66410BD4}" type="sibTrans" cxnId="{D93CDBA3-FBB6-43B9-8C2A-72EA6936B762}">
      <dgm:prSet/>
      <dgm:spPr/>
      <dgm:t>
        <a:bodyPr/>
        <a:lstStyle/>
        <a:p>
          <a:endParaRPr lang="en-US"/>
        </a:p>
      </dgm:t>
    </dgm:pt>
    <dgm:pt modelId="{27B06D3F-8E18-421C-92C8-47E9F8050A7A}">
      <dgm:prSet phldrT="[Text]" custT="1"/>
      <dgm:spPr/>
      <dgm:t>
        <a:bodyPr/>
        <a:lstStyle/>
        <a:p>
          <a:r>
            <a:rPr lang="en-US" sz="900" dirty="0" smtClean="0"/>
            <a:t>Management</a:t>
          </a:r>
          <a:endParaRPr lang="en-US" sz="900" dirty="0"/>
        </a:p>
      </dgm:t>
    </dgm:pt>
    <dgm:pt modelId="{A4B924E9-F9CA-4F8C-BE97-797377C68F33}" type="parTrans" cxnId="{D90F0D7F-AE68-4C48-868D-B83F8D8B11DE}">
      <dgm:prSet/>
      <dgm:spPr/>
      <dgm:t>
        <a:bodyPr/>
        <a:lstStyle/>
        <a:p>
          <a:endParaRPr lang="en-US"/>
        </a:p>
      </dgm:t>
    </dgm:pt>
    <dgm:pt modelId="{04236FB6-6EB1-4FE1-9818-E05E920D21D0}" type="sibTrans" cxnId="{D90F0D7F-AE68-4C48-868D-B83F8D8B11DE}">
      <dgm:prSet/>
      <dgm:spPr/>
      <dgm:t>
        <a:bodyPr/>
        <a:lstStyle/>
        <a:p>
          <a:endParaRPr lang="en-US"/>
        </a:p>
      </dgm:t>
    </dgm:pt>
    <dgm:pt modelId="{120DCD05-3CA4-464D-8F72-04B3A366A6F3}">
      <dgm:prSet phldrT="[Text]"/>
      <dgm:spPr/>
      <dgm:t>
        <a:bodyPr/>
        <a:lstStyle/>
        <a:p>
          <a:r>
            <a:rPr lang="en-US" dirty="0" smtClean="0"/>
            <a:t>Macro</a:t>
          </a:r>
          <a:endParaRPr lang="en-US" dirty="0"/>
        </a:p>
      </dgm:t>
    </dgm:pt>
    <dgm:pt modelId="{F142F774-9793-42E2-8FD2-A1257575E6C0}" type="parTrans" cxnId="{DD54796A-9399-4865-AD83-2459E98AF98C}">
      <dgm:prSet/>
      <dgm:spPr/>
      <dgm:t>
        <a:bodyPr/>
        <a:lstStyle/>
        <a:p>
          <a:endParaRPr lang="en-US"/>
        </a:p>
      </dgm:t>
    </dgm:pt>
    <dgm:pt modelId="{92389CB5-5708-417C-80A1-8A0D1D7BCB52}" type="sibTrans" cxnId="{DD54796A-9399-4865-AD83-2459E98AF98C}">
      <dgm:prSet/>
      <dgm:spPr/>
      <dgm:t>
        <a:bodyPr/>
        <a:lstStyle/>
        <a:p>
          <a:endParaRPr lang="en-US"/>
        </a:p>
      </dgm:t>
    </dgm:pt>
    <dgm:pt modelId="{DC9E5FB2-E9A0-4BB5-9BCF-FDBC77A912DD}">
      <dgm:prSet phldrT="[Text]"/>
      <dgm:spPr/>
      <dgm:t>
        <a:bodyPr/>
        <a:lstStyle/>
        <a:p>
          <a:r>
            <a:rPr lang="en-US" dirty="0" smtClean="0"/>
            <a:t>Business</a:t>
          </a:r>
          <a:endParaRPr lang="en-US" dirty="0"/>
        </a:p>
      </dgm:t>
    </dgm:pt>
    <dgm:pt modelId="{112A3E8B-EAE4-439C-864E-A4D3FCDE5652}" type="parTrans" cxnId="{388B8DC9-0F36-426F-B1CB-4F08C487D440}">
      <dgm:prSet/>
      <dgm:spPr/>
      <dgm:t>
        <a:bodyPr/>
        <a:lstStyle/>
        <a:p>
          <a:endParaRPr lang="en-US"/>
        </a:p>
      </dgm:t>
    </dgm:pt>
    <dgm:pt modelId="{2E4E6671-1BC2-4FE3-9BDE-7C71EF337843}" type="sibTrans" cxnId="{388B8DC9-0F36-426F-B1CB-4F08C487D440}">
      <dgm:prSet/>
      <dgm:spPr/>
      <dgm:t>
        <a:bodyPr/>
        <a:lstStyle/>
        <a:p>
          <a:endParaRPr lang="en-US"/>
        </a:p>
      </dgm:t>
    </dgm:pt>
    <dgm:pt modelId="{43700A48-CA42-4B39-8441-CD409906F3C8}">
      <dgm:prSet phldrT="[Text]"/>
      <dgm:spPr/>
      <dgm:t>
        <a:bodyPr/>
        <a:lstStyle/>
        <a:p>
          <a:r>
            <a:rPr lang="en-US" dirty="0" smtClean="0"/>
            <a:t>Valuation</a:t>
          </a:r>
          <a:endParaRPr lang="en-US" dirty="0"/>
        </a:p>
      </dgm:t>
    </dgm:pt>
    <dgm:pt modelId="{59990D0E-B3AE-499D-8650-CE2EE69EEE70}" type="parTrans" cxnId="{362F3352-0FF7-47FE-877B-336742EE58D5}">
      <dgm:prSet/>
      <dgm:spPr/>
      <dgm:t>
        <a:bodyPr/>
        <a:lstStyle/>
        <a:p>
          <a:endParaRPr lang="en-US"/>
        </a:p>
      </dgm:t>
    </dgm:pt>
    <dgm:pt modelId="{E36C7015-0961-4B5B-B25D-94A7D4291496}" type="sibTrans" cxnId="{362F3352-0FF7-47FE-877B-336742EE58D5}">
      <dgm:prSet/>
      <dgm:spPr/>
      <dgm:t>
        <a:bodyPr/>
        <a:lstStyle/>
        <a:p>
          <a:endParaRPr lang="en-US"/>
        </a:p>
      </dgm:t>
    </dgm:pt>
    <dgm:pt modelId="{D988DE05-F17A-4070-AB42-DEFBEAADAA07}">
      <dgm:prSet phldrT="[Text]"/>
      <dgm:spPr/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29E6C5E6-05D6-4F9C-9FC6-90841C5F607A}" type="parTrans" cxnId="{3E5D2583-FDB7-4589-B92C-E7A287311AF9}">
      <dgm:prSet/>
      <dgm:spPr/>
      <dgm:t>
        <a:bodyPr/>
        <a:lstStyle/>
        <a:p>
          <a:endParaRPr lang="en-US"/>
        </a:p>
      </dgm:t>
    </dgm:pt>
    <dgm:pt modelId="{B54841CB-D710-4D0C-9DC3-F59B73642EB5}" type="sibTrans" cxnId="{3E5D2583-FDB7-4589-B92C-E7A287311AF9}">
      <dgm:prSet/>
      <dgm:spPr/>
      <dgm:t>
        <a:bodyPr/>
        <a:lstStyle/>
        <a:p>
          <a:endParaRPr lang="en-US"/>
        </a:p>
      </dgm:t>
    </dgm:pt>
    <dgm:pt modelId="{4D3F1108-488D-4780-AF3A-1A7AF6FA0D40}" type="pres">
      <dgm:prSet presAssocID="{808271A0-1A86-4C52-982B-788D8368C81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CF7AE1-7018-4CE1-80F8-40BA5FB35844}" type="pres">
      <dgm:prSet presAssocID="{CB05940C-8913-4ABF-AAFD-1BBF0C466205}" presName="centerShape" presStyleLbl="node0" presStyleIdx="0" presStyleCnt="1"/>
      <dgm:spPr/>
      <dgm:t>
        <a:bodyPr/>
        <a:lstStyle/>
        <a:p>
          <a:endParaRPr lang="en-US"/>
        </a:p>
      </dgm:t>
    </dgm:pt>
    <dgm:pt modelId="{42C89E8D-A278-4B2F-8A77-837CA04DFF66}" type="pres">
      <dgm:prSet presAssocID="{27B06D3F-8E18-421C-92C8-47E9F8050A7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F2268-6CA9-43EC-A561-91C99EACFED6}" type="pres">
      <dgm:prSet presAssocID="{27B06D3F-8E18-421C-92C8-47E9F8050A7A}" presName="dummy" presStyleCnt="0"/>
      <dgm:spPr/>
    </dgm:pt>
    <dgm:pt modelId="{E983FD7C-0035-403C-A74A-02B7C47AEFA1}" type="pres">
      <dgm:prSet presAssocID="{04236FB6-6EB1-4FE1-9818-E05E920D21D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8E076D4-9E63-4989-8B1B-3B6234D35C7E}" type="pres">
      <dgm:prSet presAssocID="{120DCD05-3CA4-464D-8F72-04B3A366A6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FE856-F65B-4E3E-BD62-F691AEBB6C7A}" type="pres">
      <dgm:prSet presAssocID="{120DCD05-3CA4-464D-8F72-04B3A366A6F3}" presName="dummy" presStyleCnt="0"/>
      <dgm:spPr/>
    </dgm:pt>
    <dgm:pt modelId="{6252DF37-4AC1-44A5-B6E7-653A3AB87518}" type="pres">
      <dgm:prSet presAssocID="{92389CB5-5708-417C-80A1-8A0D1D7BCB5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6B08F20-835F-488A-9DB9-9DEA2B818983}" type="pres">
      <dgm:prSet presAssocID="{DC9E5FB2-E9A0-4BB5-9BCF-FDBC77A912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D3563-6060-437A-B6D8-9848D0325331}" type="pres">
      <dgm:prSet presAssocID="{DC9E5FB2-E9A0-4BB5-9BCF-FDBC77A912DD}" presName="dummy" presStyleCnt="0"/>
      <dgm:spPr/>
    </dgm:pt>
    <dgm:pt modelId="{5CB809DC-9C97-45A4-A3CE-3A5A0F84FBC3}" type="pres">
      <dgm:prSet presAssocID="{2E4E6671-1BC2-4FE3-9BDE-7C71EF33784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9E72E0E-1F52-4D2D-BDFB-3D52A119F1E4}" type="pres">
      <dgm:prSet presAssocID="{43700A48-CA42-4B39-8441-CD409906F3C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FA32E-F110-49A5-8CC7-50C4AD20CA10}" type="pres">
      <dgm:prSet presAssocID="{43700A48-CA42-4B39-8441-CD409906F3C8}" presName="dummy" presStyleCnt="0"/>
      <dgm:spPr/>
    </dgm:pt>
    <dgm:pt modelId="{4E78EF07-CE14-4039-8176-3190FBDCA810}" type="pres">
      <dgm:prSet presAssocID="{E36C7015-0961-4B5B-B25D-94A7D429149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F5DCBA8-6B3B-4EE9-9C0E-32610BE801EF}" type="pres">
      <dgm:prSet presAssocID="{D988DE05-F17A-4070-AB42-DEFBEAADAA0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16B11-69D8-46CD-9689-72980135AC1B}" type="pres">
      <dgm:prSet presAssocID="{D988DE05-F17A-4070-AB42-DEFBEAADAA07}" presName="dummy" presStyleCnt="0"/>
      <dgm:spPr/>
    </dgm:pt>
    <dgm:pt modelId="{59854345-D07E-42D8-BE00-C0188FBB82A3}" type="pres">
      <dgm:prSet presAssocID="{B54841CB-D710-4D0C-9DC3-F59B73642EB5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D779F1C-711F-49A9-BDEA-35421EE550CF}" type="presOf" srcId="{B54841CB-D710-4D0C-9DC3-F59B73642EB5}" destId="{59854345-D07E-42D8-BE00-C0188FBB82A3}" srcOrd="0" destOrd="0" presId="urn:microsoft.com/office/officeart/2005/8/layout/radial6"/>
    <dgm:cxn modelId="{334DB87F-1513-487E-B20D-78F4F50C443B}" type="presOf" srcId="{04236FB6-6EB1-4FE1-9818-E05E920D21D0}" destId="{E983FD7C-0035-403C-A74A-02B7C47AEFA1}" srcOrd="0" destOrd="0" presId="urn:microsoft.com/office/officeart/2005/8/layout/radial6"/>
    <dgm:cxn modelId="{328D993C-7C94-4FF7-A06F-8356F2F41112}" type="presOf" srcId="{2E4E6671-1BC2-4FE3-9BDE-7C71EF337843}" destId="{5CB809DC-9C97-45A4-A3CE-3A5A0F84FBC3}" srcOrd="0" destOrd="0" presId="urn:microsoft.com/office/officeart/2005/8/layout/radial6"/>
    <dgm:cxn modelId="{E73FCD21-5330-412F-AB83-A1F3F6B5EBE6}" type="presOf" srcId="{808271A0-1A86-4C52-982B-788D8368C810}" destId="{4D3F1108-488D-4780-AF3A-1A7AF6FA0D40}" srcOrd="0" destOrd="0" presId="urn:microsoft.com/office/officeart/2005/8/layout/radial6"/>
    <dgm:cxn modelId="{A0F91C2D-268B-41E8-BA41-D729D059E84C}" type="presOf" srcId="{CB05940C-8913-4ABF-AAFD-1BBF0C466205}" destId="{3DCF7AE1-7018-4CE1-80F8-40BA5FB35844}" srcOrd="0" destOrd="0" presId="urn:microsoft.com/office/officeart/2005/8/layout/radial6"/>
    <dgm:cxn modelId="{00D4DDFB-5634-4FA6-915C-16CA54CFB603}" type="presOf" srcId="{DC9E5FB2-E9A0-4BB5-9BCF-FDBC77A912DD}" destId="{56B08F20-835F-488A-9DB9-9DEA2B818983}" srcOrd="0" destOrd="0" presId="urn:microsoft.com/office/officeart/2005/8/layout/radial6"/>
    <dgm:cxn modelId="{D90F0D7F-AE68-4C48-868D-B83F8D8B11DE}" srcId="{CB05940C-8913-4ABF-AAFD-1BBF0C466205}" destId="{27B06D3F-8E18-421C-92C8-47E9F8050A7A}" srcOrd="0" destOrd="0" parTransId="{A4B924E9-F9CA-4F8C-BE97-797377C68F33}" sibTransId="{04236FB6-6EB1-4FE1-9818-E05E920D21D0}"/>
    <dgm:cxn modelId="{3F9E2A92-59F5-44A3-9C79-0F0382D826BE}" type="presOf" srcId="{27B06D3F-8E18-421C-92C8-47E9F8050A7A}" destId="{42C89E8D-A278-4B2F-8A77-837CA04DFF66}" srcOrd="0" destOrd="0" presId="urn:microsoft.com/office/officeart/2005/8/layout/radial6"/>
    <dgm:cxn modelId="{3E5D2583-FDB7-4589-B92C-E7A287311AF9}" srcId="{CB05940C-8913-4ABF-AAFD-1BBF0C466205}" destId="{D988DE05-F17A-4070-AB42-DEFBEAADAA07}" srcOrd="4" destOrd="0" parTransId="{29E6C5E6-05D6-4F9C-9FC6-90841C5F607A}" sibTransId="{B54841CB-D710-4D0C-9DC3-F59B73642EB5}"/>
    <dgm:cxn modelId="{891347C1-5B3D-46BB-ADC0-96CC14C4E305}" type="presOf" srcId="{D988DE05-F17A-4070-AB42-DEFBEAADAA07}" destId="{9F5DCBA8-6B3B-4EE9-9C0E-32610BE801EF}" srcOrd="0" destOrd="0" presId="urn:microsoft.com/office/officeart/2005/8/layout/radial6"/>
    <dgm:cxn modelId="{84E47287-F580-4189-B75B-E1EFAC600B18}" type="presOf" srcId="{E36C7015-0961-4B5B-B25D-94A7D4291496}" destId="{4E78EF07-CE14-4039-8176-3190FBDCA810}" srcOrd="0" destOrd="0" presId="urn:microsoft.com/office/officeart/2005/8/layout/radial6"/>
    <dgm:cxn modelId="{DD54796A-9399-4865-AD83-2459E98AF98C}" srcId="{CB05940C-8913-4ABF-AAFD-1BBF0C466205}" destId="{120DCD05-3CA4-464D-8F72-04B3A366A6F3}" srcOrd="1" destOrd="0" parTransId="{F142F774-9793-42E2-8FD2-A1257575E6C0}" sibTransId="{92389CB5-5708-417C-80A1-8A0D1D7BCB52}"/>
    <dgm:cxn modelId="{5F31E2B5-FE79-4143-B497-D99631914926}" type="presOf" srcId="{43700A48-CA42-4B39-8441-CD409906F3C8}" destId="{69E72E0E-1F52-4D2D-BDFB-3D52A119F1E4}" srcOrd="0" destOrd="0" presId="urn:microsoft.com/office/officeart/2005/8/layout/radial6"/>
    <dgm:cxn modelId="{388B8DC9-0F36-426F-B1CB-4F08C487D440}" srcId="{CB05940C-8913-4ABF-AAFD-1BBF0C466205}" destId="{DC9E5FB2-E9A0-4BB5-9BCF-FDBC77A912DD}" srcOrd="2" destOrd="0" parTransId="{112A3E8B-EAE4-439C-864E-A4D3FCDE5652}" sibTransId="{2E4E6671-1BC2-4FE3-9BDE-7C71EF337843}"/>
    <dgm:cxn modelId="{76B63358-B4E6-4BCC-AE49-8065E1539D1C}" type="presOf" srcId="{92389CB5-5708-417C-80A1-8A0D1D7BCB52}" destId="{6252DF37-4AC1-44A5-B6E7-653A3AB87518}" srcOrd="0" destOrd="0" presId="urn:microsoft.com/office/officeart/2005/8/layout/radial6"/>
    <dgm:cxn modelId="{D93CDBA3-FBB6-43B9-8C2A-72EA6936B762}" srcId="{808271A0-1A86-4C52-982B-788D8368C810}" destId="{CB05940C-8913-4ABF-AAFD-1BBF0C466205}" srcOrd="0" destOrd="0" parTransId="{C49A3C65-3E1A-48B6-A72C-84B286ECF224}" sibTransId="{1600C598-688A-4763-8144-C3FF66410BD4}"/>
    <dgm:cxn modelId="{362F3352-0FF7-47FE-877B-336742EE58D5}" srcId="{CB05940C-8913-4ABF-AAFD-1BBF0C466205}" destId="{43700A48-CA42-4B39-8441-CD409906F3C8}" srcOrd="3" destOrd="0" parTransId="{59990D0E-B3AE-499D-8650-CE2EE69EEE70}" sibTransId="{E36C7015-0961-4B5B-B25D-94A7D4291496}"/>
    <dgm:cxn modelId="{9597D71A-6650-4414-B52B-D184B0F167E5}" type="presOf" srcId="{120DCD05-3CA4-464D-8F72-04B3A366A6F3}" destId="{68E076D4-9E63-4989-8B1B-3B6234D35C7E}" srcOrd="0" destOrd="0" presId="urn:microsoft.com/office/officeart/2005/8/layout/radial6"/>
    <dgm:cxn modelId="{37AFE734-E9BC-4F9E-B268-35D83887E7B0}" type="presParOf" srcId="{4D3F1108-488D-4780-AF3A-1A7AF6FA0D40}" destId="{3DCF7AE1-7018-4CE1-80F8-40BA5FB35844}" srcOrd="0" destOrd="0" presId="urn:microsoft.com/office/officeart/2005/8/layout/radial6"/>
    <dgm:cxn modelId="{0A7A0863-B0D7-423F-84BB-2939C9E93EB2}" type="presParOf" srcId="{4D3F1108-488D-4780-AF3A-1A7AF6FA0D40}" destId="{42C89E8D-A278-4B2F-8A77-837CA04DFF66}" srcOrd="1" destOrd="0" presId="urn:microsoft.com/office/officeart/2005/8/layout/radial6"/>
    <dgm:cxn modelId="{ED4660D4-026E-4DBC-AEC5-09A6AD43A935}" type="presParOf" srcId="{4D3F1108-488D-4780-AF3A-1A7AF6FA0D40}" destId="{C70F2268-6CA9-43EC-A561-91C99EACFED6}" srcOrd="2" destOrd="0" presId="urn:microsoft.com/office/officeart/2005/8/layout/radial6"/>
    <dgm:cxn modelId="{9D1D64F5-7133-4211-8AB7-4C14603C60E1}" type="presParOf" srcId="{4D3F1108-488D-4780-AF3A-1A7AF6FA0D40}" destId="{E983FD7C-0035-403C-A74A-02B7C47AEFA1}" srcOrd="3" destOrd="0" presId="urn:microsoft.com/office/officeart/2005/8/layout/radial6"/>
    <dgm:cxn modelId="{D1313E7F-B1CE-4307-810C-42B4959739DB}" type="presParOf" srcId="{4D3F1108-488D-4780-AF3A-1A7AF6FA0D40}" destId="{68E076D4-9E63-4989-8B1B-3B6234D35C7E}" srcOrd="4" destOrd="0" presId="urn:microsoft.com/office/officeart/2005/8/layout/radial6"/>
    <dgm:cxn modelId="{09EA8B24-A1BF-45FD-BDED-B4F6555A1CEE}" type="presParOf" srcId="{4D3F1108-488D-4780-AF3A-1A7AF6FA0D40}" destId="{67BFE856-F65B-4E3E-BD62-F691AEBB6C7A}" srcOrd="5" destOrd="0" presId="urn:microsoft.com/office/officeart/2005/8/layout/radial6"/>
    <dgm:cxn modelId="{083776EC-6DDC-4191-A67D-4622391FFB91}" type="presParOf" srcId="{4D3F1108-488D-4780-AF3A-1A7AF6FA0D40}" destId="{6252DF37-4AC1-44A5-B6E7-653A3AB87518}" srcOrd="6" destOrd="0" presId="urn:microsoft.com/office/officeart/2005/8/layout/radial6"/>
    <dgm:cxn modelId="{6CB6D541-4D0C-4EAD-B0BE-3EE6104C7C48}" type="presParOf" srcId="{4D3F1108-488D-4780-AF3A-1A7AF6FA0D40}" destId="{56B08F20-835F-488A-9DB9-9DEA2B818983}" srcOrd="7" destOrd="0" presId="urn:microsoft.com/office/officeart/2005/8/layout/radial6"/>
    <dgm:cxn modelId="{5C3FDB19-21B0-40D2-9621-8B2710173C5D}" type="presParOf" srcId="{4D3F1108-488D-4780-AF3A-1A7AF6FA0D40}" destId="{256D3563-6060-437A-B6D8-9848D0325331}" srcOrd="8" destOrd="0" presId="urn:microsoft.com/office/officeart/2005/8/layout/radial6"/>
    <dgm:cxn modelId="{A8AFE571-F661-43CC-9E15-224C125BF6FE}" type="presParOf" srcId="{4D3F1108-488D-4780-AF3A-1A7AF6FA0D40}" destId="{5CB809DC-9C97-45A4-A3CE-3A5A0F84FBC3}" srcOrd="9" destOrd="0" presId="urn:microsoft.com/office/officeart/2005/8/layout/radial6"/>
    <dgm:cxn modelId="{3D2F6971-35EE-4BD6-B951-87B6011629DF}" type="presParOf" srcId="{4D3F1108-488D-4780-AF3A-1A7AF6FA0D40}" destId="{69E72E0E-1F52-4D2D-BDFB-3D52A119F1E4}" srcOrd="10" destOrd="0" presId="urn:microsoft.com/office/officeart/2005/8/layout/radial6"/>
    <dgm:cxn modelId="{53F4ED80-D5FF-4686-BA0F-95E348D77EAC}" type="presParOf" srcId="{4D3F1108-488D-4780-AF3A-1A7AF6FA0D40}" destId="{404FA32E-F110-49A5-8CC7-50C4AD20CA10}" srcOrd="11" destOrd="0" presId="urn:microsoft.com/office/officeart/2005/8/layout/radial6"/>
    <dgm:cxn modelId="{A1F31E93-742E-41C3-B250-EA73699DD753}" type="presParOf" srcId="{4D3F1108-488D-4780-AF3A-1A7AF6FA0D40}" destId="{4E78EF07-CE14-4039-8176-3190FBDCA810}" srcOrd="12" destOrd="0" presId="urn:microsoft.com/office/officeart/2005/8/layout/radial6"/>
    <dgm:cxn modelId="{59F936EB-7011-48C6-8F1A-F96BBC93426C}" type="presParOf" srcId="{4D3F1108-488D-4780-AF3A-1A7AF6FA0D40}" destId="{9F5DCBA8-6B3B-4EE9-9C0E-32610BE801EF}" srcOrd="13" destOrd="0" presId="urn:microsoft.com/office/officeart/2005/8/layout/radial6"/>
    <dgm:cxn modelId="{E4D17D14-EF92-4328-BF4D-5CDDB7A0F270}" type="presParOf" srcId="{4D3F1108-488D-4780-AF3A-1A7AF6FA0D40}" destId="{13116B11-69D8-46CD-9689-72980135AC1B}" srcOrd="14" destOrd="0" presId="urn:microsoft.com/office/officeart/2005/8/layout/radial6"/>
    <dgm:cxn modelId="{EE2C9268-78A7-4791-816B-8956601E4839}" type="presParOf" srcId="{4D3F1108-488D-4780-AF3A-1A7AF6FA0D40}" destId="{59854345-D07E-42D8-BE00-C0188FBB82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0BC059-D8EC-4933-9EA8-39BDAA6FFB66}" type="doc">
      <dgm:prSet loTypeId="urn:microsoft.com/office/officeart/2005/8/layout/radial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6E398B-8FA0-444A-A822-652BA7D128E0}">
      <dgm:prSet phldrT="[Text]"/>
      <dgm:spPr/>
      <dgm:t>
        <a:bodyPr/>
        <a:lstStyle/>
        <a:p>
          <a:r>
            <a:rPr lang="en-US" dirty="0" smtClean="0"/>
            <a:t>Valuation</a:t>
          </a:r>
          <a:endParaRPr lang="en-US" dirty="0"/>
        </a:p>
      </dgm:t>
    </dgm:pt>
    <dgm:pt modelId="{5401A0CD-55E5-4FFB-9BFD-C97C0B2B3FCE}" type="parTrans" cxnId="{47E92AB5-FD1F-4AD2-ABE2-9CDC5B3EB1D9}">
      <dgm:prSet/>
      <dgm:spPr/>
      <dgm:t>
        <a:bodyPr/>
        <a:lstStyle/>
        <a:p>
          <a:endParaRPr lang="en-US"/>
        </a:p>
      </dgm:t>
    </dgm:pt>
    <dgm:pt modelId="{F0E185A0-C04A-46AE-BDAE-7F7BD7934E51}" type="sibTrans" cxnId="{47E92AB5-FD1F-4AD2-ABE2-9CDC5B3EB1D9}">
      <dgm:prSet/>
      <dgm:spPr/>
      <dgm:t>
        <a:bodyPr/>
        <a:lstStyle/>
        <a:p>
          <a:endParaRPr lang="en-US"/>
        </a:p>
      </dgm:t>
    </dgm:pt>
    <dgm:pt modelId="{C5972163-8566-4E37-A999-63C51A27D085}">
      <dgm:prSet phldrT="[Text]"/>
      <dgm:spPr/>
      <dgm:t>
        <a:bodyPr/>
        <a:lstStyle/>
        <a:p>
          <a:r>
            <a:rPr lang="en-US" dirty="0" smtClean="0"/>
            <a:t>Consistency of Growth</a:t>
          </a:r>
          <a:endParaRPr lang="en-US" dirty="0"/>
        </a:p>
      </dgm:t>
    </dgm:pt>
    <dgm:pt modelId="{262DF10B-65CB-4E61-9871-23F4FB28DAAD}" type="parTrans" cxnId="{670C5279-FD4C-459E-B232-43EC22856737}">
      <dgm:prSet/>
      <dgm:spPr/>
      <dgm:t>
        <a:bodyPr/>
        <a:lstStyle/>
        <a:p>
          <a:endParaRPr lang="en-US"/>
        </a:p>
      </dgm:t>
    </dgm:pt>
    <dgm:pt modelId="{4715D075-105D-4E84-A2EC-C71EFE05DBC1}" type="sibTrans" cxnId="{670C5279-FD4C-459E-B232-43EC22856737}">
      <dgm:prSet/>
      <dgm:spPr/>
      <dgm:t>
        <a:bodyPr/>
        <a:lstStyle/>
        <a:p>
          <a:endParaRPr lang="en-US"/>
        </a:p>
      </dgm:t>
    </dgm:pt>
    <dgm:pt modelId="{E3F58AE6-ADB9-4CF5-8C3B-23551E6EC896}">
      <dgm:prSet phldrT="[Text]"/>
      <dgm:spPr/>
      <dgm:t>
        <a:bodyPr/>
        <a:lstStyle/>
        <a:p>
          <a:r>
            <a:rPr lang="en-US" dirty="0" smtClean="0"/>
            <a:t>Profitable Growth (FCF gen capability)</a:t>
          </a:r>
          <a:endParaRPr lang="en-US" dirty="0"/>
        </a:p>
      </dgm:t>
    </dgm:pt>
    <dgm:pt modelId="{D5A4D70D-9E77-4C49-A271-68AE596C5688}" type="parTrans" cxnId="{40F2AC8B-E32E-419F-AE4F-12051659DA7E}">
      <dgm:prSet/>
      <dgm:spPr/>
      <dgm:t>
        <a:bodyPr/>
        <a:lstStyle/>
        <a:p>
          <a:endParaRPr lang="en-US"/>
        </a:p>
      </dgm:t>
    </dgm:pt>
    <dgm:pt modelId="{6016D067-5117-40BF-A4B3-84B1407D6E92}" type="sibTrans" cxnId="{40F2AC8B-E32E-419F-AE4F-12051659DA7E}">
      <dgm:prSet/>
      <dgm:spPr/>
      <dgm:t>
        <a:bodyPr/>
        <a:lstStyle/>
        <a:p>
          <a:endParaRPr lang="en-US"/>
        </a:p>
      </dgm:t>
    </dgm:pt>
    <dgm:pt modelId="{65A19641-479C-4277-8DC2-C0D25C043A1A}">
      <dgm:prSet phldrT="[Text]"/>
      <dgm:spPr/>
      <dgm:t>
        <a:bodyPr/>
        <a:lstStyle/>
        <a:p>
          <a:r>
            <a:rPr lang="en-US" dirty="0" smtClean="0"/>
            <a:t>Sustainability of Growth</a:t>
          </a:r>
          <a:endParaRPr lang="en-US" dirty="0"/>
        </a:p>
      </dgm:t>
    </dgm:pt>
    <dgm:pt modelId="{082BFEC3-8F2D-47F7-9498-5FD8ECC3D73C}" type="parTrans" cxnId="{E7B56042-66FC-4932-B207-2081AD8A335C}">
      <dgm:prSet/>
      <dgm:spPr/>
      <dgm:t>
        <a:bodyPr/>
        <a:lstStyle/>
        <a:p>
          <a:endParaRPr lang="en-US"/>
        </a:p>
      </dgm:t>
    </dgm:pt>
    <dgm:pt modelId="{74D0B601-C663-4A30-A55E-4BB13EF0A8C0}" type="sibTrans" cxnId="{E7B56042-66FC-4932-B207-2081AD8A335C}">
      <dgm:prSet/>
      <dgm:spPr/>
      <dgm:t>
        <a:bodyPr/>
        <a:lstStyle/>
        <a:p>
          <a:endParaRPr lang="en-US"/>
        </a:p>
      </dgm:t>
    </dgm:pt>
    <dgm:pt modelId="{2D4681CF-543D-4BC3-BF2F-18E429A8E644}" type="pres">
      <dgm:prSet presAssocID="{BA0BC059-D8EC-4933-9EA8-39BDAA6FFB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10D6EA-ED9F-42B9-A96B-D4C07A99D0DC}" type="pres">
      <dgm:prSet presAssocID="{0A6E398B-8FA0-444A-A822-652BA7D128E0}" presName="centerShape" presStyleLbl="node0" presStyleIdx="0" presStyleCnt="1"/>
      <dgm:spPr/>
      <dgm:t>
        <a:bodyPr/>
        <a:lstStyle/>
        <a:p>
          <a:endParaRPr lang="en-US"/>
        </a:p>
      </dgm:t>
    </dgm:pt>
    <dgm:pt modelId="{BF280EE3-9F88-4E52-84D5-D9AAAAA31617}" type="pres">
      <dgm:prSet presAssocID="{262DF10B-65CB-4E61-9871-23F4FB28DAAD}" presName="parTrans" presStyleLbl="sibTrans2D1" presStyleIdx="0" presStyleCnt="3"/>
      <dgm:spPr/>
      <dgm:t>
        <a:bodyPr/>
        <a:lstStyle/>
        <a:p>
          <a:endParaRPr lang="en-US"/>
        </a:p>
      </dgm:t>
    </dgm:pt>
    <dgm:pt modelId="{6B4EF7E8-17C1-4333-9C26-5B40899DDB47}" type="pres">
      <dgm:prSet presAssocID="{262DF10B-65CB-4E61-9871-23F4FB28DAA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487C21F-BCCE-4CB1-8257-ADA58A0ABC3B}" type="pres">
      <dgm:prSet presAssocID="{C5972163-8566-4E37-A999-63C51A27D08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6D75D-DE57-434C-9700-55DAB05FCB8E}" type="pres">
      <dgm:prSet presAssocID="{D5A4D70D-9E77-4C49-A271-68AE596C5688}" presName="parTrans" presStyleLbl="sibTrans2D1" presStyleIdx="1" presStyleCnt="3"/>
      <dgm:spPr/>
      <dgm:t>
        <a:bodyPr/>
        <a:lstStyle/>
        <a:p>
          <a:endParaRPr lang="en-US"/>
        </a:p>
      </dgm:t>
    </dgm:pt>
    <dgm:pt modelId="{610C8834-525B-4D68-9409-B7A660622E12}" type="pres">
      <dgm:prSet presAssocID="{D5A4D70D-9E77-4C49-A271-68AE596C568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6382220-2B38-403D-B28B-66E30C1D5FBA}" type="pres">
      <dgm:prSet presAssocID="{E3F58AE6-ADB9-4CF5-8C3B-23551E6EC89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E9CF1-BE94-4C5B-966F-0B1A59AC1ADA}" type="pres">
      <dgm:prSet presAssocID="{082BFEC3-8F2D-47F7-9498-5FD8ECC3D73C}" presName="parTrans" presStyleLbl="sibTrans2D1" presStyleIdx="2" presStyleCnt="3"/>
      <dgm:spPr/>
      <dgm:t>
        <a:bodyPr/>
        <a:lstStyle/>
        <a:p>
          <a:endParaRPr lang="en-US"/>
        </a:p>
      </dgm:t>
    </dgm:pt>
    <dgm:pt modelId="{2CF91650-25F0-41CD-A255-49A078FD0D6C}" type="pres">
      <dgm:prSet presAssocID="{082BFEC3-8F2D-47F7-9498-5FD8ECC3D73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FB1DAAC-85DB-4A56-B48E-A77F6A0A50D6}" type="pres">
      <dgm:prSet presAssocID="{65A19641-479C-4277-8DC2-C0D25C043A1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F3BE2D-3DF6-4BF4-8DED-E192C6561836}" type="presOf" srcId="{C5972163-8566-4E37-A999-63C51A27D085}" destId="{7487C21F-BCCE-4CB1-8257-ADA58A0ABC3B}" srcOrd="0" destOrd="0" presId="urn:microsoft.com/office/officeart/2005/8/layout/radial5"/>
    <dgm:cxn modelId="{666F8735-EC47-4B88-814B-0C8FB930D37B}" type="presOf" srcId="{D5A4D70D-9E77-4C49-A271-68AE596C5688}" destId="{610C8834-525B-4D68-9409-B7A660622E12}" srcOrd="1" destOrd="0" presId="urn:microsoft.com/office/officeart/2005/8/layout/radial5"/>
    <dgm:cxn modelId="{A2F48075-6172-4B76-9D9A-3AFF64D6428C}" type="presOf" srcId="{0A6E398B-8FA0-444A-A822-652BA7D128E0}" destId="{4710D6EA-ED9F-42B9-A96B-D4C07A99D0DC}" srcOrd="0" destOrd="0" presId="urn:microsoft.com/office/officeart/2005/8/layout/radial5"/>
    <dgm:cxn modelId="{4F916082-3A57-4529-ABB8-659EB6415CD8}" type="presOf" srcId="{D5A4D70D-9E77-4C49-A271-68AE596C5688}" destId="{A136D75D-DE57-434C-9700-55DAB05FCB8E}" srcOrd="0" destOrd="0" presId="urn:microsoft.com/office/officeart/2005/8/layout/radial5"/>
    <dgm:cxn modelId="{4C461A93-3083-4524-9030-DE8566872409}" type="presOf" srcId="{082BFEC3-8F2D-47F7-9498-5FD8ECC3D73C}" destId="{385E9CF1-BE94-4C5B-966F-0B1A59AC1ADA}" srcOrd="0" destOrd="0" presId="urn:microsoft.com/office/officeart/2005/8/layout/radial5"/>
    <dgm:cxn modelId="{4835AEB7-FD22-48EF-A5CC-B51198153A16}" type="presOf" srcId="{262DF10B-65CB-4E61-9871-23F4FB28DAAD}" destId="{BF280EE3-9F88-4E52-84D5-D9AAAAA31617}" srcOrd="0" destOrd="0" presId="urn:microsoft.com/office/officeart/2005/8/layout/radial5"/>
    <dgm:cxn modelId="{55C7ED2C-7C50-4B58-A2D1-E7D5B5C08F01}" type="presOf" srcId="{082BFEC3-8F2D-47F7-9498-5FD8ECC3D73C}" destId="{2CF91650-25F0-41CD-A255-49A078FD0D6C}" srcOrd="1" destOrd="0" presId="urn:microsoft.com/office/officeart/2005/8/layout/radial5"/>
    <dgm:cxn modelId="{47E92AB5-FD1F-4AD2-ABE2-9CDC5B3EB1D9}" srcId="{BA0BC059-D8EC-4933-9EA8-39BDAA6FFB66}" destId="{0A6E398B-8FA0-444A-A822-652BA7D128E0}" srcOrd="0" destOrd="0" parTransId="{5401A0CD-55E5-4FFB-9BFD-C97C0B2B3FCE}" sibTransId="{F0E185A0-C04A-46AE-BDAE-7F7BD7934E51}"/>
    <dgm:cxn modelId="{C34AD255-0EB6-4ABD-ABEC-0B1ED2DD63A2}" type="presOf" srcId="{BA0BC059-D8EC-4933-9EA8-39BDAA6FFB66}" destId="{2D4681CF-543D-4BC3-BF2F-18E429A8E644}" srcOrd="0" destOrd="0" presId="urn:microsoft.com/office/officeart/2005/8/layout/radial5"/>
    <dgm:cxn modelId="{AB909507-2D05-4E40-9EF7-E577E137F03B}" type="presOf" srcId="{E3F58AE6-ADB9-4CF5-8C3B-23551E6EC896}" destId="{26382220-2B38-403D-B28B-66E30C1D5FBA}" srcOrd="0" destOrd="0" presId="urn:microsoft.com/office/officeart/2005/8/layout/radial5"/>
    <dgm:cxn modelId="{80F8CF34-AAB4-41F4-83BD-55422F09CB77}" type="presOf" srcId="{65A19641-479C-4277-8DC2-C0D25C043A1A}" destId="{4FB1DAAC-85DB-4A56-B48E-A77F6A0A50D6}" srcOrd="0" destOrd="0" presId="urn:microsoft.com/office/officeart/2005/8/layout/radial5"/>
    <dgm:cxn modelId="{40F2AC8B-E32E-419F-AE4F-12051659DA7E}" srcId="{0A6E398B-8FA0-444A-A822-652BA7D128E0}" destId="{E3F58AE6-ADB9-4CF5-8C3B-23551E6EC896}" srcOrd="1" destOrd="0" parTransId="{D5A4D70D-9E77-4C49-A271-68AE596C5688}" sibTransId="{6016D067-5117-40BF-A4B3-84B1407D6E92}"/>
    <dgm:cxn modelId="{9CAE63E5-B6C6-49D1-B10C-34773481BDF4}" type="presOf" srcId="{262DF10B-65CB-4E61-9871-23F4FB28DAAD}" destId="{6B4EF7E8-17C1-4333-9C26-5B40899DDB47}" srcOrd="1" destOrd="0" presId="urn:microsoft.com/office/officeart/2005/8/layout/radial5"/>
    <dgm:cxn modelId="{E7B56042-66FC-4932-B207-2081AD8A335C}" srcId="{0A6E398B-8FA0-444A-A822-652BA7D128E0}" destId="{65A19641-479C-4277-8DC2-C0D25C043A1A}" srcOrd="2" destOrd="0" parTransId="{082BFEC3-8F2D-47F7-9498-5FD8ECC3D73C}" sibTransId="{74D0B601-C663-4A30-A55E-4BB13EF0A8C0}"/>
    <dgm:cxn modelId="{670C5279-FD4C-459E-B232-43EC22856737}" srcId="{0A6E398B-8FA0-444A-A822-652BA7D128E0}" destId="{C5972163-8566-4E37-A999-63C51A27D085}" srcOrd="0" destOrd="0" parTransId="{262DF10B-65CB-4E61-9871-23F4FB28DAAD}" sibTransId="{4715D075-105D-4E84-A2EC-C71EFE05DBC1}"/>
    <dgm:cxn modelId="{670B7C5D-AB02-4058-AC56-E58EC53248AD}" type="presParOf" srcId="{2D4681CF-543D-4BC3-BF2F-18E429A8E644}" destId="{4710D6EA-ED9F-42B9-A96B-D4C07A99D0DC}" srcOrd="0" destOrd="0" presId="urn:microsoft.com/office/officeart/2005/8/layout/radial5"/>
    <dgm:cxn modelId="{1E0CC2C6-1256-4282-830A-A4C7B08134F0}" type="presParOf" srcId="{2D4681CF-543D-4BC3-BF2F-18E429A8E644}" destId="{BF280EE3-9F88-4E52-84D5-D9AAAAA31617}" srcOrd="1" destOrd="0" presId="urn:microsoft.com/office/officeart/2005/8/layout/radial5"/>
    <dgm:cxn modelId="{BA6C50CC-CADA-4CD9-A6AF-5F0CD7E7ADFB}" type="presParOf" srcId="{BF280EE3-9F88-4E52-84D5-D9AAAAA31617}" destId="{6B4EF7E8-17C1-4333-9C26-5B40899DDB47}" srcOrd="0" destOrd="0" presId="urn:microsoft.com/office/officeart/2005/8/layout/radial5"/>
    <dgm:cxn modelId="{C61417B1-ABCD-4B57-AB64-58C41A29B5CF}" type="presParOf" srcId="{2D4681CF-543D-4BC3-BF2F-18E429A8E644}" destId="{7487C21F-BCCE-4CB1-8257-ADA58A0ABC3B}" srcOrd="2" destOrd="0" presId="urn:microsoft.com/office/officeart/2005/8/layout/radial5"/>
    <dgm:cxn modelId="{145A1B2C-8378-4CFF-8AB8-7884EFB3DF76}" type="presParOf" srcId="{2D4681CF-543D-4BC3-BF2F-18E429A8E644}" destId="{A136D75D-DE57-434C-9700-55DAB05FCB8E}" srcOrd="3" destOrd="0" presId="urn:microsoft.com/office/officeart/2005/8/layout/radial5"/>
    <dgm:cxn modelId="{DA958515-0608-4945-B2B9-81C468953915}" type="presParOf" srcId="{A136D75D-DE57-434C-9700-55DAB05FCB8E}" destId="{610C8834-525B-4D68-9409-B7A660622E12}" srcOrd="0" destOrd="0" presId="urn:microsoft.com/office/officeart/2005/8/layout/radial5"/>
    <dgm:cxn modelId="{024CAA96-455F-431B-9F9F-D9292E2C081B}" type="presParOf" srcId="{2D4681CF-543D-4BC3-BF2F-18E429A8E644}" destId="{26382220-2B38-403D-B28B-66E30C1D5FBA}" srcOrd="4" destOrd="0" presId="urn:microsoft.com/office/officeart/2005/8/layout/radial5"/>
    <dgm:cxn modelId="{91C5A740-DC3F-458D-8E64-1C3AB0AE3BE8}" type="presParOf" srcId="{2D4681CF-543D-4BC3-BF2F-18E429A8E644}" destId="{385E9CF1-BE94-4C5B-966F-0B1A59AC1ADA}" srcOrd="5" destOrd="0" presId="urn:microsoft.com/office/officeart/2005/8/layout/radial5"/>
    <dgm:cxn modelId="{5EB76FCB-3F20-47DD-B378-2EA5694B44C4}" type="presParOf" srcId="{385E9CF1-BE94-4C5B-966F-0B1A59AC1ADA}" destId="{2CF91650-25F0-41CD-A255-49A078FD0D6C}" srcOrd="0" destOrd="0" presId="urn:microsoft.com/office/officeart/2005/8/layout/radial5"/>
    <dgm:cxn modelId="{F643150B-1FB8-4B14-B05E-91B3A46CAE42}" type="presParOf" srcId="{2D4681CF-543D-4BC3-BF2F-18E429A8E644}" destId="{4FB1DAAC-85DB-4A56-B48E-A77F6A0A50D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54345-D07E-42D8-BE00-C0188FBB82A3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8EF07-CE14-4039-8176-3190FBDCA810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809DC-9C97-45A4-A3CE-3A5A0F84FBC3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2DF37-4AC1-44A5-B6E7-653A3AB87518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3FD7C-0035-403C-A74A-02B7C47AEFA1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F7AE1-7018-4CE1-80F8-40BA5FB35844}">
      <dsp:nvSpPr>
        <dsp:cNvPr id="0" name=""/>
        <dsp:cNvSpPr/>
      </dsp:nvSpPr>
      <dsp:spPr>
        <a:xfrm>
          <a:off x="2278558" y="1404868"/>
          <a:ext cx="1538882" cy="1538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Wealth Creation</a:t>
          </a:r>
          <a:endParaRPr lang="en-US" sz="2100" kern="1200" dirty="0"/>
        </a:p>
      </dsp:txBody>
      <dsp:txXfrm>
        <a:off x="2503922" y="1630232"/>
        <a:ext cx="1088154" cy="1088154"/>
      </dsp:txXfrm>
    </dsp:sp>
    <dsp:sp modelId="{42C89E8D-A278-4B2F-8A77-837CA04DFF66}">
      <dsp:nvSpPr>
        <dsp:cNvPr id="0" name=""/>
        <dsp:cNvSpPr/>
      </dsp:nvSpPr>
      <dsp:spPr>
        <a:xfrm>
          <a:off x="2509391" y="1406"/>
          <a:ext cx="1077217" cy="10772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Management</a:t>
          </a:r>
          <a:endParaRPr lang="en-US" sz="900" kern="1200" dirty="0"/>
        </a:p>
      </dsp:txBody>
      <dsp:txXfrm>
        <a:off x="2667146" y="159161"/>
        <a:ext cx="761707" cy="761707"/>
      </dsp:txXfrm>
    </dsp:sp>
    <dsp:sp modelId="{68E076D4-9E63-4989-8B1B-3B6234D35C7E}">
      <dsp:nvSpPr>
        <dsp:cNvPr id="0" name=""/>
        <dsp:cNvSpPr/>
      </dsp:nvSpPr>
      <dsp:spPr>
        <a:xfrm>
          <a:off x="4063697" y="1130676"/>
          <a:ext cx="1077217" cy="10772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Macro</a:t>
          </a:r>
          <a:endParaRPr lang="en-US" sz="1300" kern="1200" dirty="0"/>
        </a:p>
      </dsp:txBody>
      <dsp:txXfrm>
        <a:off x="4221452" y="1288431"/>
        <a:ext cx="761707" cy="761707"/>
      </dsp:txXfrm>
    </dsp:sp>
    <dsp:sp modelId="{56B08F20-835F-488A-9DB9-9DEA2B818983}">
      <dsp:nvSpPr>
        <dsp:cNvPr id="0" name=""/>
        <dsp:cNvSpPr/>
      </dsp:nvSpPr>
      <dsp:spPr>
        <a:xfrm>
          <a:off x="3470005" y="2957873"/>
          <a:ext cx="1077217" cy="10772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Business</a:t>
          </a:r>
          <a:endParaRPr lang="en-US" sz="1300" kern="1200" dirty="0"/>
        </a:p>
      </dsp:txBody>
      <dsp:txXfrm>
        <a:off x="3627760" y="3115628"/>
        <a:ext cx="761707" cy="761707"/>
      </dsp:txXfrm>
    </dsp:sp>
    <dsp:sp modelId="{69E72E0E-1F52-4D2D-BDFB-3D52A119F1E4}">
      <dsp:nvSpPr>
        <dsp:cNvPr id="0" name=""/>
        <dsp:cNvSpPr/>
      </dsp:nvSpPr>
      <dsp:spPr>
        <a:xfrm>
          <a:off x="1548776" y="2957873"/>
          <a:ext cx="1077217" cy="10772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Valuation</a:t>
          </a:r>
          <a:endParaRPr lang="en-US" sz="1300" kern="1200" dirty="0"/>
        </a:p>
      </dsp:txBody>
      <dsp:txXfrm>
        <a:off x="1706531" y="3115628"/>
        <a:ext cx="761707" cy="761707"/>
      </dsp:txXfrm>
    </dsp:sp>
    <dsp:sp modelId="{9F5DCBA8-6B3B-4EE9-9C0E-32610BE801EF}">
      <dsp:nvSpPr>
        <dsp:cNvPr id="0" name=""/>
        <dsp:cNvSpPr/>
      </dsp:nvSpPr>
      <dsp:spPr>
        <a:xfrm>
          <a:off x="955084" y="1130676"/>
          <a:ext cx="1077217" cy="107721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Quality</a:t>
          </a:r>
          <a:endParaRPr lang="en-US" sz="1300" kern="1200" dirty="0"/>
        </a:p>
      </dsp:txBody>
      <dsp:txXfrm>
        <a:off x="1112839" y="1288431"/>
        <a:ext cx="761707" cy="761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D6EA-ED9F-42B9-A96B-D4C07A99D0DC}">
      <dsp:nvSpPr>
        <dsp:cNvPr id="0" name=""/>
        <dsp:cNvSpPr/>
      </dsp:nvSpPr>
      <dsp:spPr>
        <a:xfrm>
          <a:off x="3333619" y="1975088"/>
          <a:ext cx="1409960" cy="1409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Valuation</a:t>
          </a:r>
          <a:endParaRPr lang="en-US" sz="1700" kern="1200" dirty="0"/>
        </a:p>
      </dsp:txBody>
      <dsp:txXfrm>
        <a:off x="3540103" y="2181572"/>
        <a:ext cx="996992" cy="996992"/>
      </dsp:txXfrm>
    </dsp:sp>
    <dsp:sp modelId="{BF280EE3-9F88-4E52-84D5-D9AAAAA31617}">
      <dsp:nvSpPr>
        <dsp:cNvPr id="0" name=""/>
        <dsp:cNvSpPr/>
      </dsp:nvSpPr>
      <dsp:spPr>
        <a:xfrm rot="16200000">
          <a:off x="3889354" y="1462248"/>
          <a:ext cx="298490" cy="4793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934128" y="1602899"/>
        <a:ext cx="208943" cy="287632"/>
      </dsp:txXfrm>
    </dsp:sp>
    <dsp:sp modelId="{7487C21F-BCCE-4CB1-8257-ADA58A0ABC3B}">
      <dsp:nvSpPr>
        <dsp:cNvPr id="0" name=""/>
        <dsp:cNvSpPr/>
      </dsp:nvSpPr>
      <dsp:spPr>
        <a:xfrm>
          <a:off x="3333619" y="1938"/>
          <a:ext cx="1409960" cy="14099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Consistency of Growth</a:t>
          </a:r>
          <a:endParaRPr lang="en-US" sz="1200" kern="1200" dirty="0"/>
        </a:p>
      </dsp:txBody>
      <dsp:txXfrm>
        <a:off x="3540103" y="208422"/>
        <a:ext cx="996992" cy="996992"/>
      </dsp:txXfrm>
    </dsp:sp>
    <dsp:sp modelId="{A136D75D-DE57-434C-9700-55DAB05FCB8E}">
      <dsp:nvSpPr>
        <dsp:cNvPr id="0" name=""/>
        <dsp:cNvSpPr/>
      </dsp:nvSpPr>
      <dsp:spPr>
        <a:xfrm rot="1800000">
          <a:off x="4736437" y="2929439"/>
          <a:ext cx="298490" cy="4793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899978"/>
                <a:satOff val="24292"/>
                <a:lumOff val="2550"/>
                <a:alphaOff val="0"/>
                <a:tint val="50000"/>
                <a:satMod val="300000"/>
              </a:schemeClr>
            </a:gs>
            <a:gs pos="35000">
              <a:schemeClr val="accent2">
                <a:hueOff val="899978"/>
                <a:satOff val="24292"/>
                <a:lumOff val="2550"/>
                <a:alphaOff val="0"/>
                <a:tint val="37000"/>
                <a:satMod val="300000"/>
              </a:schemeClr>
            </a:gs>
            <a:gs pos="100000">
              <a:schemeClr val="accent2">
                <a:hueOff val="899978"/>
                <a:satOff val="24292"/>
                <a:lumOff val="25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742436" y="3002929"/>
        <a:ext cx="208943" cy="287632"/>
      </dsp:txXfrm>
    </dsp:sp>
    <dsp:sp modelId="{26382220-2B38-403D-B28B-66E30C1D5FBA}">
      <dsp:nvSpPr>
        <dsp:cNvPr id="0" name=""/>
        <dsp:cNvSpPr/>
      </dsp:nvSpPr>
      <dsp:spPr>
        <a:xfrm>
          <a:off x="5042418" y="2961663"/>
          <a:ext cx="1409960" cy="1409960"/>
        </a:xfrm>
        <a:prstGeom prst="ellipse">
          <a:avLst/>
        </a:prstGeom>
        <a:gradFill rotWithShape="0">
          <a:gsLst>
            <a:gs pos="0">
              <a:schemeClr val="accent2">
                <a:hueOff val="899978"/>
                <a:satOff val="24292"/>
                <a:lumOff val="2550"/>
                <a:alphaOff val="0"/>
                <a:tint val="50000"/>
                <a:satMod val="300000"/>
              </a:schemeClr>
            </a:gs>
            <a:gs pos="35000">
              <a:schemeClr val="accent2">
                <a:hueOff val="899978"/>
                <a:satOff val="24292"/>
                <a:lumOff val="2550"/>
                <a:alphaOff val="0"/>
                <a:tint val="37000"/>
                <a:satMod val="300000"/>
              </a:schemeClr>
            </a:gs>
            <a:gs pos="100000">
              <a:schemeClr val="accent2">
                <a:hueOff val="899978"/>
                <a:satOff val="24292"/>
                <a:lumOff val="25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Profitable Growth (FCF gen capability)</a:t>
          </a:r>
          <a:endParaRPr lang="en-US" sz="1200" kern="1200" dirty="0"/>
        </a:p>
      </dsp:txBody>
      <dsp:txXfrm>
        <a:off x="5248902" y="3168147"/>
        <a:ext cx="996992" cy="996992"/>
      </dsp:txXfrm>
    </dsp:sp>
    <dsp:sp modelId="{385E9CF1-BE94-4C5B-966F-0B1A59AC1ADA}">
      <dsp:nvSpPr>
        <dsp:cNvPr id="0" name=""/>
        <dsp:cNvSpPr/>
      </dsp:nvSpPr>
      <dsp:spPr>
        <a:xfrm rot="9000000">
          <a:off x="3042271" y="2929439"/>
          <a:ext cx="298490" cy="4793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799955"/>
                <a:satOff val="48584"/>
                <a:lumOff val="5099"/>
                <a:alphaOff val="0"/>
                <a:tint val="50000"/>
                <a:satMod val="300000"/>
              </a:schemeClr>
            </a:gs>
            <a:gs pos="35000">
              <a:schemeClr val="accent2">
                <a:hueOff val="1799955"/>
                <a:satOff val="48584"/>
                <a:lumOff val="5099"/>
                <a:alphaOff val="0"/>
                <a:tint val="37000"/>
                <a:satMod val="300000"/>
              </a:schemeClr>
            </a:gs>
            <a:gs pos="100000">
              <a:schemeClr val="accent2">
                <a:hueOff val="1799955"/>
                <a:satOff val="48584"/>
                <a:lumOff val="50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125819" y="3002929"/>
        <a:ext cx="208943" cy="287632"/>
      </dsp:txXfrm>
    </dsp:sp>
    <dsp:sp modelId="{4FB1DAAC-85DB-4A56-B48E-A77F6A0A50D6}">
      <dsp:nvSpPr>
        <dsp:cNvPr id="0" name=""/>
        <dsp:cNvSpPr/>
      </dsp:nvSpPr>
      <dsp:spPr>
        <a:xfrm>
          <a:off x="1624821" y="2961663"/>
          <a:ext cx="1409960" cy="1409960"/>
        </a:xfrm>
        <a:prstGeom prst="ellipse">
          <a:avLst/>
        </a:prstGeom>
        <a:gradFill rotWithShape="0">
          <a:gsLst>
            <a:gs pos="0">
              <a:schemeClr val="accent2">
                <a:hueOff val="1799955"/>
                <a:satOff val="48584"/>
                <a:lumOff val="5099"/>
                <a:alphaOff val="0"/>
                <a:tint val="50000"/>
                <a:satMod val="300000"/>
              </a:schemeClr>
            </a:gs>
            <a:gs pos="35000">
              <a:schemeClr val="accent2">
                <a:hueOff val="1799955"/>
                <a:satOff val="48584"/>
                <a:lumOff val="5099"/>
                <a:alphaOff val="0"/>
                <a:tint val="37000"/>
                <a:satMod val="300000"/>
              </a:schemeClr>
            </a:gs>
            <a:gs pos="100000">
              <a:schemeClr val="accent2">
                <a:hueOff val="1799955"/>
                <a:satOff val="48584"/>
                <a:lumOff val="50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Sustainability of Growth</a:t>
          </a:r>
          <a:endParaRPr lang="en-US" sz="1200" kern="1200" dirty="0"/>
        </a:p>
      </dsp:txBody>
      <dsp:txXfrm>
        <a:off x="1831305" y="3168147"/>
        <a:ext cx="996992" cy="996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rt-of-mental-modelling.blogspot.i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MOSL Wealth Creation Study Summary	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Subash Nayak</a:t>
            </a:r>
          </a:p>
          <a:p>
            <a:r>
              <a:rPr lang="en-US" sz="2000" dirty="0">
                <a:hlinkClick r:id="rId2"/>
              </a:rPr>
              <a:t>http://art-of-mental-modelling.blogspot.in/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814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forces of Wealth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High ROE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Increasing 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Growth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Cost of Capital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Margin of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86" y="1752600"/>
            <a:ext cx="4546514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0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Component of Value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7168"/>
            <a:ext cx="7620000" cy="4338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Valuation and Growth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047210"/>
              </p:ext>
            </p:extLst>
          </p:nvPr>
        </p:nvGraphicFramePr>
        <p:xfrm>
          <a:off x="457200" y="1752600"/>
          <a:ext cx="80772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6019800" y="3679371"/>
            <a:ext cx="1981200" cy="1066800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How much capital needed for Growth</a:t>
            </a:r>
            <a:endParaRPr lang="en-US" sz="16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029200" y="1905000"/>
            <a:ext cx="1981200" cy="1066800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Non cyclical Secular Growth</a:t>
            </a:r>
            <a:endParaRPr lang="en-US" sz="16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62000" y="3886200"/>
            <a:ext cx="1981200" cy="1066800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Longevity of Earning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20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Deconstructing ROE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22691"/>
            <a:ext cx="6781800" cy="487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1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Great, Good, Gruesome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676400"/>
            <a:ext cx="7043738" cy="452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7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Great, Good, Gruesome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1639768"/>
            <a:ext cx="5672138" cy="514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1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Winning Investment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Winning Investment</a:t>
            </a:r>
          </a:p>
          <a:p>
            <a:pPr lvl="1"/>
            <a:r>
              <a:rPr lang="en-US" dirty="0" smtClean="0"/>
              <a:t>Winner Category</a:t>
            </a:r>
          </a:p>
          <a:p>
            <a:pPr lvl="2"/>
            <a:r>
              <a:rPr lang="en-US" dirty="0" smtClean="0"/>
              <a:t>Sector growing 1.5x of GDP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Category Winner</a:t>
            </a:r>
          </a:p>
          <a:p>
            <a:pPr lvl="2"/>
            <a:r>
              <a:rPr lang="en-US" dirty="0" smtClean="0"/>
              <a:t>Moat + Growth + Management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Reasonable Valuation</a:t>
            </a:r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03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Uncommon Profit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95463"/>
            <a:ext cx="6654284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Uncommon Profit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00213"/>
            <a:ext cx="7543800" cy="438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3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Uncommon Profit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1676399"/>
            <a:ext cx="6557963" cy="453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5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5424405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797630" y="304800"/>
            <a:ext cx="35814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Outstanding </a:t>
            </a:r>
            <a:r>
              <a:rPr lang="en-US" sz="1400" dirty="0"/>
              <a:t>management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Unquestionable Integrity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Focused on core business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First generation entrepreneur</a:t>
            </a:r>
          </a:p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1600200"/>
            <a:ext cx="2405744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ROE/ROCE &gt; 20%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Growth &gt; 25%</a:t>
            </a:r>
            <a:endParaRPr lang="en-US" sz="1400" dirty="0"/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28600" y="5486400"/>
            <a:ext cx="35814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PEG &lt;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Payback  ratio &lt; 1</a:t>
            </a:r>
          </a:p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368143" y="1600200"/>
            <a:ext cx="2601685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Favorable Tailwind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Huge size of Opportunity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729844" y="5486400"/>
            <a:ext cx="4261756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Not in commodity business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Non cyclical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High entry barrier business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Leadership market position (1st or 2nd)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Low capital Intensity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SQGLP Framework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6" y="1876424"/>
            <a:ext cx="8257943" cy="421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Management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752600"/>
            <a:ext cx="62007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7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vs Quality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47975"/>
            <a:ext cx="32575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133600"/>
            <a:ext cx="49053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9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5738" y="2967335"/>
            <a:ext cx="7372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Commodity Investing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95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275" y="-438150"/>
            <a:ext cx="9820275" cy="723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xplosion 1 3"/>
          <p:cNvSpPr/>
          <p:nvPr/>
        </p:nvSpPr>
        <p:spPr>
          <a:xfrm>
            <a:off x="2438400" y="1752600"/>
            <a:ext cx="3238500" cy="2286000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Phases of Commodity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Commodity Investing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695450"/>
            <a:ext cx="78486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9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Commodity Investing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9275"/>
            <a:ext cx="2428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752600"/>
            <a:ext cx="24479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7" y="1943099"/>
            <a:ext cx="23050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4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of an Wealth Creator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798320"/>
            <a:ext cx="4038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Business</a:t>
            </a:r>
            <a:endParaRPr lang="en-US" dirty="0"/>
          </a:p>
          <a:p>
            <a:pPr lvl="1"/>
            <a:r>
              <a:rPr lang="en-US" dirty="0"/>
              <a:t>Not in commodity </a:t>
            </a:r>
            <a:r>
              <a:rPr lang="en-US" dirty="0" smtClean="0"/>
              <a:t>business</a:t>
            </a:r>
          </a:p>
          <a:p>
            <a:pPr lvl="1"/>
            <a:r>
              <a:rPr lang="en-US" dirty="0" smtClean="0"/>
              <a:t>Non cyclical</a:t>
            </a:r>
            <a:endParaRPr lang="en-US" dirty="0"/>
          </a:p>
          <a:p>
            <a:pPr lvl="1"/>
            <a:r>
              <a:rPr lang="en-US" dirty="0"/>
              <a:t>High entry barrier business</a:t>
            </a:r>
          </a:p>
          <a:p>
            <a:pPr lvl="1"/>
            <a:r>
              <a:rPr lang="en-US" dirty="0"/>
              <a:t>Leadership market position (1</a:t>
            </a:r>
            <a:r>
              <a:rPr lang="en-US" baseline="30000" dirty="0"/>
              <a:t>st</a:t>
            </a:r>
            <a:r>
              <a:rPr lang="en-US" dirty="0"/>
              <a:t> or 2</a:t>
            </a:r>
            <a:r>
              <a:rPr lang="en-US" baseline="30000" dirty="0"/>
              <a:t>nd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Low capital Intensity</a:t>
            </a:r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en-US" dirty="0" smtClean="0"/>
              <a:t>Valuation</a:t>
            </a:r>
          </a:p>
          <a:p>
            <a:pPr lvl="1"/>
            <a:r>
              <a:rPr lang="en-US" dirty="0" smtClean="0"/>
              <a:t>PEG &lt; 1</a:t>
            </a:r>
          </a:p>
          <a:p>
            <a:pPr lvl="1"/>
            <a:r>
              <a:rPr lang="en-US" dirty="0" smtClean="0"/>
              <a:t>Payback  ratio &lt; 2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High ROE/ROCE</a:t>
            </a:r>
          </a:p>
          <a:p>
            <a:r>
              <a:rPr lang="en-US" dirty="0" smtClean="0"/>
              <a:t>Sustained earning growth (&gt;25%)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798320"/>
            <a:ext cx="4041648" cy="4526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Management</a:t>
            </a:r>
          </a:p>
          <a:p>
            <a:pPr lvl="1"/>
            <a:r>
              <a:rPr lang="en-US" dirty="0"/>
              <a:t>Outstanding management</a:t>
            </a:r>
          </a:p>
          <a:p>
            <a:pPr lvl="1"/>
            <a:r>
              <a:rPr lang="en-US" dirty="0"/>
              <a:t>Unquestionable Integrity</a:t>
            </a:r>
          </a:p>
          <a:p>
            <a:pPr lvl="1"/>
            <a:r>
              <a:rPr lang="en-US" dirty="0"/>
              <a:t>Focused on core business</a:t>
            </a:r>
          </a:p>
          <a:p>
            <a:pPr lvl="1"/>
            <a:r>
              <a:rPr lang="en-US" dirty="0"/>
              <a:t>First generation entrepreneur</a:t>
            </a:r>
          </a:p>
          <a:p>
            <a:pPr lvl="1"/>
            <a:endParaRPr lang="en-US" dirty="0"/>
          </a:p>
          <a:p>
            <a:r>
              <a:rPr lang="en-US" dirty="0"/>
              <a:t>Macro</a:t>
            </a:r>
          </a:p>
          <a:p>
            <a:pPr lvl="1"/>
            <a:r>
              <a:rPr lang="en-US" dirty="0"/>
              <a:t>Favorable Tailwind</a:t>
            </a:r>
          </a:p>
          <a:p>
            <a:pPr lvl="1"/>
            <a:r>
              <a:rPr lang="en-US" dirty="0"/>
              <a:t>Huge size of Opportunity</a:t>
            </a:r>
          </a:p>
          <a:p>
            <a:pPr lvl="1"/>
            <a:endParaRPr lang="en-US" dirty="0"/>
          </a:p>
          <a:p>
            <a:r>
              <a:rPr lang="en-US" dirty="0"/>
              <a:t>Size</a:t>
            </a:r>
          </a:p>
          <a:p>
            <a:pPr lvl="1"/>
            <a:r>
              <a:rPr lang="en-US" dirty="0" smtClean="0"/>
              <a:t>Preferably Midcap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of an Wealth </a:t>
            </a:r>
            <a:r>
              <a:rPr lang="en-US" dirty="0" smtClean="0"/>
              <a:t>Destroyer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Commodity Business</a:t>
            </a:r>
          </a:p>
          <a:p>
            <a:r>
              <a:rPr lang="en-US" dirty="0" smtClean="0"/>
              <a:t>Manufacturing of intermediate products</a:t>
            </a:r>
          </a:p>
          <a:p>
            <a:r>
              <a:rPr lang="en-US" dirty="0" smtClean="0"/>
              <a:t>Low ROE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of an Wealth </a:t>
            </a:r>
            <a:r>
              <a:rPr lang="en-US" dirty="0" smtClean="0"/>
              <a:t>Creator - snippets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879292"/>
            <a:ext cx="4733925" cy="124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228600" y="1803092"/>
            <a:ext cx="1295400" cy="1321108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1999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0327"/>
            <a:ext cx="5900057" cy="320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xplosion 1 6"/>
          <p:cNvSpPr/>
          <p:nvPr/>
        </p:nvSpPr>
        <p:spPr>
          <a:xfrm>
            <a:off x="304800" y="3936692"/>
            <a:ext cx="1295400" cy="1321108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of an Wealth Creator - snippets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8153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228600" y="1524000"/>
            <a:ext cx="1295400" cy="1321108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2004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4311454"/>
            <a:ext cx="8201025" cy="216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xplosion 1 6"/>
          <p:cNvSpPr/>
          <p:nvPr/>
        </p:nvSpPr>
        <p:spPr>
          <a:xfrm>
            <a:off x="7620000" y="4013354"/>
            <a:ext cx="1295400" cy="1321108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of an Wealth Creator - snippets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7521" y="1600200"/>
            <a:ext cx="7675879" cy="2590799"/>
            <a:chOff x="381000" y="1454944"/>
            <a:chExt cx="9399036" cy="277071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724150"/>
              <a:ext cx="4400550" cy="116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Explosion 1 4"/>
            <p:cNvSpPr/>
            <p:nvPr/>
          </p:nvSpPr>
          <p:spPr>
            <a:xfrm>
              <a:off x="4133850" y="1454944"/>
              <a:ext cx="1295400" cy="1321108"/>
            </a:xfrm>
            <a:prstGeom prst="irregularSeal1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2005</a:t>
              </a:r>
              <a:endParaRPr lang="en-US" sz="1600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436" y="1682486"/>
              <a:ext cx="4419600" cy="254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4533900"/>
            <a:ext cx="7762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xplosion 1 9"/>
          <p:cNvSpPr/>
          <p:nvPr/>
        </p:nvSpPr>
        <p:spPr>
          <a:xfrm>
            <a:off x="7391400" y="4346329"/>
            <a:ext cx="1057910" cy="1235321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2006</a:t>
            </a:r>
            <a:endParaRPr lang="en-US" sz="1600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685800" y="5581650"/>
            <a:ext cx="6553200" cy="895350"/>
          </a:xfrm>
          <a:prstGeom prst="flowChartAlternateProcess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of an Wealth Creator - snippets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43125"/>
            <a:ext cx="3848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3542348" y="1295400"/>
            <a:ext cx="1057910" cy="1235321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2007</a:t>
            </a:r>
            <a:endParaRPr lang="en-US" sz="1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43125"/>
            <a:ext cx="3352800" cy="200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xplosion 1 6"/>
          <p:cNvSpPr/>
          <p:nvPr/>
        </p:nvSpPr>
        <p:spPr>
          <a:xfrm>
            <a:off x="7696200" y="1295400"/>
            <a:ext cx="1057910" cy="1235321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2008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937039"/>
            <a:ext cx="3814128" cy="16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xplosion 1 7"/>
          <p:cNvSpPr/>
          <p:nvPr/>
        </p:nvSpPr>
        <p:spPr>
          <a:xfrm>
            <a:off x="3657600" y="4174879"/>
            <a:ext cx="1057910" cy="1235321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2009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25968"/>
            <a:ext cx="3378722" cy="109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xplosion 1 9"/>
          <p:cNvSpPr/>
          <p:nvPr/>
        </p:nvSpPr>
        <p:spPr>
          <a:xfrm>
            <a:off x="7848600" y="4148009"/>
            <a:ext cx="1057910" cy="1235321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54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of an Wealth Creator - snippets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276600" cy="180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152400" y="838200"/>
            <a:ext cx="1057910" cy="1235321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2010</a:t>
            </a:r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4953000"/>
            <a:ext cx="843130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xplosion 1 7"/>
          <p:cNvSpPr/>
          <p:nvPr/>
        </p:nvSpPr>
        <p:spPr>
          <a:xfrm>
            <a:off x="304800" y="3886200"/>
            <a:ext cx="1057910" cy="1235321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94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426</TotalTime>
  <Words>304</Words>
  <Application>Microsoft Office PowerPoint</Application>
  <PresentationFormat>On-screen Show (4:3)</PresentationFormat>
  <Paragraphs>116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Executive</vt:lpstr>
      <vt:lpstr>MOSL Wealth Creation Study Summary </vt:lpstr>
      <vt:lpstr>PowerPoint Presentation</vt:lpstr>
      <vt:lpstr>DNA of an Wealth Creator - 1</vt:lpstr>
      <vt:lpstr>DNA of an Wealth Destroyer</vt:lpstr>
      <vt:lpstr>DNA of an Wealth Creator - snippets</vt:lpstr>
      <vt:lpstr>DNA of an Wealth Creator - snippets</vt:lpstr>
      <vt:lpstr>DNA of an Wealth Creator - snippets</vt:lpstr>
      <vt:lpstr>DNA of an Wealth Creator - snippets</vt:lpstr>
      <vt:lpstr>DNA of an Wealth Creator - snippets</vt:lpstr>
      <vt:lpstr>5 forces of Wealth Creation</vt:lpstr>
      <vt:lpstr>3 Component of Value</vt:lpstr>
      <vt:lpstr>Valuation and Growth</vt:lpstr>
      <vt:lpstr>Deconstructing ROE</vt:lpstr>
      <vt:lpstr>Great, Good, Gruesome</vt:lpstr>
      <vt:lpstr>Great, Good, Gruesome</vt:lpstr>
      <vt:lpstr>Winning Investment </vt:lpstr>
      <vt:lpstr>Uncommon Profit</vt:lpstr>
      <vt:lpstr>Uncommon Profit</vt:lpstr>
      <vt:lpstr>Uncommon Profit</vt:lpstr>
      <vt:lpstr>SQGLP Framework</vt:lpstr>
      <vt:lpstr>Quality of Management</vt:lpstr>
      <vt:lpstr>Growth vs Quality</vt:lpstr>
      <vt:lpstr>PowerPoint Presentation</vt:lpstr>
      <vt:lpstr>PowerPoint Presentation</vt:lpstr>
      <vt:lpstr>Commodity Investing</vt:lpstr>
      <vt:lpstr>Commodity Investing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MOSL Wealth Creation Study Summary</dc:title>
  <dc:creator>Nayak, Subash</dc:creator>
  <cp:lastModifiedBy>Nayak, Subash</cp:lastModifiedBy>
  <cp:revision>47</cp:revision>
  <dcterms:created xsi:type="dcterms:W3CDTF">2006-08-16T00:00:00Z</dcterms:created>
  <dcterms:modified xsi:type="dcterms:W3CDTF">2015-04-19T05:22:00Z</dcterms:modified>
</cp:coreProperties>
</file>