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60" r:id="rId5"/>
    <p:sldId id="259" r:id="rId6"/>
    <p:sldId id="263" r:id="rId7"/>
    <p:sldId id="262" r:id="rId8"/>
    <p:sldId id="261" r:id="rId9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75" autoAdjust="0"/>
    <p:restoredTop sz="94660"/>
  </p:normalViewPr>
  <p:slideViewPr>
    <p:cSldViewPr snapToGrid="0">
      <p:cViewPr varScale="1">
        <p:scale>
          <a:sx n="66" d="100"/>
          <a:sy n="66" d="100"/>
        </p:scale>
        <p:origin x="592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079701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7764533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57358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79882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709343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378435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500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59131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43225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24129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B79C425D-BAFF-4FF7-8C17-170B42F6EB42}" type="datetimeFigureOut">
              <a:rPr lang="en-US" smtClean="0"/>
              <a:t>01/12/2019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DA7848-E5C5-49DD-A4E8-90079CD8C56E}" type="slidenum">
              <a:rPr lang="en-US" smtClean="0"/>
              <a:t>‹#›</a:t>
            </a:fld>
            <a:endParaRPr lang="en-US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200888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79C425D-BAFF-4FF7-8C17-170B42F6EB42}" type="datetimeFigureOut">
              <a:rPr lang="en-US" smtClean="0"/>
              <a:pPr/>
              <a:t>01/12/2019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65DA7848-E5C5-49DD-A4E8-90079CD8C56E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835464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0" r:id="rId1"/>
    <p:sldLayoutId id="2147483691" r:id="rId2"/>
    <p:sldLayoutId id="2147483692" r:id="rId3"/>
    <p:sldLayoutId id="2147483693" r:id="rId4"/>
    <p:sldLayoutId id="2147483694" r:id="rId5"/>
    <p:sldLayoutId id="2147483695" r:id="rId6"/>
    <p:sldLayoutId id="2147483696" r:id="rId7"/>
    <p:sldLayoutId id="2147483697" r:id="rId8"/>
    <p:sldLayoutId id="2147483698" r:id="rId9"/>
    <p:sldLayoutId id="2147483699" r:id="rId10"/>
    <p:sldLayoutId id="2147483700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A094B32-F8BB-409E-9C8A-6B468D0654B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/>
              <a:t>Short selling in the Indian market-thoughts	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9726117-7D23-43EA-ADDF-8843ECA4FDE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Presentation at value investors meet </a:t>
            </a:r>
            <a:r>
              <a:rPr lang="en-US" dirty="0" err="1"/>
              <a:t>nov</a:t>
            </a:r>
            <a:r>
              <a:rPr lang="en-US" dirty="0"/>
              <a:t> 30, 2019</a:t>
            </a:r>
          </a:p>
          <a:p>
            <a:r>
              <a:rPr lang="en-US" dirty="0"/>
              <a:t>Not for quote/dissemination without prior approval</a:t>
            </a:r>
          </a:p>
        </p:txBody>
      </p:sp>
    </p:spTree>
    <p:extLst>
      <p:ext uri="{BB962C8B-B14F-4D97-AF65-F5344CB8AC3E}">
        <p14:creationId xmlns:p14="http://schemas.microsoft.com/office/powerpoint/2010/main" val="21480081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025D046-CE74-4BD1-BD82-7B9F5BF283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Agenda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632E4FA-D9C8-407D-991E-7E0FFE47204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case for short selling for retail investors</a:t>
            </a:r>
          </a:p>
          <a:p>
            <a:r>
              <a:rPr lang="en-US" dirty="0"/>
              <a:t>Themes</a:t>
            </a:r>
          </a:p>
          <a:p>
            <a:r>
              <a:rPr lang="en-US" dirty="0"/>
              <a:t>Risks/Recent experiences</a:t>
            </a:r>
          </a:p>
          <a:p>
            <a:r>
              <a:rPr lang="en-US" dirty="0"/>
              <a:t>Current ideas</a:t>
            </a:r>
          </a:p>
          <a:p>
            <a:r>
              <a:rPr lang="en-US" dirty="0"/>
              <a:t>References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23523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7AB2C6-1E4A-4ED8-955D-7EFDC411B08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for short selling for retail investors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4BA2084-785D-429E-B115-36433679CD8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Not too expensive</a:t>
            </a:r>
          </a:p>
          <a:p>
            <a:pPr lvl="1"/>
            <a:r>
              <a:rPr lang="en-US" dirty="0"/>
              <a:t>Average F&amp;O Lot size: 7-10 lakhs(can sometimes be 2lakhs like YESBANK). Value at risk max 50%</a:t>
            </a:r>
          </a:p>
          <a:p>
            <a:pPr lvl="1"/>
            <a:r>
              <a:rPr lang="en-US" dirty="0"/>
              <a:t>Put options liquid for 1-2 months pre expiry but high premiums(5% or more)</a:t>
            </a:r>
          </a:p>
          <a:p>
            <a:r>
              <a:rPr lang="en-US" dirty="0"/>
              <a:t>Good use of research done to ignore stocks discarded for reasons of valuations, governance, business model</a:t>
            </a:r>
          </a:p>
          <a:p>
            <a:r>
              <a:rPr lang="en-US" dirty="0"/>
              <a:t>Balance the portfolio returns and against losses</a:t>
            </a:r>
          </a:p>
        </p:txBody>
      </p:sp>
    </p:spTree>
    <p:extLst>
      <p:ext uri="{BB962C8B-B14F-4D97-AF65-F5344CB8AC3E}">
        <p14:creationId xmlns:p14="http://schemas.microsoft.com/office/powerpoint/2010/main" val="8445619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1C7ABD-89DA-4FB0-BCE1-633BADED0D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case AGAINST short selling for retail investors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D2B93D-6FBD-440A-A00F-E7FBA246AAA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Insider Information(Applies for LONG side as well)</a:t>
            </a:r>
          </a:p>
          <a:p>
            <a:pPr lvl="1"/>
            <a:r>
              <a:rPr lang="en-US" dirty="0"/>
              <a:t>Stock Specific(</a:t>
            </a:r>
            <a:r>
              <a:rPr lang="en-US" dirty="0" err="1"/>
              <a:t>eg</a:t>
            </a:r>
            <a:r>
              <a:rPr lang="en-US" dirty="0"/>
              <a:t> Yes Bank, DHFL</a:t>
            </a:r>
          </a:p>
          <a:p>
            <a:pPr lvl="1"/>
            <a:r>
              <a:rPr lang="en-US" dirty="0"/>
              <a:t>Sector specific(</a:t>
            </a:r>
            <a:r>
              <a:rPr lang="en-US" dirty="0" err="1"/>
              <a:t>eg</a:t>
            </a:r>
            <a:r>
              <a:rPr lang="en-US" dirty="0"/>
              <a:t> PSU Bank recapitalization rally/ Telco debt relief)</a:t>
            </a:r>
          </a:p>
          <a:p>
            <a:pPr lvl="1"/>
            <a:r>
              <a:rPr lang="en-US" dirty="0"/>
              <a:t>Economic(</a:t>
            </a:r>
            <a:r>
              <a:rPr lang="en-US" dirty="0" err="1"/>
              <a:t>eg</a:t>
            </a:r>
            <a:r>
              <a:rPr lang="en-US" dirty="0"/>
              <a:t> GDP Growth/Policies/Corporate Tax Rate cut)</a:t>
            </a:r>
          </a:p>
          <a:p>
            <a:r>
              <a:rPr lang="en-US" dirty="0"/>
              <a:t>Unlimited downside if no SL</a:t>
            </a:r>
          </a:p>
          <a:p>
            <a:r>
              <a:rPr lang="en-US" dirty="0"/>
              <a:t>Institutional sympathy for bulls</a:t>
            </a:r>
          </a:p>
          <a:p>
            <a:pPr lvl="1"/>
            <a:r>
              <a:rPr lang="en-US" dirty="0"/>
              <a:t>Media/press/Analysts</a:t>
            </a:r>
          </a:p>
          <a:p>
            <a:pPr lvl="1"/>
            <a:r>
              <a:rPr lang="en-US" dirty="0"/>
              <a:t>Usually, F&amp;O ban period and/or removed from trading if stock price crashes (not other way around)</a:t>
            </a:r>
          </a:p>
        </p:txBody>
      </p:sp>
    </p:spTree>
    <p:extLst>
      <p:ext uri="{BB962C8B-B14F-4D97-AF65-F5344CB8AC3E}">
        <p14:creationId xmlns:p14="http://schemas.microsoft.com/office/powerpoint/2010/main" val="39679998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77FD09-19A5-4F9A-A5B2-8C12702913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THEMES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F959CC9-2A7F-42E2-97F7-FDA56A6CFB4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51579" y="2015732"/>
            <a:ext cx="9603275" cy="3450613"/>
          </a:xfrm>
        </p:spPr>
        <p:txBody>
          <a:bodyPr>
            <a:normAutofit fontScale="70000" lnSpcReduction="20000"/>
          </a:bodyPr>
          <a:lstStyle/>
          <a:p>
            <a:pPr marL="457200" indent="-457200">
              <a:buFont typeface="+mj-lt"/>
              <a:buAutoNum type="alphaUcPeriod"/>
            </a:pPr>
            <a:r>
              <a:rPr lang="en-US" dirty="0"/>
              <a:t>Business Model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/>
              <a:t>Failure/Fraud: </a:t>
            </a:r>
            <a:r>
              <a:rPr lang="en-US" dirty="0"/>
              <a:t>DHFL(in retrospect)/IBHFL? 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/>
              <a:t>Crony Capitalism burst: </a:t>
            </a:r>
            <a:r>
              <a:rPr lang="en-US" dirty="0"/>
              <a:t>IL&amp;FS, GMR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/>
              <a:t>Disruption: </a:t>
            </a:r>
            <a:r>
              <a:rPr lang="en-US" dirty="0"/>
              <a:t>Telecom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/>
              <a:t>Fad: Guar </a:t>
            </a:r>
            <a:r>
              <a:rPr lang="en-US" dirty="0" err="1"/>
              <a:t>Manpasand</a:t>
            </a:r>
            <a:endParaRPr lang="en-US" dirty="0"/>
          </a:p>
          <a:p>
            <a:pPr marL="800100" lvl="1" indent="-342900">
              <a:buFont typeface="+mj-lt"/>
              <a:buAutoNum type="alphaUcPeriod"/>
            </a:pPr>
            <a:r>
              <a:rPr lang="en-US" b="1" dirty="0"/>
              <a:t>Misunderstand </a:t>
            </a:r>
            <a:r>
              <a:rPr lang="en-US" dirty="0"/>
              <a:t>HFC-Moat or GOAT: </a:t>
            </a:r>
            <a:r>
              <a:rPr lang="en-US" dirty="0" err="1"/>
              <a:t>Shankara</a:t>
            </a:r>
            <a:r>
              <a:rPr lang="en-US" dirty="0"/>
              <a:t>(Retail vs WS), HFCs	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Leverage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/>
              <a:t>Promoter Level: </a:t>
            </a:r>
            <a:r>
              <a:rPr lang="en-US" dirty="0"/>
              <a:t>ZEEL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/>
              <a:t>Company Level: </a:t>
            </a:r>
            <a:r>
              <a:rPr lang="en-US" dirty="0"/>
              <a:t>Dish TV, and most other shorts</a:t>
            </a:r>
          </a:p>
          <a:p>
            <a:pPr marL="457200" indent="-457200">
              <a:buFont typeface="+mj-lt"/>
              <a:buAutoNum type="alphaUcPeriod"/>
            </a:pPr>
            <a:r>
              <a:rPr lang="en-US" dirty="0"/>
              <a:t>Shareholders</a:t>
            </a:r>
          </a:p>
          <a:p>
            <a:pPr marL="800100" lvl="1" indent="-342900">
              <a:buFont typeface="+mj-lt"/>
              <a:buAutoNum type="alphaUcPeriod"/>
            </a:pPr>
            <a:r>
              <a:rPr lang="en-US" b="1" dirty="0"/>
              <a:t>Extent of unpledged loyal investors</a:t>
            </a:r>
            <a:r>
              <a:rPr lang="en-US" dirty="0"/>
              <a:t>: Who won’t sell in rally: S/H like </a:t>
            </a:r>
            <a:r>
              <a:rPr lang="en-US" dirty="0" err="1"/>
              <a:t>Infibeam</a:t>
            </a:r>
            <a:r>
              <a:rPr lang="en-US" dirty="0"/>
              <a:t>/HDFC Bank</a:t>
            </a:r>
          </a:p>
          <a:p>
            <a:r>
              <a:rPr lang="en-US" dirty="0"/>
              <a:t>A and B should apply, and </a:t>
            </a:r>
            <a:r>
              <a:rPr lang="en-US" dirty="0" err="1"/>
              <a:t>atleast</a:t>
            </a:r>
            <a:r>
              <a:rPr lang="en-US" dirty="0"/>
              <a:t> C. </a:t>
            </a:r>
          </a:p>
        </p:txBody>
      </p:sp>
    </p:spTree>
    <p:extLst>
      <p:ext uri="{BB962C8B-B14F-4D97-AF65-F5344CB8AC3E}">
        <p14:creationId xmlns:p14="http://schemas.microsoft.com/office/powerpoint/2010/main" val="23310477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65B716-17F4-4AF4-910E-B830B015F0B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Screens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052C63E-CA6E-47F3-B55B-8474D6616D5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/>
              <a:t>Quantitive</a:t>
            </a:r>
            <a:endParaRPr lang="en-US" dirty="0"/>
          </a:p>
          <a:p>
            <a:pPr lvl="1"/>
            <a:r>
              <a:rPr lang="en-US" dirty="0"/>
              <a:t>5yr10yr cumulative FCF negative: Indicative of business model failure if steady</a:t>
            </a:r>
          </a:p>
          <a:p>
            <a:pPr lvl="1"/>
            <a:r>
              <a:rPr lang="en-US" dirty="0"/>
              <a:t>Bond market yields rising steadily(</a:t>
            </a:r>
            <a:r>
              <a:rPr lang="en-US" dirty="0" err="1"/>
              <a:t>eg</a:t>
            </a:r>
            <a:r>
              <a:rPr lang="en-US" dirty="0"/>
              <a:t> DHFL) w/o any public reason.</a:t>
            </a:r>
          </a:p>
          <a:p>
            <a:r>
              <a:rPr lang="en-US" dirty="0"/>
              <a:t>Qualitative</a:t>
            </a:r>
          </a:p>
          <a:p>
            <a:pPr lvl="1"/>
            <a:r>
              <a:rPr lang="en-US" dirty="0"/>
              <a:t>Going concern risks(</a:t>
            </a:r>
            <a:r>
              <a:rPr lang="en-US" dirty="0" err="1"/>
              <a:t>eg</a:t>
            </a:r>
            <a:r>
              <a:rPr lang="en-US" dirty="0"/>
              <a:t> Sector EBITDA&lt;Statutory Fee)</a:t>
            </a:r>
          </a:p>
          <a:p>
            <a:pPr lvl="1"/>
            <a:r>
              <a:rPr lang="en-US" dirty="0"/>
              <a:t>Stock narrative not matching ground reality </a:t>
            </a:r>
            <a:r>
              <a:rPr lang="en-US" i="1" dirty="0"/>
              <a:t>and </a:t>
            </a:r>
            <a:r>
              <a:rPr lang="en-US" dirty="0"/>
              <a:t>end trigger(</a:t>
            </a:r>
            <a:r>
              <a:rPr lang="en-US" dirty="0" err="1"/>
              <a:t>eg</a:t>
            </a:r>
            <a:r>
              <a:rPr lang="en-US" dirty="0"/>
              <a:t> investor near lockup)</a:t>
            </a:r>
          </a:p>
          <a:p>
            <a:pPr lvl="1"/>
            <a:r>
              <a:rPr lang="en-US" dirty="0"/>
              <a:t>Outperformer in a sector(</a:t>
            </a:r>
            <a:r>
              <a:rPr lang="en-US" dirty="0" err="1"/>
              <a:t>eg</a:t>
            </a:r>
            <a:r>
              <a:rPr lang="en-US" dirty="0"/>
              <a:t> min NPA) </a:t>
            </a:r>
            <a:r>
              <a:rPr lang="en-US" i="1" dirty="0"/>
              <a:t>and </a:t>
            </a:r>
            <a:r>
              <a:rPr lang="en-US" dirty="0"/>
              <a:t>leadership change(GE)</a:t>
            </a:r>
          </a:p>
          <a:p>
            <a:pPr lvl="1"/>
            <a:r>
              <a:rPr lang="en-US" dirty="0"/>
              <a:t>HDFC not part of lending consortium  </a:t>
            </a:r>
          </a:p>
          <a:p>
            <a:pPr marL="457200" lvl="1" indent="0">
              <a:buNone/>
            </a:pPr>
            <a:endParaRPr lang="en-US" dirty="0"/>
          </a:p>
          <a:p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6697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E0BAC92-95D4-4F8E-90B4-8F6764A2AD4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Some illustrative short candidates</a:t>
            </a: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1C5C7DAC-ACFD-4B1E-9B5E-415EB7174EFD}"/>
              </a:ext>
            </a:extLst>
          </p:cNvPr>
          <p:cNvSpPr/>
          <p:nvPr/>
        </p:nvSpPr>
        <p:spPr>
          <a:xfrm>
            <a:off x="904775" y="2598821"/>
            <a:ext cx="10443410" cy="17999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Removed to avoid libel!</a:t>
            </a:r>
          </a:p>
        </p:txBody>
      </p:sp>
    </p:spTree>
    <p:extLst>
      <p:ext uri="{BB962C8B-B14F-4D97-AF65-F5344CB8AC3E}">
        <p14:creationId xmlns:p14="http://schemas.microsoft.com/office/powerpoint/2010/main" val="365182728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7AD1715-3891-4D53-9F0B-07068EF420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CASE STUDY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EA260E-023B-421E-8A07-1B40B0E1CBC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GMR</a:t>
            </a:r>
          </a:p>
          <a:p>
            <a:pPr lvl="1"/>
            <a:r>
              <a:rPr lang="en-US" dirty="0"/>
              <a:t>Recovered from 13 to 22 due to Airports business dispute settlement/NOIDA bid</a:t>
            </a:r>
          </a:p>
          <a:p>
            <a:pPr lvl="1"/>
            <a:r>
              <a:rPr lang="en-US" dirty="0"/>
              <a:t>However, losses mounting and minimal operational turnaround</a:t>
            </a:r>
          </a:p>
          <a:p>
            <a:r>
              <a:rPr lang="en-US" dirty="0"/>
              <a:t>Financials</a:t>
            </a:r>
          </a:p>
          <a:p>
            <a:pPr lvl="1"/>
            <a:r>
              <a:rPr lang="en-US" dirty="0"/>
              <a:t>Usually short covering around P/ABV of 1 and then recovers(IBHFL/DHFL)</a:t>
            </a:r>
          </a:p>
          <a:p>
            <a:pPr marL="457200" lvl="1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5822970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338</TotalTime>
  <Words>425</Words>
  <Application>Microsoft Office PowerPoint</Application>
  <PresentationFormat>Widescreen</PresentationFormat>
  <Paragraphs>55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Arial</vt:lpstr>
      <vt:lpstr>Gill Sans MT</vt:lpstr>
      <vt:lpstr>Gallery</vt:lpstr>
      <vt:lpstr>Short selling in the Indian market-thoughts </vt:lpstr>
      <vt:lpstr>Agenda</vt:lpstr>
      <vt:lpstr>The case for short selling for retail investors</vt:lpstr>
      <vt:lpstr>The case AGAINST short selling for retail investors</vt:lpstr>
      <vt:lpstr>THEMES</vt:lpstr>
      <vt:lpstr>Screens</vt:lpstr>
      <vt:lpstr>Some illustrative short candidates</vt:lpstr>
      <vt:lpstr>CASE STUDY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Short selling in the Indian market-thoughts </dc:title>
  <dc:creator>Sundar, Anandh</dc:creator>
  <cp:lastModifiedBy>Sundar, Anandh</cp:lastModifiedBy>
  <cp:revision>6</cp:revision>
  <dcterms:created xsi:type="dcterms:W3CDTF">2019-11-30T02:11:01Z</dcterms:created>
  <dcterms:modified xsi:type="dcterms:W3CDTF">2019-12-01T02:36:21Z</dcterms:modified>
  <cp:version>2019.10.25.0</cp:version>
</cp:coreProperties>
</file>