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2" r:id="rId2"/>
    <p:sldId id="275" r:id="rId3"/>
    <p:sldId id="258" r:id="rId4"/>
    <p:sldId id="261" r:id="rId5"/>
    <p:sldId id="263" r:id="rId6"/>
    <p:sldId id="260" r:id="rId7"/>
    <p:sldId id="307" r:id="rId8"/>
    <p:sldId id="274" r:id="rId9"/>
    <p:sldId id="266" r:id="rId10"/>
    <p:sldId id="277" r:id="rId11"/>
    <p:sldId id="264" r:id="rId12"/>
    <p:sldId id="265" r:id="rId13"/>
    <p:sldId id="267" r:id="rId14"/>
    <p:sldId id="269" r:id="rId15"/>
    <p:sldId id="270" r:id="rId16"/>
    <p:sldId id="271" r:id="rId17"/>
    <p:sldId id="272" r:id="rId18"/>
    <p:sldId id="259" r:id="rId19"/>
    <p:sldId id="273" r:id="rId20"/>
    <p:sldId id="268" r:id="rId21"/>
    <p:sldId id="278" r:id="rId22"/>
    <p:sldId id="279" r:id="rId23"/>
    <p:sldId id="280" r:id="rId24"/>
    <p:sldId id="281" r:id="rId25"/>
    <p:sldId id="289" r:id="rId26"/>
    <p:sldId id="290" r:id="rId27"/>
    <p:sldId id="291" r:id="rId28"/>
    <p:sldId id="292" r:id="rId29"/>
    <p:sldId id="293" r:id="rId30"/>
    <p:sldId id="294" r:id="rId31"/>
    <p:sldId id="295" r:id="rId32"/>
    <p:sldId id="296" r:id="rId33"/>
    <p:sldId id="282" r:id="rId34"/>
    <p:sldId id="297" r:id="rId35"/>
    <p:sldId id="286" r:id="rId36"/>
    <p:sldId id="285" r:id="rId37"/>
    <p:sldId id="284" r:id="rId38"/>
    <p:sldId id="283" r:id="rId39"/>
    <p:sldId id="298" r:id="rId40"/>
    <p:sldId id="299" r:id="rId41"/>
    <p:sldId id="300" r:id="rId42"/>
    <p:sldId id="301" r:id="rId43"/>
    <p:sldId id="302" r:id="rId44"/>
    <p:sldId id="303" r:id="rId45"/>
    <p:sldId id="304" r:id="rId46"/>
    <p:sldId id="305" r:id="rId47"/>
    <p:sldId id="306" r:id="rId48"/>
    <p:sldId id="27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3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91983\Desktop\niki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91983\Desktop\niki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91983\Desktop\niki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small" spc="150" baseline="0">
                <a:solidFill>
                  <a:schemeClr val="accent1">
                    <a:lumMod val="50000"/>
                  </a:schemeClr>
                </a:solidFill>
                <a:latin typeface="+mn-lt"/>
                <a:ea typeface="+mn-ea"/>
                <a:cs typeface="+mn-cs"/>
              </a:defRPr>
            </a:pPr>
            <a:r>
              <a:rPr lang="en-US" sz="1600" cap="small" baseline="0">
                <a:solidFill>
                  <a:schemeClr val="accent1">
                    <a:lumMod val="50000"/>
                  </a:schemeClr>
                </a:solidFill>
              </a:rPr>
              <a:t>Operating Profit Margins %</a:t>
            </a:r>
          </a:p>
        </c:rich>
      </c:tx>
      <c:layout>
        <c:manualLayout>
          <c:xMode val="edge"/>
          <c:yMode val="edge"/>
          <c:x val="0.17041767940562996"/>
          <c:y val="1.095898449044821E-2"/>
        </c:manualLayout>
      </c:layout>
      <c:overlay val="0"/>
      <c:spPr>
        <a:noFill/>
        <a:ln>
          <a:noFill/>
        </a:ln>
        <a:effectLst/>
      </c:spPr>
      <c:txPr>
        <a:bodyPr rot="0" spcFirstLastPara="1" vertOverflow="ellipsis" vert="horz" wrap="square" anchor="ctr" anchorCtr="1"/>
        <a:lstStyle/>
        <a:p>
          <a:pPr>
            <a:defRPr sz="1600" b="1" i="0" u="none" strike="noStrike" kern="1200" cap="small" spc="150" baseline="0">
              <a:solidFill>
                <a:schemeClr val="accent1">
                  <a:lumMod val="50000"/>
                </a:schemeClr>
              </a:solidFill>
              <a:latin typeface="+mn-lt"/>
              <a:ea typeface="+mn-ea"/>
              <a:cs typeface="+mn-cs"/>
            </a:defRPr>
          </a:pPr>
          <a:endParaRPr lang="en-US"/>
        </a:p>
      </c:txPr>
    </c:title>
    <c:autoTitleDeleted val="0"/>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Sheet2!$A$5</c:f>
              <c:strCache>
                <c:ptCount val="1"/>
                <c:pt idx="0">
                  <c:v>OPM %</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Sheet2!$B$1:$H$1</c:f>
              <c:strCache>
                <c:ptCount val="7"/>
                <c:pt idx="0">
                  <c:v>Mar-10</c:v>
                </c:pt>
                <c:pt idx="1">
                  <c:v>Mar-17</c:v>
                </c:pt>
                <c:pt idx="2">
                  <c:v>Mar-18</c:v>
                </c:pt>
                <c:pt idx="3">
                  <c:v>Mar-19</c:v>
                </c:pt>
                <c:pt idx="4">
                  <c:v>Mar-20</c:v>
                </c:pt>
                <c:pt idx="5">
                  <c:v>Mar-21</c:v>
                </c:pt>
                <c:pt idx="6">
                  <c:v>TTM</c:v>
                </c:pt>
              </c:strCache>
            </c:strRef>
          </c:cat>
          <c:val>
            <c:numRef>
              <c:f>Sheet2!$B$5:$H$5</c:f>
              <c:numCache>
                <c:formatCode>0%</c:formatCode>
                <c:ptCount val="7"/>
                <c:pt idx="0">
                  <c:v>0.15</c:v>
                </c:pt>
                <c:pt idx="1">
                  <c:v>0.24</c:v>
                </c:pt>
                <c:pt idx="2">
                  <c:v>0.28999999999999998</c:v>
                </c:pt>
                <c:pt idx="3">
                  <c:v>0.26</c:v>
                </c:pt>
                <c:pt idx="4">
                  <c:v>0.28000000000000003</c:v>
                </c:pt>
                <c:pt idx="5">
                  <c:v>0.3</c:v>
                </c:pt>
                <c:pt idx="6">
                  <c:v>0.28000000000000003</c:v>
                </c:pt>
              </c:numCache>
            </c:numRef>
          </c:val>
          <c:extLst>
            <c:ext xmlns:c16="http://schemas.microsoft.com/office/drawing/2014/chart" uri="{C3380CC4-5D6E-409C-BE32-E72D297353CC}">
              <c16:uniqueId val="{00000000-5D73-4880-8765-87F6D6AA62D2}"/>
            </c:ext>
          </c:extLst>
        </c:ser>
        <c:dLbls>
          <c:showLegendKey val="0"/>
          <c:showVal val="1"/>
          <c:showCatName val="0"/>
          <c:showSerName val="0"/>
          <c:showPercent val="0"/>
          <c:showBubbleSize val="0"/>
        </c:dLbls>
        <c:gapWidth val="160"/>
        <c:gapDepth val="0"/>
        <c:shape val="box"/>
        <c:axId val="614655935"/>
        <c:axId val="614646367"/>
        <c:axId val="0"/>
      </c:bar3DChart>
      <c:catAx>
        <c:axId val="61465593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646367"/>
        <c:crosses val="autoZero"/>
        <c:auto val="1"/>
        <c:lblAlgn val="ctr"/>
        <c:lblOffset val="100"/>
        <c:noMultiLvlLbl val="0"/>
      </c:catAx>
      <c:valAx>
        <c:axId val="61464636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655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cap="all" spc="150" baseline="0">
              <a:solidFill>
                <a:schemeClr val="accent1">
                  <a:lumMod val="75000"/>
                </a:schemeClr>
              </a:solidFill>
              <a:latin typeface="+mn-lt"/>
              <a:ea typeface="+mn-ea"/>
              <a:cs typeface="+mn-cs"/>
            </a:defRPr>
          </a:pPr>
          <a:endParaRPr lang="en-US"/>
        </a:p>
      </c:txPr>
    </c:title>
    <c:autoTitleDeleted val="0"/>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Sheet1!$B$9</c:f>
              <c:strCache>
                <c:ptCount val="1"/>
                <c:pt idx="0">
                  <c:v>Sales</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Sheet1!$A$11:$A$18</c:f>
              <c:numCache>
                <c:formatCode>General</c:formatCode>
                <c:ptCount val="8"/>
                <c:pt idx="0">
                  <c:v>2015</c:v>
                </c:pt>
                <c:pt idx="1">
                  <c:v>2016</c:v>
                </c:pt>
                <c:pt idx="2">
                  <c:v>2017</c:v>
                </c:pt>
                <c:pt idx="3">
                  <c:v>2018</c:v>
                </c:pt>
                <c:pt idx="4">
                  <c:v>2019</c:v>
                </c:pt>
                <c:pt idx="5">
                  <c:v>2020</c:v>
                </c:pt>
                <c:pt idx="6">
                  <c:v>2021</c:v>
                </c:pt>
                <c:pt idx="7">
                  <c:v>2022</c:v>
                </c:pt>
              </c:numCache>
            </c:numRef>
          </c:cat>
          <c:val>
            <c:numRef>
              <c:f>Sheet1!$B$11:$B$18</c:f>
              <c:numCache>
                <c:formatCode>General</c:formatCode>
                <c:ptCount val="8"/>
                <c:pt idx="0">
                  <c:v>647</c:v>
                </c:pt>
                <c:pt idx="1">
                  <c:v>716</c:v>
                </c:pt>
                <c:pt idx="2">
                  <c:v>773</c:v>
                </c:pt>
                <c:pt idx="3">
                  <c:v>663</c:v>
                </c:pt>
                <c:pt idx="4">
                  <c:v>711</c:v>
                </c:pt>
                <c:pt idx="5">
                  <c:v>713</c:v>
                </c:pt>
                <c:pt idx="6">
                  <c:v>813</c:v>
                </c:pt>
                <c:pt idx="7">
                  <c:v>861</c:v>
                </c:pt>
              </c:numCache>
            </c:numRef>
          </c:val>
          <c:extLst>
            <c:ext xmlns:c16="http://schemas.microsoft.com/office/drawing/2014/chart" uri="{C3380CC4-5D6E-409C-BE32-E72D297353CC}">
              <c16:uniqueId val="{00000000-AFC7-46BE-827C-F69E09775CF3}"/>
            </c:ext>
          </c:extLst>
        </c:ser>
        <c:dLbls>
          <c:showLegendKey val="0"/>
          <c:showVal val="1"/>
          <c:showCatName val="0"/>
          <c:showSerName val="0"/>
          <c:showPercent val="0"/>
          <c:showBubbleSize val="0"/>
        </c:dLbls>
        <c:gapWidth val="160"/>
        <c:gapDepth val="0"/>
        <c:shape val="box"/>
        <c:axId val="427888207"/>
        <c:axId val="427880719"/>
        <c:axId val="0"/>
      </c:bar3DChart>
      <c:catAx>
        <c:axId val="42788820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880719"/>
        <c:crosses val="autoZero"/>
        <c:auto val="1"/>
        <c:lblAlgn val="ctr"/>
        <c:lblOffset val="100"/>
        <c:noMultiLvlLbl val="0"/>
      </c:catAx>
      <c:valAx>
        <c:axId val="427880719"/>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accent1">
                        <a:lumMod val="75000"/>
                      </a:schemeClr>
                    </a:solidFill>
                    <a:latin typeface="+mn-lt"/>
                    <a:ea typeface="+mn-ea"/>
                    <a:cs typeface="+mn-cs"/>
                  </a:defRPr>
                </a:pPr>
                <a:r>
                  <a:rPr lang="en-IN">
                    <a:solidFill>
                      <a:schemeClr val="accent1">
                        <a:lumMod val="75000"/>
                      </a:schemeClr>
                    </a:solidFill>
                  </a:rPr>
                  <a:t>Rs. crores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888207"/>
        <c:crosses val="autoZero"/>
        <c:crossBetween val="between"/>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cap="all" spc="150" baseline="0">
              <a:solidFill>
                <a:schemeClr val="accent1">
                  <a:lumMod val="75000"/>
                </a:schemeClr>
              </a:solidFill>
              <a:latin typeface="+mn-lt"/>
              <a:ea typeface="+mn-ea"/>
              <a:cs typeface="+mn-cs"/>
            </a:defRPr>
          </a:pPr>
          <a:endParaRPr lang="en-US"/>
        </a:p>
      </c:txPr>
    </c:title>
    <c:autoTitleDeleted val="0"/>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Sheet2!$A$11</c:f>
              <c:strCache>
                <c:ptCount val="1"/>
                <c:pt idx="0">
                  <c:v>Net Profit</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Sheet2!$B$1:$H$1</c:f>
              <c:strCache>
                <c:ptCount val="7"/>
                <c:pt idx="0">
                  <c:v>Mar-10</c:v>
                </c:pt>
                <c:pt idx="1">
                  <c:v>Mar-17</c:v>
                </c:pt>
                <c:pt idx="2">
                  <c:v>Mar-18</c:v>
                </c:pt>
                <c:pt idx="3">
                  <c:v>Mar-19</c:v>
                </c:pt>
                <c:pt idx="4">
                  <c:v>Mar-20</c:v>
                </c:pt>
                <c:pt idx="5">
                  <c:v>Mar-21</c:v>
                </c:pt>
                <c:pt idx="6">
                  <c:v>TTM</c:v>
                </c:pt>
              </c:strCache>
            </c:strRef>
          </c:cat>
          <c:val>
            <c:numRef>
              <c:f>Sheet2!$B$11:$H$11</c:f>
              <c:numCache>
                <c:formatCode>General</c:formatCode>
                <c:ptCount val="7"/>
                <c:pt idx="0">
                  <c:v>45</c:v>
                </c:pt>
                <c:pt idx="1">
                  <c:v>126</c:v>
                </c:pt>
                <c:pt idx="2">
                  <c:v>131</c:v>
                </c:pt>
                <c:pt idx="3">
                  <c:v>131</c:v>
                </c:pt>
                <c:pt idx="4">
                  <c:v>160</c:v>
                </c:pt>
                <c:pt idx="5">
                  <c:v>166</c:v>
                </c:pt>
                <c:pt idx="6">
                  <c:v>170</c:v>
                </c:pt>
              </c:numCache>
            </c:numRef>
          </c:val>
          <c:extLst>
            <c:ext xmlns:c16="http://schemas.microsoft.com/office/drawing/2014/chart" uri="{C3380CC4-5D6E-409C-BE32-E72D297353CC}">
              <c16:uniqueId val="{00000000-2FB7-4A58-A53E-9510175410F1}"/>
            </c:ext>
          </c:extLst>
        </c:ser>
        <c:dLbls>
          <c:showLegendKey val="0"/>
          <c:showVal val="0"/>
          <c:showCatName val="0"/>
          <c:showSerName val="0"/>
          <c:showPercent val="0"/>
          <c:showBubbleSize val="0"/>
        </c:dLbls>
        <c:gapWidth val="160"/>
        <c:gapDepth val="0"/>
        <c:shape val="box"/>
        <c:axId val="513313263"/>
        <c:axId val="513314095"/>
        <c:axId val="0"/>
      </c:bar3DChart>
      <c:catAx>
        <c:axId val="51331326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314095"/>
        <c:crosses val="autoZero"/>
        <c:auto val="1"/>
        <c:lblAlgn val="ctr"/>
        <c:lblOffset val="100"/>
        <c:noMultiLvlLbl val="0"/>
      </c:catAx>
      <c:valAx>
        <c:axId val="51331409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313263"/>
        <c:crosses val="autoZero"/>
        <c:crossBetween val="between"/>
        <c:majorUnit val="4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1">
                    <a:lumMod val="75000"/>
                  </a:schemeClr>
                </a:solidFill>
              </a:defRPr>
            </a:pPr>
            <a:r>
              <a:rPr lang="en-US" sz="1400" dirty="0">
                <a:solidFill>
                  <a:schemeClr val="accent1">
                    <a:lumMod val="75000"/>
                  </a:schemeClr>
                </a:solidFill>
              </a:rPr>
              <a:t>Orderbook distribution</a:t>
            </a:r>
            <a:r>
              <a:rPr lang="en-US" sz="1400" baseline="0" dirty="0">
                <a:solidFill>
                  <a:schemeClr val="accent1">
                    <a:lumMod val="75000"/>
                  </a:schemeClr>
                </a:solidFill>
              </a:rPr>
              <a:t> as on Q2 FY22 was 1382cr.</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Sheet1!$B$1:$B$2</c:f>
              <c:strCache>
                <c:ptCount val="1"/>
                <c:pt idx="0">
                  <c:v>orderbook</c:v>
                </c:pt>
              </c:strCache>
            </c:strRef>
          </c:tx>
          <c:dLbls>
            <c:spPr>
              <a:noFill/>
              <a:ln>
                <a:noFill/>
              </a:ln>
              <a:effectLst/>
            </c:spPr>
            <c:txPr>
              <a:bodyPr/>
              <a:lstStyle/>
              <a:p>
                <a:pPr>
                  <a:defRPr sz="1100">
                    <a:latin typeface="Aharoni" pitchFamily="2" charset="-79"/>
                    <a:cs typeface="Aharoni" pitchFamily="2" charset="-79"/>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Sheet1!$A$3:$A$5</c:f>
              <c:strCache>
                <c:ptCount val="3"/>
                <c:pt idx="0">
                  <c:v>Space</c:v>
                </c:pt>
                <c:pt idx="1">
                  <c:v>Defence</c:v>
                </c:pt>
                <c:pt idx="2">
                  <c:v>Others</c:v>
                </c:pt>
              </c:strCache>
            </c:strRef>
          </c:cat>
          <c:val>
            <c:numRef>
              <c:f>Sheet1!$B$3:$B$5</c:f>
              <c:numCache>
                <c:formatCode>General</c:formatCode>
                <c:ptCount val="3"/>
                <c:pt idx="0">
                  <c:v>863</c:v>
                </c:pt>
                <c:pt idx="1">
                  <c:v>302</c:v>
                </c:pt>
                <c:pt idx="2">
                  <c:v>217</c:v>
                </c:pt>
              </c:numCache>
            </c:numRef>
          </c:val>
          <c:extLst>
            <c:ext xmlns:c16="http://schemas.microsoft.com/office/drawing/2014/chart" uri="{C3380CC4-5D6E-409C-BE32-E72D297353CC}">
              <c16:uniqueId val="{00000000-894E-4FF4-9D64-1BAD056634CF}"/>
            </c:ext>
          </c:extLst>
        </c:ser>
        <c:ser>
          <c:idx val="1"/>
          <c:order val="1"/>
          <c:tx>
            <c:strRef>
              <c:f>Sheet1!$C$1:$C$2</c:f>
              <c:strCache>
                <c:ptCount val="1"/>
                <c:pt idx="0">
                  <c:v>orderbook</c:v>
                </c:pt>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Sheet1!$A$3:$A$5</c:f>
              <c:strCache>
                <c:ptCount val="3"/>
                <c:pt idx="0">
                  <c:v>Space</c:v>
                </c:pt>
                <c:pt idx="1">
                  <c:v>Defence</c:v>
                </c:pt>
                <c:pt idx="2">
                  <c:v>Others</c:v>
                </c:pt>
              </c:strCache>
            </c:strRef>
          </c:cat>
          <c:val>
            <c:numRef>
              <c:f>Sheet1!$C$3:$C$5</c:f>
              <c:numCache>
                <c:formatCode>0%</c:formatCode>
                <c:ptCount val="3"/>
                <c:pt idx="0">
                  <c:v>0.62445730824891466</c:v>
                </c:pt>
                <c:pt idx="1">
                  <c:v>0.21852387843704776</c:v>
                </c:pt>
                <c:pt idx="2">
                  <c:v>0.15701881331403764</c:v>
                </c:pt>
              </c:numCache>
            </c:numRef>
          </c:val>
          <c:extLst>
            <c:ext xmlns:c16="http://schemas.microsoft.com/office/drawing/2014/chart" uri="{C3380CC4-5D6E-409C-BE32-E72D297353CC}">
              <c16:uniqueId val="{00000001-894E-4FF4-9D64-1BAD056634CF}"/>
            </c:ext>
          </c:extLst>
        </c:ser>
        <c:dLbls>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accent1">
                    <a:lumMod val="75000"/>
                  </a:schemeClr>
                </a:solidFill>
                <a:effectLst/>
                <a:latin typeface="+mn-lt"/>
                <a:ea typeface="+mn-ea"/>
                <a:cs typeface="+mn-cs"/>
              </a:defRPr>
            </a:pPr>
            <a:r>
              <a:rPr lang="en-US">
                <a:solidFill>
                  <a:schemeClr val="accent1">
                    <a:lumMod val="75000"/>
                  </a:schemeClr>
                </a:solidFill>
              </a:rPr>
              <a:t>Order Book</a:t>
            </a:r>
          </a:p>
        </c:rich>
      </c:tx>
      <c:overlay val="0"/>
      <c:spPr>
        <a:noFill/>
        <a:ln>
          <a:noFill/>
        </a:ln>
        <a:effectLst/>
      </c:spPr>
      <c:txPr>
        <a:bodyPr rot="0" spcFirstLastPara="1" vertOverflow="ellipsis" vert="horz" wrap="square" anchor="ctr" anchorCtr="1"/>
        <a:lstStyle/>
        <a:p>
          <a:pPr>
            <a:defRPr b="0" i="0" u="none" strike="noStrike" kern="1200" baseline="0">
              <a:solidFill>
                <a:schemeClr val="accent1">
                  <a:lumMod val="7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01-01-2018</c:v>
                </c:pt>
                <c:pt idx="1">
                  <c:v>April, 2019</c:v>
                </c:pt>
                <c:pt idx="2">
                  <c:v>April, 2020</c:v>
                </c:pt>
                <c:pt idx="3">
                  <c:v>April, 2022</c:v>
                </c:pt>
                <c:pt idx="4">
                  <c:v>H1 2022</c:v>
                </c:pt>
                <c:pt idx="5">
                  <c:v>Current</c:v>
                </c:pt>
              </c:strCache>
            </c:strRef>
          </c:cat>
          <c:val>
            <c:numRef>
              <c:f>Sheet1!$B$2:$B$7</c:f>
              <c:numCache>
                <c:formatCode>General</c:formatCode>
                <c:ptCount val="6"/>
                <c:pt idx="0">
                  <c:v>517</c:v>
                </c:pt>
                <c:pt idx="1">
                  <c:v>1660</c:v>
                </c:pt>
                <c:pt idx="2">
                  <c:v>1687</c:v>
                </c:pt>
                <c:pt idx="3">
                  <c:v>1372</c:v>
                </c:pt>
                <c:pt idx="4">
                  <c:v>1382</c:v>
                </c:pt>
                <c:pt idx="5">
                  <c:v>1900</c:v>
                </c:pt>
              </c:numCache>
            </c:numRef>
          </c:val>
          <c:extLst>
            <c:ext xmlns:c16="http://schemas.microsoft.com/office/drawing/2014/chart" uri="{C3380CC4-5D6E-409C-BE32-E72D297353CC}">
              <c16:uniqueId val="{00000000-02AF-4382-AED7-578AC9D46E81}"/>
            </c:ext>
          </c:extLst>
        </c:ser>
        <c:dLbls>
          <c:dLblPos val="inEnd"/>
          <c:showLegendKey val="0"/>
          <c:showVal val="1"/>
          <c:showCatName val="0"/>
          <c:showSerName val="0"/>
          <c:showPercent val="0"/>
          <c:showBubbleSize val="0"/>
        </c:dLbls>
        <c:gapWidth val="41"/>
        <c:axId val="427889455"/>
        <c:axId val="427877807"/>
      </c:barChart>
      <c:catAx>
        <c:axId val="427889455"/>
        <c:scaling>
          <c:orientation val="minMax"/>
        </c:scaling>
        <c:delete val="0"/>
        <c:axPos val="b"/>
        <c:title>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427877807"/>
        <c:crosses val="autoZero"/>
        <c:auto val="1"/>
        <c:lblAlgn val="ctr"/>
        <c:lblOffset val="100"/>
        <c:noMultiLvlLbl val="0"/>
      </c:catAx>
      <c:valAx>
        <c:axId val="427877807"/>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accent1">
                        <a:lumMod val="75000"/>
                      </a:schemeClr>
                    </a:solidFill>
                    <a:latin typeface="+mn-lt"/>
                    <a:ea typeface="+mn-ea"/>
                    <a:cs typeface="+mn-cs"/>
                  </a:defRPr>
                </a:pPr>
                <a:r>
                  <a:rPr lang="en-IN">
                    <a:solidFill>
                      <a:schemeClr val="accent1">
                        <a:lumMod val="75000"/>
                      </a:schemeClr>
                    </a:solidFill>
                  </a:rPr>
                  <a:t>Rs. in crores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none"/>
        <c:tickLblPos val="nextTo"/>
        <c:crossAx val="427889455"/>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64454-0056-4978-A288-69D632B1E156}" type="datetimeFigureOut">
              <a:rPr lang="en-IN" smtClean="0"/>
              <a:t>22/05/2022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7BD76-46E3-4446-84B7-5A74D28D7582}" type="slidenum">
              <a:rPr lang="en-IN" smtClean="0"/>
              <a:t>‹#›</a:t>
            </a:fld>
            <a:endParaRPr lang="en-IN"/>
          </a:p>
        </p:txBody>
      </p:sp>
    </p:spTree>
    <p:extLst>
      <p:ext uri="{BB962C8B-B14F-4D97-AF65-F5344CB8AC3E}">
        <p14:creationId xmlns:p14="http://schemas.microsoft.com/office/powerpoint/2010/main" val="83438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C6F7BD76-46E3-4446-84B7-5A74D28D7582}" type="slidenum">
              <a:rPr lang="en-IN" smtClean="0"/>
              <a:t>1</a:t>
            </a:fld>
            <a:endParaRPr lang="en-IN"/>
          </a:p>
        </p:txBody>
      </p:sp>
    </p:spTree>
    <p:extLst>
      <p:ext uri="{BB962C8B-B14F-4D97-AF65-F5344CB8AC3E}">
        <p14:creationId xmlns:p14="http://schemas.microsoft.com/office/powerpoint/2010/main" val="221444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C6F7BD76-46E3-4446-84B7-5A74D28D7582}" type="slidenum">
              <a:rPr lang="en-IN" smtClean="0"/>
              <a:t>3</a:t>
            </a:fld>
            <a:endParaRPr lang="en-IN"/>
          </a:p>
        </p:txBody>
      </p:sp>
    </p:spTree>
    <p:extLst>
      <p:ext uri="{BB962C8B-B14F-4D97-AF65-F5344CB8AC3E}">
        <p14:creationId xmlns:p14="http://schemas.microsoft.com/office/powerpoint/2010/main" val="4028106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C6F7BD76-46E3-4446-84B7-5A74D28D7582}" type="slidenum">
              <a:rPr lang="en-IN" smtClean="0"/>
              <a:t>4</a:t>
            </a:fld>
            <a:endParaRPr lang="en-IN"/>
          </a:p>
        </p:txBody>
      </p:sp>
    </p:spTree>
    <p:extLst>
      <p:ext uri="{BB962C8B-B14F-4D97-AF65-F5344CB8AC3E}">
        <p14:creationId xmlns:p14="http://schemas.microsoft.com/office/powerpoint/2010/main" val="365830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AE899F-B4AA-4688-8095-01658FC9EC97}" type="slidenum">
              <a:rPr lang="en-IN" smtClean="0"/>
              <a:t>13</a:t>
            </a:fld>
            <a:endParaRPr lang="en-IN"/>
          </a:p>
        </p:txBody>
      </p:sp>
    </p:spTree>
    <p:extLst>
      <p:ext uri="{BB962C8B-B14F-4D97-AF65-F5344CB8AC3E}">
        <p14:creationId xmlns:p14="http://schemas.microsoft.com/office/powerpoint/2010/main" val="957990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D398-22D3-0197-B496-DF46D8BCA7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003CECF-51BC-CE04-1347-910170DC3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D97225F-B853-5FAB-00A4-DC06CEB7E61E}"/>
              </a:ext>
            </a:extLst>
          </p:cNvPr>
          <p:cNvSpPr>
            <a:spLocks noGrp="1"/>
          </p:cNvSpPr>
          <p:nvPr>
            <p:ph type="dt" sz="half" idx="10"/>
          </p:nvPr>
        </p:nvSpPr>
        <p:spPr/>
        <p:txBody>
          <a:bodyPr/>
          <a:lstStyle/>
          <a:p>
            <a:fld id="{3629E93B-ADF1-4B72-B133-662CB65BBA71}" type="datetimeFigureOut">
              <a:rPr lang="en-IN" smtClean="0"/>
              <a:t>22/05/2022</a:t>
            </a:fld>
            <a:endParaRPr lang="en-IN"/>
          </a:p>
        </p:txBody>
      </p:sp>
      <p:sp>
        <p:nvSpPr>
          <p:cNvPr id="5" name="Footer Placeholder 4">
            <a:extLst>
              <a:ext uri="{FF2B5EF4-FFF2-40B4-BE49-F238E27FC236}">
                <a16:creationId xmlns:a16="http://schemas.microsoft.com/office/drawing/2014/main" id="{AD4B38B6-7816-4A24-0B59-8FE6419B245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033EFEB-A90E-0445-A4A2-64A29F6CD222}"/>
              </a:ext>
            </a:extLst>
          </p:cNvPr>
          <p:cNvSpPr>
            <a:spLocks noGrp="1"/>
          </p:cNvSpPr>
          <p:nvPr>
            <p:ph type="sldNum" sz="quarter" idx="12"/>
          </p:nvPr>
        </p:nvSpPr>
        <p:spPr/>
        <p:txBody>
          <a:bodyPr/>
          <a:lstStyle/>
          <a:p>
            <a:fld id="{3023A07D-1227-48CF-8C32-AFB7466DE9A7}" type="slidenum">
              <a:rPr lang="en-IN" smtClean="0"/>
              <a:t>‹#›</a:t>
            </a:fld>
            <a:endParaRPr lang="en-IN"/>
          </a:p>
        </p:txBody>
      </p:sp>
      <p:pic>
        <p:nvPicPr>
          <p:cNvPr id="7" name="Picture 6">
            <a:extLst>
              <a:ext uri="{FF2B5EF4-FFF2-40B4-BE49-F238E27FC236}">
                <a16:creationId xmlns:a16="http://schemas.microsoft.com/office/drawing/2014/main" id="{AAEDFA51-E174-0DD2-2295-F288A7B831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176" y="6300787"/>
            <a:ext cx="1685925" cy="476250"/>
          </a:xfrm>
          <a:prstGeom prst="rect">
            <a:avLst/>
          </a:prstGeom>
        </p:spPr>
      </p:pic>
      <p:pic>
        <p:nvPicPr>
          <p:cNvPr id="8" name="Picture 7">
            <a:extLst>
              <a:ext uri="{FF2B5EF4-FFF2-40B4-BE49-F238E27FC236}">
                <a16:creationId xmlns:a16="http://schemas.microsoft.com/office/drawing/2014/main" id="{C16A7553-0A25-B364-1A72-D0DE85865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9197" y="6091215"/>
            <a:ext cx="1549206" cy="723809"/>
          </a:xfrm>
          <a:prstGeom prst="rect">
            <a:avLst/>
          </a:prstGeom>
        </p:spPr>
      </p:pic>
      <p:pic>
        <p:nvPicPr>
          <p:cNvPr id="9" name="Picture 8">
            <a:extLst>
              <a:ext uri="{FF2B5EF4-FFF2-40B4-BE49-F238E27FC236}">
                <a16:creationId xmlns:a16="http://schemas.microsoft.com/office/drawing/2014/main" id="{ADEFBF5E-BA7F-7981-5136-195536AC2D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3046" y="6300787"/>
            <a:ext cx="609600" cy="447675"/>
          </a:xfrm>
          <a:prstGeom prst="rect">
            <a:avLst/>
          </a:prstGeom>
        </p:spPr>
      </p:pic>
      <p:cxnSp>
        <p:nvCxnSpPr>
          <p:cNvPr id="10" name="Straight Connector 9">
            <a:extLst>
              <a:ext uri="{FF2B5EF4-FFF2-40B4-BE49-F238E27FC236}">
                <a16:creationId xmlns:a16="http://schemas.microsoft.com/office/drawing/2014/main" id="{1AEAF585-7E1E-C9B5-A4D6-C4F734ECE0D3}"/>
              </a:ext>
            </a:extLst>
          </p:cNvPr>
          <p:cNvCxnSpPr>
            <a:cxnSpLocks/>
          </p:cNvCxnSpPr>
          <p:nvPr userDrawn="1"/>
        </p:nvCxnSpPr>
        <p:spPr>
          <a:xfrm>
            <a:off x="1890758" y="6300787"/>
            <a:ext cx="0" cy="447675"/>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37410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3A6B-F3B7-7B41-93A4-DFA719A3F1A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F2CE183-1BFB-C37C-ED74-E056DD497B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D3E5563-D82D-D73B-3B4C-D3A85488523A}"/>
              </a:ext>
            </a:extLst>
          </p:cNvPr>
          <p:cNvSpPr>
            <a:spLocks noGrp="1"/>
          </p:cNvSpPr>
          <p:nvPr>
            <p:ph type="dt" sz="half" idx="10"/>
          </p:nvPr>
        </p:nvSpPr>
        <p:spPr/>
        <p:txBody>
          <a:bodyPr/>
          <a:lstStyle/>
          <a:p>
            <a:fld id="{3629E93B-ADF1-4B72-B133-662CB65BBA71}" type="datetimeFigureOut">
              <a:rPr lang="en-IN" smtClean="0"/>
              <a:t>22/05/2022</a:t>
            </a:fld>
            <a:endParaRPr lang="en-IN"/>
          </a:p>
        </p:txBody>
      </p:sp>
      <p:sp>
        <p:nvSpPr>
          <p:cNvPr id="5" name="Footer Placeholder 4">
            <a:extLst>
              <a:ext uri="{FF2B5EF4-FFF2-40B4-BE49-F238E27FC236}">
                <a16:creationId xmlns:a16="http://schemas.microsoft.com/office/drawing/2014/main" id="{43647B55-1793-48A2-79F7-615CF4C351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18E7CB-2EE3-88F0-AAE3-FD982F4DD1B6}"/>
              </a:ext>
            </a:extLst>
          </p:cNvPr>
          <p:cNvSpPr>
            <a:spLocks noGrp="1"/>
          </p:cNvSpPr>
          <p:nvPr>
            <p:ph type="sldNum" sz="quarter" idx="12"/>
          </p:nvPr>
        </p:nvSpPr>
        <p:spPr/>
        <p:txBody>
          <a:bodyPr/>
          <a:lstStyle/>
          <a:p>
            <a:fld id="{3023A07D-1227-48CF-8C32-AFB7466DE9A7}" type="slidenum">
              <a:rPr lang="en-IN" smtClean="0"/>
              <a:t>‹#›</a:t>
            </a:fld>
            <a:endParaRPr lang="en-IN"/>
          </a:p>
        </p:txBody>
      </p:sp>
      <p:pic>
        <p:nvPicPr>
          <p:cNvPr id="7" name="Picture 6">
            <a:extLst>
              <a:ext uri="{FF2B5EF4-FFF2-40B4-BE49-F238E27FC236}">
                <a16:creationId xmlns:a16="http://schemas.microsoft.com/office/drawing/2014/main" id="{A0D3E330-70E8-17A1-1A23-B32042227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176" y="6300787"/>
            <a:ext cx="1685925" cy="476250"/>
          </a:xfrm>
          <a:prstGeom prst="rect">
            <a:avLst/>
          </a:prstGeom>
        </p:spPr>
      </p:pic>
      <p:pic>
        <p:nvPicPr>
          <p:cNvPr id="8" name="Picture 7">
            <a:extLst>
              <a:ext uri="{FF2B5EF4-FFF2-40B4-BE49-F238E27FC236}">
                <a16:creationId xmlns:a16="http://schemas.microsoft.com/office/drawing/2014/main" id="{B7CBA349-C6F3-F123-38E2-FE304B250F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9197" y="6091215"/>
            <a:ext cx="1549206" cy="723809"/>
          </a:xfrm>
          <a:prstGeom prst="rect">
            <a:avLst/>
          </a:prstGeom>
        </p:spPr>
      </p:pic>
      <p:pic>
        <p:nvPicPr>
          <p:cNvPr id="9" name="Picture 8">
            <a:extLst>
              <a:ext uri="{FF2B5EF4-FFF2-40B4-BE49-F238E27FC236}">
                <a16:creationId xmlns:a16="http://schemas.microsoft.com/office/drawing/2014/main" id="{39619AB6-8687-7D57-D1D4-8487988BEE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3046" y="6300787"/>
            <a:ext cx="609600" cy="447675"/>
          </a:xfrm>
          <a:prstGeom prst="rect">
            <a:avLst/>
          </a:prstGeom>
        </p:spPr>
      </p:pic>
      <p:cxnSp>
        <p:nvCxnSpPr>
          <p:cNvPr id="10" name="Straight Connector 9">
            <a:extLst>
              <a:ext uri="{FF2B5EF4-FFF2-40B4-BE49-F238E27FC236}">
                <a16:creationId xmlns:a16="http://schemas.microsoft.com/office/drawing/2014/main" id="{E752880E-2203-10EE-D6EF-8CC19C247829}"/>
              </a:ext>
            </a:extLst>
          </p:cNvPr>
          <p:cNvCxnSpPr>
            <a:cxnSpLocks/>
          </p:cNvCxnSpPr>
          <p:nvPr userDrawn="1"/>
        </p:nvCxnSpPr>
        <p:spPr>
          <a:xfrm>
            <a:off x="1890758" y="6300787"/>
            <a:ext cx="0" cy="447675"/>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6179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52A7B7-49EC-0E76-70D1-B67509AB48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E531F8A-03A1-4232-F6C2-EED3019D3E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3A16253-E2AA-351A-6F16-59FCD5F35D21}"/>
              </a:ext>
            </a:extLst>
          </p:cNvPr>
          <p:cNvSpPr>
            <a:spLocks noGrp="1"/>
          </p:cNvSpPr>
          <p:nvPr>
            <p:ph type="dt" sz="half" idx="10"/>
          </p:nvPr>
        </p:nvSpPr>
        <p:spPr/>
        <p:txBody>
          <a:bodyPr/>
          <a:lstStyle/>
          <a:p>
            <a:fld id="{3629E93B-ADF1-4B72-B133-662CB65BBA71}" type="datetimeFigureOut">
              <a:rPr lang="en-IN" smtClean="0"/>
              <a:t>22/05/2022</a:t>
            </a:fld>
            <a:endParaRPr lang="en-IN"/>
          </a:p>
        </p:txBody>
      </p:sp>
      <p:sp>
        <p:nvSpPr>
          <p:cNvPr id="5" name="Footer Placeholder 4">
            <a:extLst>
              <a:ext uri="{FF2B5EF4-FFF2-40B4-BE49-F238E27FC236}">
                <a16:creationId xmlns:a16="http://schemas.microsoft.com/office/drawing/2014/main" id="{0ADFAEE5-D7B2-918E-0E54-8BC7039328D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4A272C-43A4-B29F-8DE3-A3A448B89B96}"/>
              </a:ext>
            </a:extLst>
          </p:cNvPr>
          <p:cNvSpPr>
            <a:spLocks noGrp="1"/>
          </p:cNvSpPr>
          <p:nvPr>
            <p:ph type="sldNum" sz="quarter" idx="12"/>
          </p:nvPr>
        </p:nvSpPr>
        <p:spPr/>
        <p:txBody>
          <a:bodyPr/>
          <a:lstStyle/>
          <a:p>
            <a:fld id="{3023A07D-1227-48CF-8C32-AFB7466DE9A7}" type="slidenum">
              <a:rPr lang="en-IN" smtClean="0"/>
              <a:t>‹#›</a:t>
            </a:fld>
            <a:endParaRPr lang="en-IN"/>
          </a:p>
        </p:txBody>
      </p:sp>
      <p:pic>
        <p:nvPicPr>
          <p:cNvPr id="7" name="Picture 6">
            <a:extLst>
              <a:ext uri="{FF2B5EF4-FFF2-40B4-BE49-F238E27FC236}">
                <a16:creationId xmlns:a16="http://schemas.microsoft.com/office/drawing/2014/main" id="{934F7308-7131-134A-ED19-D16D92C7C4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176" y="6300787"/>
            <a:ext cx="1685925" cy="476250"/>
          </a:xfrm>
          <a:prstGeom prst="rect">
            <a:avLst/>
          </a:prstGeom>
        </p:spPr>
      </p:pic>
      <p:pic>
        <p:nvPicPr>
          <p:cNvPr id="8" name="Picture 7">
            <a:extLst>
              <a:ext uri="{FF2B5EF4-FFF2-40B4-BE49-F238E27FC236}">
                <a16:creationId xmlns:a16="http://schemas.microsoft.com/office/drawing/2014/main" id="{3B3F541B-C900-EB3C-C340-B4DFAE99CE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9197" y="6091215"/>
            <a:ext cx="1549206" cy="723809"/>
          </a:xfrm>
          <a:prstGeom prst="rect">
            <a:avLst/>
          </a:prstGeom>
        </p:spPr>
      </p:pic>
      <p:pic>
        <p:nvPicPr>
          <p:cNvPr id="9" name="Picture 8">
            <a:extLst>
              <a:ext uri="{FF2B5EF4-FFF2-40B4-BE49-F238E27FC236}">
                <a16:creationId xmlns:a16="http://schemas.microsoft.com/office/drawing/2014/main" id="{3D9E2502-DAF1-63F4-2CDB-827A5E2C98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3046" y="6300787"/>
            <a:ext cx="609600" cy="447675"/>
          </a:xfrm>
          <a:prstGeom prst="rect">
            <a:avLst/>
          </a:prstGeom>
        </p:spPr>
      </p:pic>
      <p:cxnSp>
        <p:nvCxnSpPr>
          <p:cNvPr id="10" name="Straight Connector 9">
            <a:extLst>
              <a:ext uri="{FF2B5EF4-FFF2-40B4-BE49-F238E27FC236}">
                <a16:creationId xmlns:a16="http://schemas.microsoft.com/office/drawing/2014/main" id="{55F76F8B-F316-62D4-C7AF-58C33CDCEE0F}"/>
              </a:ext>
            </a:extLst>
          </p:cNvPr>
          <p:cNvCxnSpPr>
            <a:cxnSpLocks/>
          </p:cNvCxnSpPr>
          <p:nvPr userDrawn="1"/>
        </p:nvCxnSpPr>
        <p:spPr>
          <a:xfrm>
            <a:off x="1890758" y="6300787"/>
            <a:ext cx="0" cy="447675"/>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7859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6C83-135D-35F9-51BF-3992498BF64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963E838-C845-A8E9-D37E-C06E8A2C0E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41D6AB2-AB56-6C4E-EBE0-575219E827D7}"/>
              </a:ext>
            </a:extLst>
          </p:cNvPr>
          <p:cNvSpPr>
            <a:spLocks noGrp="1"/>
          </p:cNvSpPr>
          <p:nvPr>
            <p:ph type="dt" sz="half" idx="10"/>
          </p:nvPr>
        </p:nvSpPr>
        <p:spPr/>
        <p:txBody>
          <a:bodyPr/>
          <a:lstStyle/>
          <a:p>
            <a:fld id="{3629E93B-ADF1-4B72-B133-662CB65BBA71}" type="datetimeFigureOut">
              <a:rPr lang="en-IN" smtClean="0"/>
              <a:t>22/05/2022</a:t>
            </a:fld>
            <a:endParaRPr lang="en-IN"/>
          </a:p>
        </p:txBody>
      </p:sp>
      <p:sp>
        <p:nvSpPr>
          <p:cNvPr id="5" name="Footer Placeholder 4">
            <a:extLst>
              <a:ext uri="{FF2B5EF4-FFF2-40B4-BE49-F238E27FC236}">
                <a16:creationId xmlns:a16="http://schemas.microsoft.com/office/drawing/2014/main" id="{9CC98A97-46BA-16E7-3637-B18F51CF56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B435A1D-C07A-26D0-B524-1E1CD1A67DC9}"/>
              </a:ext>
            </a:extLst>
          </p:cNvPr>
          <p:cNvSpPr>
            <a:spLocks noGrp="1"/>
          </p:cNvSpPr>
          <p:nvPr>
            <p:ph type="sldNum" sz="quarter" idx="12"/>
          </p:nvPr>
        </p:nvSpPr>
        <p:spPr/>
        <p:txBody>
          <a:bodyPr/>
          <a:lstStyle/>
          <a:p>
            <a:fld id="{3023A07D-1227-48CF-8C32-AFB7466DE9A7}" type="slidenum">
              <a:rPr lang="en-IN" smtClean="0"/>
              <a:t>‹#›</a:t>
            </a:fld>
            <a:endParaRPr lang="en-IN"/>
          </a:p>
        </p:txBody>
      </p:sp>
      <p:pic>
        <p:nvPicPr>
          <p:cNvPr id="7" name="Picture 6">
            <a:extLst>
              <a:ext uri="{FF2B5EF4-FFF2-40B4-BE49-F238E27FC236}">
                <a16:creationId xmlns:a16="http://schemas.microsoft.com/office/drawing/2014/main" id="{708F1526-FD5D-C8CA-1EDE-03A402D31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176" y="6300787"/>
            <a:ext cx="1685925" cy="476250"/>
          </a:xfrm>
          <a:prstGeom prst="rect">
            <a:avLst/>
          </a:prstGeom>
        </p:spPr>
      </p:pic>
      <p:pic>
        <p:nvPicPr>
          <p:cNvPr id="8" name="Picture 7">
            <a:extLst>
              <a:ext uri="{FF2B5EF4-FFF2-40B4-BE49-F238E27FC236}">
                <a16:creationId xmlns:a16="http://schemas.microsoft.com/office/drawing/2014/main" id="{B7F690DF-9417-193F-4961-36DD845FAF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9197" y="6091215"/>
            <a:ext cx="1549206" cy="723809"/>
          </a:xfrm>
          <a:prstGeom prst="rect">
            <a:avLst/>
          </a:prstGeom>
        </p:spPr>
      </p:pic>
      <p:pic>
        <p:nvPicPr>
          <p:cNvPr id="9" name="Picture 8">
            <a:extLst>
              <a:ext uri="{FF2B5EF4-FFF2-40B4-BE49-F238E27FC236}">
                <a16:creationId xmlns:a16="http://schemas.microsoft.com/office/drawing/2014/main" id="{0A100599-D7FE-EB87-30E3-E558BC696AA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3046" y="6300787"/>
            <a:ext cx="609600" cy="447675"/>
          </a:xfrm>
          <a:prstGeom prst="rect">
            <a:avLst/>
          </a:prstGeom>
        </p:spPr>
      </p:pic>
      <p:cxnSp>
        <p:nvCxnSpPr>
          <p:cNvPr id="10" name="Straight Connector 9">
            <a:extLst>
              <a:ext uri="{FF2B5EF4-FFF2-40B4-BE49-F238E27FC236}">
                <a16:creationId xmlns:a16="http://schemas.microsoft.com/office/drawing/2014/main" id="{0E5A6793-3551-582B-0405-F3495B4B93D7}"/>
              </a:ext>
            </a:extLst>
          </p:cNvPr>
          <p:cNvCxnSpPr>
            <a:cxnSpLocks/>
          </p:cNvCxnSpPr>
          <p:nvPr userDrawn="1"/>
        </p:nvCxnSpPr>
        <p:spPr>
          <a:xfrm>
            <a:off x="1890758" y="6300787"/>
            <a:ext cx="0" cy="447675"/>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5530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F5C3-71E0-CC34-797E-C72BCD0FCE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C9DA64C-57FE-1571-D367-B56C164C14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4E47CA-ED29-2A6C-8C42-435F5F6F99BC}"/>
              </a:ext>
            </a:extLst>
          </p:cNvPr>
          <p:cNvSpPr>
            <a:spLocks noGrp="1"/>
          </p:cNvSpPr>
          <p:nvPr>
            <p:ph type="dt" sz="half" idx="10"/>
          </p:nvPr>
        </p:nvSpPr>
        <p:spPr/>
        <p:txBody>
          <a:bodyPr/>
          <a:lstStyle/>
          <a:p>
            <a:fld id="{3629E93B-ADF1-4B72-B133-662CB65BBA71}" type="datetimeFigureOut">
              <a:rPr lang="en-IN" smtClean="0"/>
              <a:t>22/05/2022</a:t>
            </a:fld>
            <a:endParaRPr lang="en-IN"/>
          </a:p>
        </p:txBody>
      </p:sp>
      <p:sp>
        <p:nvSpPr>
          <p:cNvPr id="5" name="Footer Placeholder 4">
            <a:extLst>
              <a:ext uri="{FF2B5EF4-FFF2-40B4-BE49-F238E27FC236}">
                <a16:creationId xmlns:a16="http://schemas.microsoft.com/office/drawing/2014/main" id="{6A8C3B21-6C3D-4917-A4D6-61FB41323F6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B33584-7699-1136-7429-91D80021BA3B}"/>
              </a:ext>
            </a:extLst>
          </p:cNvPr>
          <p:cNvSpPr>
            <a:spLocks noGrp="1"/>
          </p:cNvSpPr>
          <p:nvPr>
            <p:ph type="sldNum" sz="quarter" idx="12"/>
          </p:nvPr>
        </p:nvSpPr>
        <p:spPr/>
        <p:txBody>
          <a:bodyPr/>
          <a:lstStyle/>
          <a:p>
            <a:fld id="{3023A07D-1227-48CF-8C32-AFB7466DE9A7}" type="slidenum">
              <a:rPr lang="en-IN" smtClean="0"/>
              <a:t>‹#›</a:t>
            </a:fld>
            <a:endParaRPr lang="en-IN"/>
          </a:p>
        </p:txBody>
      </p:sp>
      <p:pic>
        <p:nvPicPr>
          <p:cNvPr id="7" name="Picture 6">
            <a:extLst>
              <a:ext uri="{FF2B5EF4-FFF2-40B4-BE49-F238E27FC236}">
                <a16:creationId xmlns:a16="http://schemas.microsoft.com/office/drawing/2014/main" id="{52206BFC-7E8F-F5AE-E511-5AFE531D46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176" y="6300787"/>
            <a:ext cx="1685925" cy="476250"/>
          </a:xfrm>
          <a:prstGeom prst="rect">
            <a:avLst/>
          </a:prstGeom>
        </p:spPr>
      </p:pic>
      <p:pic>
        <p:nvPicPr>
          <p:cNvPr id="8" name="Picture 7">
            <a:extLst>
              <a:ext uri="{FF2B5EF4-FFF2-40B4-BE49-F238E27FC236}">
                <a16:creationId xmlns:a16="http://schemas.microsoft.com/office/drawing/2014/main" id="{42BE8849-7A31-4390-B851-68AFCFD5AD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9197" y="6091215"/>
            <a:ext cx="1549206" cy="723809"/>
          </a:xfrm>
          <a:prstGeom prst="rect">
            <a:avLst/>
          </a:prstGeom>
        </p:spPr>
      </p:pic>
      <p:pic>
        <p:nvPicPr>
          <p:cNvPr id="9" name="Picture 8">
            <a:extLst>
              <a:ext uri="{FF2B5EF4-FFF2-40B4-BE49-F238E27FC236}">
                <a16:creationId xmlns:a16="http://schemas.microsoft.com/office/drawing/2014/main" id="{949C726F-9066-AB12-59A9-849210C99B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3046" y="6300787"/>
            <a:ext cx="609600" cy="447675"/>
          </a:xfrm>
          <a:prstGeom prst="rect">
            <a:avLst/>
          </a:prstGeom>
        </p:spPr>
      </p:pic>
      <p:cxnSp>
        <p:nvCxnSpPr>
          <p:cNvPr id="10" name="Straight Connector 9">
            <a:extLst>
              <a:ext uri="{FF2B5EF4-FFF2-40B4-BE49-F238E27FC236}">
                <a16:creationId xmlns:a16="http://schemas.microsoft.com/office/drawing/2014/main" id="{A6552936-D500-FAB1-5D1B-90EA42195850}"/>
              </a:ext>
            </a:extLst>
          </p:cNvPr>
          <p:cNvCxnSpPr>
            <a:cxnSpLocks/>
          </p:cNvCxnSpPr>
          <p:nvPr userDrawn="1"/>
        </p:nvCxnSpPr>
        <p:spPr>
          <a:xfrm>
            <a:off x="1890758" y="6300787"/>
            <a:ext cx="0" cy="447675"/>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4467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861A7-402D-7F65-8DD3-0047CA728DE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EA54399-31EA-570A-86B1-CFB2C66503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D4B39CB-F139-79B5-5E42-F96053FB78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4133142-8B32-04E3-2718-045473BABDFC}"/>
              </a:ext>
            </a:extLst>
          </p:cNvPr>
          <p:cNvSpPr>
            <a:spLocks noGrp="1"/>
          </p:cNvSpPr>
          <p:nvPr>
            <p:ph type="dt" sz="half" idx="10"/>
          </p:nvPr>
        </p:nvSpPr>
        <p:spPr/>
        <p:txBody>
          <a:bodyPr/>
          <a:lstStyle/>
          <a:p>
            <a:fld id="{3629E93B-ADF1-4B72-B133-662CB65BBA71}" type="datetimeFigureOut">
              <a:rPr lang="en-IN" smtClean="0"/>
              <a:t>22/05/2022</a:t>
            </a:fld>
            <a:endParaRPr lang="en-IN"/>
          </a:p>
        </p:txBody>
      </p:sp>
      <p:sp>
        <p:nvSpPr>
          <p:cNvPr id="6" name="Footer Placeholder 5">
            <a:extLst>
              <a:ext uri="{FF2B5EF4-FFF2-40B4-BE49-F238E27FC236}">
                <a16:creationId xmlns:a16="http://schemas.microsoft.com/office/drawing/2014/main" id="{A55E4B9B-61BF-14F0-7EA5-F1CE4F5672C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41BD29F-44F6-6C95-62D5-F73A7B863833}"/>
              </a:ext>
            </a:extLst>
          </p:cNvPr>
          <p:cNvSpPr>
            <a:spLocks noGrp="1"/>
          </p:cNvSpPr>
          <p:nvPr>
            <p:ph type="sldNum" sz="quarter" idx="12"/>
          </p:nvPr>
        </p:nvSpPr>
        <p:spPr/>
        <p:txBody>
          <a:bodyPr/>
          <a:lstStyle/>
          <a:p>
            <a:fld id="{3023A07D-1227-48CF-8C32-AFB7466DE9A7}" type="slidenum">
              <a:rPr lang="en-IN" smtClean="0"/>
              <a:t>‹#›</a:t>
            </a:fld>
            <a:endParaRPr lang="en-IN"/>
          </a:p>
        </p:txBody>
      </p:sp>
      <p:pic>
        <p:nvPicPr>
          <p:cNvPr id="8" name="Picture 7">
            <a:extLst>
              <a:ext uri="{FF2B5EF4-FFF2-40B4-BE49-F238E27FC236}">
                <a16:creationId xmlns:a16="http://schemas.microsoft.com/office/drawing/2014/main" id="{DEBD4937-3A28-C2E9-9FBB-C7503B64F8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176" y="6300787"/>
            <a:ext cx="1685925" cy="476250"/>
          </a:xfrm>
          <a:prstGeom prst="rect">
            <a:avLst/>
          </a:prstGeom>
        </p:spPr>
      </p:pic>
      <p:pic>
        <p:nvPicPr>
          <p:cNvPr id="9" name="Picture 8">
            <a:extLst>
              <a:ext uri="{FF2B5EF4-FFF2-40B4-BE49-F238E27FC236}">
                <a16:creationId xmlns:a16="http://schemas.microsoft.com/office/drawing/2014/main" id="{1301DADF-E9DA-C94D-48A2-C93279C7D2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9197" y="6091215"/>
            <a:ext cx="1549206" cy="723809"/>
          </a:xfrm>
          <a:prstGeom prst="rect">
            <a:avLst/>
          </a:prstGeom>
        </p:spPr>
      </p:pic>
      <p:pic>
        <p:nvPicPr>
          <p:cNvPr id="10" name="Picture 9">
            <a:extLst>
              <a:ext uri="{FF2B5EF4-FFF2-40B4-BE49-F238E27FC236}">
                <a16:creationId xmlns:a16="http://schemas.microsoft.com/office/drawing/2014/main" id="{66E59737-8D89-41F4-905E-74A27BF644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3046" y="6300787"/>
            <a:ext cx="609600" cy="447675"/>
          </a:xfrm>
          <a:prstGeom prst="rect">
            <a:avLst/>
          </a:prstGeom>
        </p:spPr>
      </p:pic>
      <p:cxnSp>
        <p:nvCxnSpPr>
          <p:cNvPr id="11" name="Straight Connector 10">
            <a:extLst>
              <a:ext uri="{FF2B5EF4-FFF2-40B4-BE49-F238E27FC236}">
                <a16:creationId xmlns:a16="http://schemas.microsoft.com/office/drawing/2014/main" id="{F2321FF3-36A9-A87D-BDFB-2AAC66820EA7}"/>
              </a:ext>
            </a:extLst>
          </p:cNvPr>
          <p:cNvCxnSpPr>
            <a:cxnSpLocks/>
          </p:cNvCxnSpPr>
          <p:nvPr userDrawn="1"/>
        </p:nvCxnSpPr>
        <p:spPr>
          <a:xfrm>
            <a:off x="1890758" y="6300787"/>
            <a:ext cx="0" cy="447675"/>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9155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633A-688E-1897-4C4F-B5F5ACC1A36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722A19F-7182-4DA9-3E75-58CEC45E5D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5F376D-8E23-AFB3-A846-8856A49966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7296351-8F5F-FD1F-5D12-4E7F4071B6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37B0D5-67F3-ED58-AF74-150545F513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12AC8D4-1185-7E53-3F72-84DF662EA135}"/>
              </a:ext>
            </a:extLst>
          </p:cNvPr>
          <p:cNvSpPr>
            <a:spLocks noGrp="1"/>
          </p:cNvSpPr>
          <p:nvPr>
            <p:ph type="dt" sz="half" idx="10"/>
          </p:nvPr>
        </p:nvSpPr>
        <p:spPr/>
        <p:txBody>
          <a:bodyPr/>
          <a:lstStyle/>
          <a:p>
            <a:fld id="{3629E93B-ADF1-4B72-B133-662CB65BBA71}" type="datetimeFigureOut">
              <a:rPr lang="en-IN" smtClean="0"/>
              <a:t>22/05/2022</a:t>
            </a:fld>
            <a:endParaRPr lang="en-IN"/>
          </a:p>
        </p:txBody>
      </p:sp>
      <p:sp>
        <p:nvSpPr>
          <p:cNvPr id="8" name="Footer Placeholder 7">
            <a:extLst>
              <a:ext uri="{FF2B5EF4-FFF2-40B4-BE49-F238E27FC236}">
                <a16:creationId xmlns:a16="http://schemas.microsoft.com/office/drawing/2014/main" id="{5D97954C-8DA2-146E-A659-9354CB80EBB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BF8F132-5C6E-ECBC-E763-D90C71884E02}"/>
              </a:ext>
            </a:extLst>
          </p:cNvPr>
          <p:cNvSpPr>
            <a:spLocks noGrp="1"/>
          </p:cNvSpPr>
          <p:nvPr>
            <p:ph type="sldNum" sz="quarter" idx="12"/>
          </p:nvPr>
        </p:nvSpPr>
        <p:spPr/>
        <p:txBody>
          <a:bodyPr/>
          <a:lstStyle/>
          <a:p>
            <a:fld id="{3023A07D-1227-48CF-8C32-AFB7466DE9A7}" type="slidenum">
              <a:rPr lang="en-IN" smtClean="0"/>
              <a:t>‹#›</a:t>
            </a:fld>
            <a:endParaRPr lang="en-IN"/>
          </a:p>
        </p:txBody>
      </p:sp>
      <p:pic>
        <p:nvPicPr>
          <p:cNvPr id="10" name="Picture 9">
            <a:extLst>
              <a:ext uri="{FF2B5EF4-FFF2-40B4-BE49-F238E27FC236}">
                <a16:creationId xmlns:a16="http://schemas.microsoft.com/office/drawing/2014/main" id="{59BB610C-A8C2-5B4D-C3E5-D8111E412D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176" y="6300787"/>
            <a:ext cx="1685925" cy="476250"/>
          </a:xfrm>
          <a:prstGeom prst="rect">
            <a:avLst/>
          </a:prstGeom>
        </p:spPr>
      </p:pic>
      <p:pic>
        <p:nvPicPr>
          <p:cNvPr id="11" name="Picture 10">
            <a:extLst>
              <a:ext uri="{FF2B5EF4-FFF2-40B4-BE49-F238E27FC236}">
                <a16:creationId xmlns:a16="http://schemas.microsoft.com/office/drawing/2014/main" id="{461DF453-143C-0A3C-C079-F76C4DE04E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9197" y="6091215"/>
            <a:ext cx="1549206" cy="723809"/>
          </a:xfrm>
          <a:prstGeom prst="rect">
            <a:avLst/>
          </a:prstGeom>
        </p:spPr>
      </p:pic>
      <p:pic>
        <p:nvPicPr>
          <p:cNvPr id="12" name="Picture 11">
            <a:extLst>
              <a:ext uri="{FF2B5EF4-FFF2-40B4-BE49-F238E27FC236}">
                <a16:creationId xmlns:a16="http://schemas.microsoft.com/office/drawing/2014/main" id="{AB3D11C9-6595-25E8-ECAB-702FE73B99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3046" y="6300787"/>
            <a:ext cx="609600" cy="447675"/>
          </a:xfrm>
          <a:prstGeom prst="rect">
            <a:avLst/>
          </a:prstGeom>
        </p:spPr>
      </p:pic>
      <p:cxnSp>
        <p:nvCxnSpPr>
          <p:cNvPr id="13" name="Straight Connector 12">
            <a:extLst>
              <a:ext uri="{FF2B5EF4-FFF2-40B4-BE49-F238E27FC236}">
                <a16:creationId xmlns:a16="http://schemas.microsoft.com/office/drawing/2014/main" id="{08DD89C0-E012-D813-3D8D-99AAAFBEA75E}"/>
              </a:ext>
            </a:extLst>
          </p:cNvPr>
          <p:cNvCxnSpPr>
            <a:cxnSpLocks/>
          </p:cNvCxnSpPr>
          <p:nvPr userDrawn="1"/>
        </p:nvCxnSpPr>
        <p:spPr>
          <a:xfrm>
            <a:off x="1890758" y="6300787"/>
            <a:ext cx="0" cy="447675"/>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3351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F2FC-F832-6F51-F103-6627E4AEB8D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CF0950D-E9F3-6BCB-3552-AD47DBB1D554}"/>
              </a:ext>
            </a:extLst>
          </p:cNvPr>
          <p:cNvSpPr>
            <a:spLocks noGrp="1"/>
          </p:cNvSpPr>
          <p:nvPr>
            <p:ph type="dt" sz="half" idx="10"/>
          </p:nvPr>
        </p:nvSpPr>
        <p:spPr/>
        <p:txBody>
          <a:bodyPr/>
          <a:lstStyle/>
          <a:p>
            <a:fld id="{3629E93B-ADF1-4B72-B133-662CB65BBA71}" type="datetimeFigureOut">
              <a:rPr lang="en-IN" smtClean="0"/>
              <a:t>22/05/2022</a:t>
            </a:fld>
            <a:endParaRPr lang="en-IN"/>
          </a:p>
        </p:txBody>
      </p:sp>
      <p:sp>
        <p:nvSpPr>
          <p:cNvPr id="4" name="Footer Placeholder 3">
            <a:extLst>
              <a:ext uri="{FF2B5EF4-FFF2-40B4-BE49-F238E27FC236}">
                <a16:creationId xmlns:a16="http://schemas.microsoft.com/office/drawing/2014/main" id="{65FD7409-37A9-6A22-6D50-0A43AF0D8D2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28A7379-FC33-C2E9-F6F1-1D9B92348BDB}"/>
              </a:ext>
            </a:extLst>
          </p:cNvPr>
          <p:cNvSpPr>
            <a:spLocks noGrp="1"/>
          </p:cNvSpPr>
          <p:nvPr>
            <p:ph type="sldNum" sz="quarter" idx="12"/>
          </p:nvPr>
        </p:nvSpPr>
        <p:spPr/>
        <p:txBody>
          <a:bodyPr/>
          <a:lstStyle/>
          <a:p>
            <a:fld id="{3023A07D-1227-48CF-8C32-AFB7466DE9A7}" type="slidenum">
              <a:rPr lang="en-IN" smtClean="0"/>
              <a:t>‹#›</a:t>
            </a:fld>
            <a:endParaRPr lang="en-IN"/>
          </a:p>
        </p:txBody>
      </p:sp>
      <p:pic>
        <p:nvPicPr>
          <p:cNvPr id="6" name="Picture 5">
            <a:extLst>
              <a:ext uri="{FF2B5EF4-FFF2-40B4-BE49-F238E27FC236}">
                <a16:creationId xmlns:a16="http://schemas.microsoft.com/office/drawing/2014/main" id="{362083F5-EA8C-0BF1-A348-E698EFE57A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176" y="6300787"/>
            <a:ext cx="1685925" cy="476250"/>
          </a:xfrm>
          <a:prstGeom prst="rect">
            <a:avLst/>
          </a:prstGeom>
        </p:spPr>
      </p:pic>
      <p:pic>
        <p:nvPicPr>
          <p:cNvPr id="7" name="Picture 6">
            <a:extLst>
              <a:ext uri="{FF2B5EF4-FFF2-40B4-BE49-F238E27FC236}">
                <a16:creationId xmlns:a16="http://schemas.microsoft.com/office/drawing/2014/main" id="{F0AE1474-5070-2402-7923-02B7B4DD86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9197" y="6091215"/>
            <a:ext cx="1549206" cy="723809"/>
          </a:xfrm>
          <a:prstGeom prst="rect">
            <a:avLst/>
          </a:prstGeom>
        </p:spPr>
      </p:pic>
      <p:pic>
        <p:nvPicPr>
          <p:cNvPr id="8" name="Picture 7">
            <a:extLst>
              <a:ext uri="{FF2B5EF4-FFF2-40B4-BE49-F238E27FC236}">
                <a16:creationId xmlns:a16="http://schemas.microsoft.com/office/drawing/2014/main" id="{AD6E88A9-B6D4-D205-553A-652FD44784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3046" y="6300787"/>
            <a:ext cx="609600" cy="447675"/>
          </a:xfrm>
          <a:prstGeom prst="rect">
            <a:avLst/>
          </a:prstGeom>
        </p:spPr>
      </p:pic>
      <p:cxnSp>
        <p:nvCxnSpPr>
          <p:cNvPr id="9" name="Straight Connector 8">
            <a:extLst>
              <a:ext uri="{FF2B5EF4-FFF2-40B4-BE49-F238E27FC236}">
                <a16:creationId xmlns:a16="http://schemas.microsoft.com/office/drawing/2014/main" id="{F6F2F864-CADD-9652-7244-8ECCCBE1A168}"/>
              </a:ext>
            </a:extLst>
          </p:cNvPr>
          <p:cNvCxnSpPr>
            <a:cxnSpLocks/>
          </p:cNvCxnSpPr>
          <p:nvPr userDrawn="1"/>
        </p:nvCxnSpPr>
        <p:spPr>
          <a:xfrm>
            <a:off x="1890758" y="6300787"/>
            <a:ext cx="0" cy="447675"/>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7813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04EE46-4DA4-3BC9-14B3-ACB43C31F6E5}"/>
              </a:ext>
            </a:extLst>
          </p:cNvPr>
          <p:cNvSpPr>
            <a:spLocks noGrp="1"/>
          </p:cNvSpPr>
          <p:nvPr>
            <p:ph type="dt" sz="half" idx="10"/>
          </p:nvPr>
        </p:nvSpPr>
        <p:spPr/>
        <p:txBody>
          <a:bodyPr/>
          <a:lstStyle/>
          <a:p>
            <a:fld id="{3629E93B-ADF1-4B72-B133-662CB65BBA71}" type="datetimeFigureOut">
              <a:rPr lang="en-IN" smtClean="0"/>
              <a:t>22/05/2022</a:t>
            </a:fld>
            <a:endParaRPr lang="en-IN"/>
          </a:p>
        </p:txBody>
      </p:sp>
      <p:sp>
        <p:nvSpPr>
          <p:cNvPr id="3" name="Footer Placeholder 2">
            <a:extLst>
              <a:ext uri="{FF2B5EF4-FFF2-40B4-BE49-F238E27FC236}">
                <a16:creationId xmlns:a16="http://schemas.microsoft.com/office/drawing/2014/main" id="{31334375-DAE3-D770-81D3-852D1956691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525E80D-5B2B-30DC-24A8-CD34ACD7AC40}"/>
              </a:ext>
            </a:extLst>
          </p:cNvPr>
          <p:cNvSpPr>
            <a:spLocks noGrp="1"/>
          </p:cNvSpPr>
          <p:nvPr>
            <p:ph type="sldNum" sz="quarter" idx="12"/>
          </p:nvPr>
        </p:nvSpPr>
        <p:spPr/>
        <p:txBody>
          <a:bodyPr/>
          <a:lstStyle/>
          <a:p>
            <a:fld id="{3023A07D-1227-48CF-8C32-AFB7466DE9A7}" type="slidenum">
              <a:rPr lang="en-IN" smtClean="0"/>
              <a:t>‹#›</a:t>
            </a:fld>
            <a:endParaRPr lang="en-IN"/>
          </a:p>
        </p:txBody>
      </p:sp>
      <p:pic>
        <p:nvPicPr>
          <p:cNvPr id="5" name="Picture 4">
            <a:extLst>
              <a:ext uri="{FF2B5EF4-FFF2-40B4-BE49-F238E27FC236}">
                <a16:creationId xmlns:a16="http://schemas.microsoft.com/office/drawing/2014/main" id="{F4774581-258F-1AD0-993C-2B8B4AD2BF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176" y="6300787"/>
            <a:ext cx="1685925" cy="476250"/>
          </a:xfrm>
          <a:prstGeom prst="rect">
            <a:avLst/>
          </a:prstGeom>
        </p:spPr>
      </p:pic>
      <p:pic>
        <p:nvPicPr>
          <p:cNvPr id="6" name="Picture 5">
            <a:extLst>
              <a:ext uri="{FF2B5EF4-FFF2-40B4-BE49-F238E27FC236}">
                <a16:creationId xmlns:a16="http://schemas.microsoft.com/office/drawing/2014/main" id="{538E6E3D-9639-F221-929B-16C188407E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9197" y="6091215"/>
            <a:ext cx="1549206" cy="723809"/>
          </a:xfrm>
          <a:prstGeom prst="rect">
            <a:avLst/>
          </a:prstGeom>
        </p:spPr>
      </p:pic>
      <p:pic>
        <p:nvPicPr>
          <p:cNvPr id="7" name="Picture 6">
            <a:extLst>
              <a:ext uri="{FF2B5EF4-FFF2-40B4-BE49-F238E27FC236}">
                <a16:creationId xmlns:a16="http://schemas.microsoft.com/office/drawing/2014/main" id="{84166068-4809-F90D-FCCE-5171865D59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3046" y="6300787"/>
            <a:ext cx="609600" cy="447675"/>
          </a:xfrm>
          <a:prstGeom prst="rect">
            <a:avLst/>
          </a:prstGeom>
        </p:spPr>
      </p:pic>
      <p:cxnSp>
        <p:nvCxnSpPr>
          <p:cNvPr id="8" name="Straight Connector 7">
            <a:extLst>
              <a:ext uri="{FF2B5EF4-FFF2-40B4-BE49-F238E27FC236}">
                <a16:creationId xmlns:a16="http://schemas.microsoft.com/office/drawing/2014/main" id="{B4D286C5-8AD7-6F5B-63C3-F9DCD9B92BAF}"/>
              </a:ext>
            </a:extLst>
          </p:cNvPr>
          <p:cNvCxnSpPr>
            <a:cxnSpLocks/>
          </p:cNvCxnSpPr>
          <p:nvPr userDrawn="1"/>
        </p:nvCxnSpPr>
        <p:spPr>
          <a:xfrm>
            <a:off x="1890758" y="6300787"/>
            <a:ext cx="0" cy="447675"/>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63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EE8A-3A5E-1883-2500-0E276A4FC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6A6E7C0-1408-EC9E-F79B-2385413B2B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FF565DB-47BE-79BF-6560-6FE28D532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D2144-4023-7B4C-8C47-5E4EF58D8B15}"/>
              </a:ext>
            </a:extLst>
          </p:cNvPr>
          <p:cNvSpPr>
            <a:spLocks noGrp="1"/>
          </p:cNvSpPr>
          <p:nvPr>
            <p:ph type="dt" sz="half" idx="10"/>
          </p:nvPr>
        </p:nvSpPr>
        <p:spPr/>
        <p:txBody>
          <a:bodyPr/>
          <a:lstStyle/>
          <a:p>
            <a:fld id="{3629E93B-ADF1-4B72-B133-662CB65BBA71}" type="datetimeFigureOut">
              <a:rPr lang="en-IN" smtClean="0"/>
              <a:t>22/05/2022</a:t>
            </a:fld>
            <a:endParaRPr lang="en-IN"/>
          </a:p>
        </p:txBody>
      </p:sp>
      <p:sp>
        <p:nvSpPr>
          <p:cNvPr id="6" name="Footer Placeholder 5">
            <a:extLst>
              <a:ext uri="{FF2B5EF4-FFF2-40B4-BE49-F238E27FC236}">
                <a16:creationId xmlns:a16="http://schemas.microsoft.com/office/drawing/2014/main" id="{DA876A20-9C8C-067B-E7F7-FFFA48D926F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385B9D2-28E4-E68C-1475-2C67DD87CD77}"/>
              </a:ext>
            </a:extLst>
          </p:cNvPr>
          <p:cNvSpPr>
            <a:spLocks noGrp="1"/>
          </p:cNvSpPr>
          <p:nvPr>
            <p:ph type="sldNum" sz="quarter" idx="12"/>
          </p:nvPr>
        </p:nvSpPr>
        <p:spPr/>
        <p:txBody>
          <a:bodyPr/>
          <a:lstStyle/>
          <a:p>
            <a:fld id="{3023A07D-1227-48CF-8C32-AFB7466DE9A7}" type="slidenum">
              <a:rPr lang="en-IN" smtClean="0"/>
              <a:t>‹#›</a:t>
            </a:fld>
            <a:endParaRPr lang="en-IN"/>
          </a:p>
        </p:txBody>
      </p:sp>
      <p:pic>
        <p:nvPicPr>
          <p:cNvPr id="8" name="Picture 7">
            <a:extLst>
              <a:ext uri="{FF2B5EF4-FFF2-40B4-BE49-F238E27FC236}">
                <a16:creationId xmlns:a16="http://schemas.microsoft.com/office/drawing/2014/main" id="{E2AAB6A8-05E6-6D4B-79EC-C8EDEACC69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176" y="6300787"/>
            <a:ext cx="1685925" cy="476250"/>
          </a:xfrm>
          <a:prstGeom prst="rect">
            <a:avLst/>
          </a:prstGeom>
        </p:spPr>
      </p:pic>
      <p:pic>
        <p:nvPicPr>
          <p:cNvPr id="9" name="Picture 8">
            <a:extLst>
              <a:ext uri="{FF2B5EF4-FFF2-40B4-BE49-F238E27FC236}">
                <a16:creationId xmlns:a16="http://schemas.microsoft.com/office/drawing/2014/main" id="{5EF20D36-F27C-56FE-CEA7-2FF47A67A0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9197" y="6091215"/>
            <a:ext cx="1549206" cy="723809"/>
          </a:xfrm>
          <a:prstGeom prst="rect">
            <a:avLst/>
          </a:prstGeom>
        </p:spPr>
      </p:pic>
      <p:pic>
        <p:nvPicPr>
          <p:cNvPr id="10" name="Picture 9">
            <a:extLst>
              <a:ext uri="{FF2B5EF4-FFF2-40B4-BE49-F238E27FC236}">
                <a16:creationId xmlns:a16="http://schemas.microsoft.com/office/drawing/2014/main" id="{7C2A0A05-0A75-F47D-832C-661D046C13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3046" y="6300787"/>
            <a:ext cx="609600" cy="447675"/>
          </a:xfrm>
          <a:prstGeom prst="rect">
            <a:avLst/>
          </a:prstGeom>
        </p:spPr>
      </p:pic>
      <p:cxnSp>
        <p:nvCxnSpPr>
          <p:cNvPr id="11" name="Straight Connector 10">
            <a:extLst>
              <a:ext uri="{FF2B5EF4-FFF2-40B4-BE49-F238E27FC236}">
                <a16:creationId xmlns:a16="http://schemas.microsoft.com/office/drawing/2014/main" id="{1B418E24-E66E-30E6-C38E-7A55C89A3109}"/>
              </a:ext>
            </a:extLst>
          </p:cNvPr>
          <p:cNvCxnSpPr>
            <a:cxnSpLocks/>
          </p:cNvCxnSpPr>
          <p:nvPr userDrawn="1"/>
        </p:nvCxnSpPr>
        <p:spPr>
          <a:xfrm>
            <a:off x="1890758" y="6300787"/>
            <a:ext cx="0" cy="447675"/>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5494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6981-EF3D-87E4-A3DC-317C708A59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A0AF0F4-DFAF-9102-3491-B6C6BC78DE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C68D4D7-AE10-3CC9-901D-DD3CEE431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32FCB-0EC6-FCC3-4309-5A876621F6CE}"/>
              </a:ext>
            </a:extLst>
          </p:cNvPr>
          <p:cNvSpPr>
            <a:spLocks noGrp="1"/>
          </p:cNvSpPr>
          <p:nvPr>
            <p:ph type="dt" sz="half" idx="10"/>
          </p:nvPr>
        </p:nvSpPr>
        <p:spPr/>
        <p:txBody>
          <a:bodyPr/>
          <a:lstStyle/>
          <a:p>
            <a:fld id="{3629E93B-ADF1-4B72-B133-662CB65BBA71}" type="datetimeFigureOut">
              <a:rPr lang="en-IN" smtClean="0"/>
              <a:t>22/05/2022</a:t>
            </a:fld>
            <a:endParaRPr lang="en-IN"/>
          </a:p>
        </p:txBody>
      </p:sp>
      <p:sp>
        <p:nvSpPr>
          <p:cNvPr id="6" name="Footer Placeholder 5">
            <a:extLst>
              <a:ext uri="{FF2B5EF4-FFF2-40B4-BE49-F238E27FC236}">
                <a16:creationId xmlns:a16="http://schemas.microsoft.com/office/drawing/2014/main" id="{B77ECE91-6526-1B15-AB1C-E9932E41131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1CF506F-3F04-80D6-2A30-96E9967443B2}"/>
              </a:ext>
            </a:extLst>
          </p:cNvPr>
          <p:cNvSpPr>
            <a:spLocks noGrp="1"/>
          </p:cNvSpPr>
          <p:nvPr>
            <p:ph type="sldNum" sz="quarter" idx="12"/>
          </p:nvPr>
        </p:nvSpPr>
        <p:spPr/>
        <p:txBody>
          <a:bodyPr/>
          <a:lstStyle/>
          <a:p>
            <a:fld id="{3023A07D-1227-48CF-8C32-AFB7466DE9A7}" type="slidenum">
              <a:rPr lang="en-IN" smtClean="0"/>
              <a:t>‹#›</a:t>
            </a:fld>
            <a:endParaRPr lang="en-IN"/>
          </a:p>
        </p:txBody>
      </p:sp>
      <p:pic>
        <p:nvPicPr>
          <p:cNvPr id="8" name="Picture 7">
            <a:extLst>
              <a:ext uri="{FF2B5EF4-FFF2-40B4-BE49-F238E27FC236}">
                <a16:creationId xmlns:a16="http://schemas.microsoft.com/office/drawing/2014/main" id="{32E9FECB-C47A-2EF5-290D-FA0B93B469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176" y="6300787"/>
            <a:ext cx="1685925" cy="476250"/>
          </a:xfrm>
          <a:prstGeom prst="rect">
            <a:avLst/>
          </a:prstGeom>
        </p:spPr>
      </p:pic>
      <p:pic>
        <p:nvPicPr>
          <p:cNvPr id="9" name="Picture 8">
            <a:extLst>
              <a:ext uri="{FF2B5EF4-FFF2-40B4-BE49-F238E27FC236}">
                <a16:creationId xmlns:a16="http://schemas.microsoft.com/office/drawing/2014/main" id="{A7E72191-F705-EE71-B944-532C22B95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9197" y="6091215"/>
            <a:ext cx="1549206" cy="723809"/>
          </a:xfrm>
          <a:prstGeom prst="rect">
            <a:avLst/>
          </a:prstGeom>
        </p:spPr>
      </p:pic>
      <p:pic>
        <p:nvPicPr>
          <p:cNvPr id="10" name="Picture 9">
            <a:extLst>
              <a:ext uri="{FF2B5EF4-FFF2-40B4-BE49-F238E27FC236}">
                <a16:creationId xmlns:a16="http://schemas.microsoft.com/office/drawing/2014/main" id="{EF164800-C487-75C9-760A-83B03C9B32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3046" y="6300787"/>
            <a:ext cx="609600" cy="447675"/>
          </a:xfrm>
          <a:prstGeom prst="rect">
            <a:avLst/>
          </a:prstGeom>
        </p:spPr>
      </p:pic>
      <p:cxnSp>
        <p:nvCxnSpPr>
          <p:cNvPr id="11" name="Straight Connector 10">
            <a:extLst>
              <a:ext uri="{FF2B5EF4-FFF2-40B4-BE49-F238E27FC236}">
                <a16:creationId xmlns:a16="http://schemas.microsoft.com/office/drawing/2014/main" id="{921A89AA-DE7D-B637-4C0E-A75CFC5EA911}"/>
              </a:ext>
            </a:extLst>
          </p:cNvPr>
          <p:cNvCxnSpPr>
            <a:cxnSpLocks/>
          </p:cNvCxnSpPr>
          <p:nvPr userDrawn="1"/>
        </p:nvCxnSpPr>
        <p:spPr>
          <a:xfrm>
            <a:off x="1890758" y="6300787"/>
            <a:ext cx="0" cy="447675"/>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2296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15EC81-9BC6-7901-FEB6-D4A438955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5EF0C12-35D5-C249-79B7-E6D8BF30A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AE540BE-B628-AACA-BD11-35D359B852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9E93B-ADF1-4B72-B133-662CB65BBA71}" type="datetimeFigureOut">
              <a:rPr lang="en-IN" smtClean="0"/>
              <a:t>22/05/2022</a:t>
            </a:fld>
            <a:endParaRPr lang="en-IN"/>
          </a:p>
        </p:txBody>
      </p:sp>
      <p:sp>
        <p:nvSpPr>
          <p:cNvPr id="5" name="Footer Placeholder 4">
            <a:extLst>
              <a:ext uri="{FF2B5EF4-FFF2-40B4-BE49-F238E27FC236}">
                <a16:creationId xmlns:a16="http://schemas.microsoft.com/office/drawing/2014/main" id="{88325426-5038-8A97-481F-AA183F1B5D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4A1C134-38DC-8D7D-DBC7-8C606B45C7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3A07D-1227-48CF-8C32-AFB7466DE9A7}" type="slidenum">
              <a:rPr lang="en-IN" smtClean="0"/>
              <a:t>‹#›</a:t>
            </a:fld>
            <a:endParaRPr lang="en-IN"/>
          </a:p>
        </p:txBody>
      </p:sp>
    </p:spTree>
    <p:extLst>
      <p:ext uri="{BB962C8B-B14F-4D97-AF65-F5344CB8AC3E}">
        <p14:creationId xmlns:p14="http://schemas.microsoft.com/office/powerpoint/2010/main" val="1298657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38.pn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2.jp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jp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56.png"/><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6196-BB15-F88D-6250-253E8B7964EB}"/>
              </a:ext>
            </a:extLst>
          </p:cNvPr>
          <p:cNvSpPr>
            <a:spLocks noGrp="1"/>
          </p:cNvSpPr>
          <p:nvPr>
            <p:ph type="ctrTitle"/>
          </p:nvPr>
        </p:nvSpPr>
        <p:spPr>
          <a:xfrm>
            <a:off x="2586566" y="3781780"/>
            <a:ext cx="7018867" cy="1732847"/>
          </a:xfrm>
        </p:spPr>
        <p:txBody>
          <a:bodyPr>
            <a:normAutofit/>
          </a:bodyPr>
          <a:lstStyle/>
          <a:p>
            <a:r>
              <a:rPr lang="en-IN" sz="3600" b="1" dirty="0"/>
              <a:t>Defence Industry in India</a:t>
            </a:r>
          </a:p>
        </p:txBody>
      </p:sp>
      <p:pic>
        <p:nvPicPr>
          <p:cNvPr id="5" name="Picture 4">
            <a:extLst>
              <a:ext uri="{FF2B5EF4-FFF2-40B4-BE49-F238E27FC236}">
                <a16:creationId xmlns:a16="http://schemas.microsoft.com/office/drawing/2014/main" id="{B57AA16D-D4D8-F4B8-0801-848426301EB4}"/>
              </a:ext>
            </a:extLst>
          </p:cNvPr>
          <p:cNvPicPr>
            <a:picLocks noChangeAspect="1"/>
          </p:cNvPicPr>
          <p:nvPr/>
        </p:nvPicPr>
        <p:blipFill rotWithShape="1">
          <a:blip r:embed="rId3">
            <a:extLst>
              <a:ext uri="{28A0092B-C50C-407E-A947-70E740481C1C}">
                <a14:useLocalDpi xmlns:a14="http://schemas.microsoft.com/office/drawing/2010/main" val="0"/>
              </a:ext>
            </a:extLst>
          </a:blip>
          <a:srcRect l="27442" r="22867" b="3536"/>
          <a:stretch/>
        </p:blipFill>
        <p:spPr>
          <a:xfrm>
            <a:off x="4619081" y="260517"/>
            <a:ext cx="3151368" cy="4583808"/>
          </a:xfrm>
          <a:prstGeom prst="rect">
            <a:avLst/>
          </a:prstGeom>
        </p:spPr>
      </p:pic>
      <p:sp>
        <p:nvSpPr>
          <p:cNvPr id="6" name="TextBox 5">
            <a:extLst>
              <a:ext uri="{FF2B5EF4-FFF2-40B4-BE49-F238E27FC236}">
                <a16:creationId xmlns:a16="http://schemas.microsoft.com/office/drawing/2014/main" id="{DD165360-CD78-9D94-67A9-24D8186D28B1}"/>
              </a:ext>
            </a:extLst>
          </p:cNvPr>
          <p:cNvSpPr txBox="1"/>
          <p:nvPr/>
        </p:nvSpPr>
        <p:spPr>
          <a:xfrm>
            <a:off x="4421551" y="5542847"/>
            <a:ext cx="3348898" cy="1200329"/>
          </a:xfrm>
          <a:prstGeom prst="rect">
            <a:avLst/>
          </a:prstGeom>
          <a:noFill/>
        </p:spPr>
        <p:txBody>
          <a:bodyPr wrap="square" rtlCol="0">
            <a:spAutoFit/>
          </a:bodyPr>
          <a:lstStyle/>
          <a:p>
            <a:pPr algn="ctr"/>
            <a:r>
              <a:rPr lang="en-IN" dirty="0"/>
              <a:t>Disha Agarwal Jhunjhunwala</a:t>
            </a:r>
          </a:p>
          <a:p>
            <a:pPr algn="ctr"/>
            <a:r>
              <a:rPr lang="en-IN" dirty="0"/>
              <a:t>Nikita </a:t>
            </a:r>
            <a:r>
              <a:rPr lang="en-IN" dirty="0" err="1"/>
              <a:t>Mathran</a:t>
            </a:r>
            <a:br>
              <a:rPr lang="en-IN" dirty="0"/>
            </a:br>
            <a:r>
              <a:rPr lang="en-IN" dirty="0"/>
              <a:t>Raghav </a:t>
            </a:r>
            <a:r>
              <a:rPr lang="en-IN" dirty="0" err="1"/>
              <a:t>Bhutoria</a:t>
            </a:r>
            <a:br>
              <a:rPr lang="en-IN" dirty="0"/>
            </a:br>
            <a:r>
              <a:rPr lang="en-IN" dirty="0"/>
              <a:t>Saurabh </a:t>
            </a:r>
            <a:r>
              <a:rPr lang="en-IN" dirty="0" err="1"/>
              <a:t>Ved</a:t>
            </a:r>
            <a:endParaRPr lang="en-IN" dirty="0"/>
          </a:p>
        </p:txBody>
      </p:sp>
    </p:spTree>
    <p:extLst>
      <p:ext uri="{BB962C8B-B14F-4D97-AF65-F5344CB8AC3E}">
        <p14:creationId xmlns:p14="http://schemas.microsoft.com/office/powerpoint/2010/main" val="3098572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Industry</a:t>
            </a:r>
          </a:p>
        </p:txBody>
      </p:sp>
      <p:sp>
        <p:nvSpPr>
          <p:cNvPr id="3" name="Content Placeholder 2"/>
          <p:cNvSpPr>
            <a:spLocks noGrp="1"/>
          </p:cNvSpPr>
          <p:nvPr>
            <p:ph idx="1"/>
          </p:nvPr>
        </p:nvSpPr>
        <p:spPr/>
        <p:txBody>
          <a:bodyPr/>
          <a:lstStyle/>
          <a:p>
            <a:r>
              <a:rPr lang="en-US" dirty="0"/>
              <a:t>High Performance alloys market is forecasted to grow at a rate of approximately 5% from an estimated 9Bn in 2019 to 13 </a:t>
            </a:r>
            <a:r>
              <a:rPr lang="en-US" dirty="0" err="1"/>
              <a:t>Bn</a:t>
            </a:r>
            <a:r>
              <a:rPr lang="en-US" dirty="0"/>
              <a:t> in 2027.</a:t>
            </a:r>
          </a:p>
        </p:txBody>
      </p:sp>
      <p:pic>
        <p:nvPicPr>
          <p:cNvPr id="6" name="Picture 5" descr="1522924415143.png"/>
          <p:cNvPicPr>
            <a:picLocks noChangeAspect="1"/>
          </p:cNvPicPr>
          <p:nvPr/>
        </p:nvPicPr>
        <p:blipFill>
          <a:blip r:embed="rId2"/>
          <a:stretch>
            <a:fillRect/>
          </a:stretch>
        </p:blipFill>
        <p:spPr>
          <a:xfrm>
            <a:off x="3281314" y="2795484"/>
            <a:ext cx="5357850" cy="3381479"/>
          </a:xfrm>
          <a:prstGeom prst="rect">
            <a:avLst/>
          </a:prstGeom>
        </p:spPr>
      </p:pic>
      <p:pic>
        <p:nvPicPr>
          <p:cNvPr id="4" name="Picture 3">
            <a:extLst>
              <a:ext uri="{FF2B5EF4-FFF2-40B4-BE49-F238E27FC236}">
                <a16:creationId xmlns:a16="http://schemas.microsoft.com/office/drawing/2014/main" id="{7F7DF1D6-584F-C675-80E0-967B6DDC1FB2}"/>
              </a:ext>
            </a:extLst>
          </p:cNvPr>
          <p:cNvPicPr>
            <a:picLocks noChangeAspect="1"/>
          </p:cNvPicPr>
          <p:nvPr/>
        </p:nvPicPr>
        <p:blipFill>
          <a:blip r:embed="rId3"/>
          <a:stretch>
            <a:fillRect/>
          </a:stretch>
        </p:blipFill>
        <p:spPr>
          <a:xfrm>
            <a:off x="10400517" y="529834"/>
            <a:ext cx="1093362" cy="996143"/>
          </a:xfrm>
          <a:prstGeom prst="rect">
            <a:avLst/>
          </a:prstGeom>
        </p:spPr>
      </p:pic>
      <p:pic>
        <p:nvPicPr>
          <p:cNvPr id="7" name="Picture 10" descr="Mishra Dhatu Nigam - Wikipedia">
            <a:extLst>
              <a:ext uri="{FF2B5EF4-FFF2-40B4-BE49-F238E27FC236}">
                <a16:creationId xmlns:a16="http://schemas.microsoft.com/office/drawing/2014/main" id="{91614FDB-8869-42C9-A69D-2A4723E6AD00}"/>
              </a:ext>
            </a:extLst>
          </p:cNvPr>
          <p:cNvPicPr>
            <a:picLocks noChangeAspect="1" noChangeArrowheads="1"/>
          </p:cNvPicPr>
          <p:nvPr/>
        </p:nvPicPr>
        <p:blipFill>
          <a:blip r:embed="rId4"/>
          <a:srcRect/>
          <a:stretch>
            <a:fillRect/>
          </a:stretch>
        </p:blipFill>
        <p:spPr bwMode="auto">
          <a:xfrm>
            <a:off x="5960239" y="6113787"/>
            <a:ext cx="1266293" cy="62073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Products</a:t>
            </a:r>
          </a:p>
        </p:txBody>
      </p:sp>
      <p:sp>
        <p:nvSpPr>
          <p:cNvPr id="3" name="Content Placeholder 2"/>
          <p:cNvSpPr>
            <a:spLocks noGrp="1"/>
          </p:cNvSpPr>
          <p:nvPr>
            <p:ph idx="1"/>
          </p:nvPr>
        </p:nvSpPr>
        <p:spPr>
          <a:xfrm>
            <a:off x="838200" y="1547656"/>
            <a:ext cx="10515600" cy="4351338"/>
          </a:xfrm>
        </p:spPr>
        <p:txBody>
          <a:bodyPr>
            <a:normAutofit/>
          </a:bodyPr>
          <a:lstStyle/>
          <a:p>
            <a:r>
              <a:rPr lang="en-US" sz="1600" dirty="0" err="1"/>
              <a:t>Midhani</a:t>
            </a:r>
            <a:r>
              <a:rPr lang="en-US" sz="1600" dirty="0"/>
              <a:t> is the only co in in India to carry out </a:t>
            </a:r>
            <a:r>
              <a:rPr lang="en-US" sz="1600" dirty="0">
                <a:solidFill>
                  <a:schemeClr val="accent1">
                    <a:lumMod val="75000"/>
                  </a:schemeClr>
                </a:solidFill>
              </a:rPr>
              <a:t>vacuum based melting and refining </a:t>
            </a:r>
            <a:r>
              <a:rPr lang="en-US" sz="1600" dirty="0"/>
              <a:t>through best in class melting furnace. It manufactures wide variety of special metals and alloys in various forms such as forged bars/flats, rings, near net shapes hot rolled bars/sheets, cold rolled sheets, strips, foils, wires, castings, tubes and fasteners.</a:t>
            </a:r>
          </a:p>
        </p:txBody>
      </p:sp>
      <p:pic>
        <p:nvPicPr>
          <p:cNvPr id="19458" name="Picture 2"/>
          <p:cNvPicPr>
            <a:picLocks noChangeAspect="1" noChangeArrowheads="1"/>
          </p:cNvPicPr>
          <p:nvPr/>
        </p:nvPicPr>
        <p:blipFill>
          <a:blip r:embed="rId2"/>
          <a:srcRect l="5952" t="10829" r="19642" b="21588"/>
          <a:stretch>
            <a:fillRect/>
          </a:stretch>
        </p:blipFill>
        <p:spPr bwMode="auto">
          <a:xfrm>
            <a:off x="2166910" y="2508144"/>
            <a:ext cx="2286016" cy="1874533"/>
          </a:xfrm>
          <a:prstGeom prst="rect">
            <a:avLst/>
          </a:prstGeom>
          <a:noFill/>
          <a:ln>
            <a:noFill/>
          </a:ln>
        </p:spPr>
      </p:pic>
      <p:pic>
        <p:nvPicPr>
          <p:cNvPr id="19459" name="Picture 3"/>
          <p:cNvPicPr>
            <a:picLocks noChangeAspect="1" noChangeArrowheads="1"/>
          </p:cNvPicPr>
          <p:nvPr/>
        </p:nvPicPr>
        <p:blipFill>
          <a:blip r:embed="rId3"/>
          <a:srcRect/>
          <a:stretch>
            <a:fillRect/>
          </a:stretch>
        </p:blipFill>
        <p:spPr bwMode="auto">
          <a:xfrm>
            <a:off x="5024430" y="2651020"/>
            <a:ext cx="1928826" cy="1182554"/>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2166911" y="4579846"/>
            <a:ext cx="2238375" cy="1457325"/>
          </a:xfrm>
          <a:prstGeom prst="rect">
            <a:avLst/>
          </a:prstGeom>
          <a:noFill/>
          <a:ln w="9525">
            <a:noFill/>
            <a:miter lim="800000"/>
            <a:headEnd/>
            <a:tailEnd/>
          </a:ln>
          <a:effectLst/>
        </p:spPr>
      </p:pic>
      <p:pic>
        <p:nvPicPr>
          <p:cNvPr id="19461" name="Picture 5"/>
          <p:cNvPicPr>
            <a:picLocks noChangeAspect="1" noChangeArrowheads="1"/>
          </p:cNvPicPr>
          <p:nvPr/>
        </p:nvPicPr>
        <p:blipFill>
          <a:blip r:embed="rId5"/>
          <a:srcRect/>
          <a:stretch>
            <a:fillRect/>
          </a:stretch>
        </p:blipFill>
        <p:spPr bwMode="auto">
          <a:xfrm>
            <a:off x="8096265" y="2651019"/>
            <a:ext cx="1914525" cy="1219200"/>
          </a:xfrm>
          <a:prstGeom prst="rect">
            <a:avLst/>
          </a:prstGeom>
          <a:noFill/>
          <a:ln w="9525">
            <a:noFill/>
            <a:miter lim="800000"/>
            <a:headEnd/>
            <a:tailEnd/>
          </a:ln>
          <a:effectLst/>
        </p:spPr>
      </p:pic>
      <p:pic>
        <p:nvPicPr>
          <p:cNvPr id="19462" name="Picture 6"/>
          <p:cNvPicPr>
            <a:picLocks noChangeAspect="1" noChangeArrowheads="1"/>
          </p:cNvPicPr>
          <p:nvPr/>
        </p:nvPicPr>
        <p:blipFill>
          <a:blip r:embed="rId6"/>
          <a:srcRect/>
          <a:stretch>
            <a:fillRect/>
          </a:stretch>
        </p:blipFill>
        <p:spPr bwMode="auto">
          <a:xfrm>
            <a:off x="6096000" y="4008341"/>
            <a:ext cx="4000528" cy="1024378"/>
          </a:xfrm>
          <a:prstGeom prst="rect">
            <a:avLst/>
          </a:prstGeom>
          <a:noFill/>
          <a:ln w="9525">
            <a:noFill/>
            <a:miter lim="800000"/>
            <a:headEnd/>
            <a:tailEnd/>
          </a:ln>
          <a:effectLst/>
        </p:spPr>
      </p:pic>
      <p:pic>
        <p:nvPicPr>
          <p:cNvPr id="19463" name="Picture 7"/>
          <p:cNvPicPr>
            <a:picLocks noChangeAspect="1" noChangeArrowheads="1"/>
          </p:cNvPicPr>
          <p:nvPr/>
        </p:nvPicPr>
        <p:blipFill>
          <a:blip r:embed="rId7"/>
          <a:srcRect/>
          <a:stretch>
            <a:fillRect/>
          </a:stretch>
        </p:blipFill>
        <p:spPr bwMode="auto">
          <a:xfrm>
            <a:off x="6096000" y="5170841"/>
            <a:ext cx="3726033" cy="928694"/>
          </a:xfrm>
          <a:prstGeom prst="rect">
            <a:avLst/>
          </a:prstGeom>
          <a:noFill/>
          <a:ln w="9525">
            <a:noFill/>
            <a:miter lim="800000"/>
            <a:headEnd/>
            <a:tailEnd/>
          </a:ln>
          <a:effectLst/>
        </p:spPr>
      </p:pic>
      <p:pic>
        <p:nvPicPr>
          <p:cNvPr id="10" name="Picture 10" descr="Mishra Dhatu Nigam - Wikipedia">
            <a:extLst>
              <a:ext uri="{FF2B5EF4-FFF2-40B4-BE49-F238E27FC236}">
                <a16:creationId xmlns:a16="http://schemas.microsoft.com/office/drawing/2014/main" id="{AA38EC9F-9BAF-1B6B-7705-580A56491C87}"/>
              </a:ext>
            </a:extLst>
          </p:cNvPr>
          <p:cNvPicPr>
            <a:picLocks noChangeAspect="1" noChangeArrowheads="1"/>
          </p:cNvPicPr>
          <p:nvPr/>
        </p:nvPicPr>
        <p:blipFill>
          <a:blip r:embed="rId8"/>
          <a:srcRect/>
          <a:stretch>
            <a:fillRect/>
          </a:stretch>
        </p:blipFill>
        <p:spPr bwMode="auto">
          <a:xfrm>
            <a:off x="5960239" y="6113787"/>
            <a:ext cx="1266293" cy="62073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Customers</a:t>
            </a:r>
          </a:p>
        </p:txBody>
      </p:sp>
      <p:pic>
        <p:nvPicPr>
          <p:cNvPr id="4" name="Content Placeholder 3" descr="hal.png"/>
          <p:cNvPicPr>
            <a:picLocks noGrp="1" noChangeAspect="1"/>
          </p:cNvPicPr>
          <p:nvPr>
            <p:ph idx="1"/>
          </p:nvPr>
        </p:nvPicPr>
        <p:blipFill>
          <a:blip r:embed="rId2"/>
          <a:stretch>
            <a:fillRect/>
          </a:stretch>
        </p:blipFill>
        <p:spPr>
          <a:xfrm>
            <a:off x="1881159" y="1285861"/>
            <a:ext cx="2619375" cy="1743075"/>
          </a:xfrm>
        </p:spPr>
      </p:pic>
      <p:pic>
        <p:nvPicPr>
          <p:cNvPr id="5" name="Picture 4" descr="isro.png"/>
          <p:cNvPicPr>
            <a:picLocks noChangeAspect="1"/>
          </p:cNvPicPr>
          <p:nvPr/>
        </p:nvPicPr>
        <p:blipFill>
          <a:blip r:embed="rId3"/>
          <a:stretch>
            <a:fillRect/>
          </a:stretch>
        </p:blipFill>
        <p:spPr>
          <a:xfrm>
            <a:off x="4595802" y="1428737"/>
            <a:ext cx="2171700" cy="2105025"/>
          </a:xfrm>
          <a:prstGeom prst="rect">
            <a:avLst/>
          </a:prstGeom>
        </p:spPr>
      </p:pic>
      <p:pic>
        <p:nvPicPr>
          <p:cNvPr id="6" name="Picture 5" descr="drdo.jpg"/>
          <p:cNvPicPr>
            <a:picLocks noChangeAspect="1"/>
          </p:cNvPicPr>
          <p:nvPr/>
        </p:nvPicPr>
        <p:blipFill>
          <a:blip r:embed="rId4"/>
          <a:stretch>
            <a:fillRect/>
          </a:stretch>
        </p:blipFill>
        <p:spPr>
          <a:xfrm>
            <a:off x="2095473" y="3500439"/>
            <a:ext cx="2143125" cy="2143125"/>
          </a:xfrm>
          <a:prstGeom prst="rect">
            <a:avLst/>
          </a:prstGeom>
        </p:spPr>
      </p:pic>
      <p:pic>
        <p:nvPicPr>
          <p:cNvPr id="7" name="Picture 6" descr="bdl.png"/>
          <p:cNvPicPr>
            <a:picLocks noChangeAspect="1"/>
          </p:cNvPicPr>
          <p:nvPr/>
        </p:nvPicPr>
        <p:blipFill>
          <a:blip r:embed="rId5"/>
          <a:stretch>
            <a:fillRect/>
          </a:stretch>
        </p:blipFill>
        <p:spPr>
          <a:xfrm>
            <a:off x="7596199" y="1428736"/>
            <a:ext cx="2444265" cy="1214446"/>
          </a:xfrm>
          <a:prstGeom prst="rect">
            <a:avLst/>
          </a:prstGeom>
        </p:spPr>
      </p:pic>
      <p:sp>
        <p:nvSpPr>
          <p:cNvPr id="8" name="TextBox 7"/>
          <p:cNvSpPr txBox="1"/>
          <p:nvPr/>
        </p:nvSpPr>
        <p:spPr>
          <a:xfrm>
            <a:off x="4524364" y="3071811"/>
            <a:ext cx="2071702" cy="646331"/>
          </a:xfrm>
          <a:prstGeom prst="rect">
            <a:avLst/>
          </a:prstGeom>
          <a:noFill/>
        </p:spPr>
        <p:txBody>
          <a:bodyPr wrap="square" rtlCol="0">
            <a:spAutoFit/>
          </a:bodyPr>
          <a:lstStyle/>
          <a:p>
            <a:pPr algn="ctr"/>
            <a:r>
              <a:rPr lang="en-US" dirty="0" err="1"/>
              <a:t>Gaganyaan</a:t>
            </a:r>
            <a:endParaRPr lang="en-US" dirty="0"/>
          </a:p>
          <a:p>
            <a:pPr algn="ctr"/>
            <a:endParaRPr lang="en-US" dirty="0"/>
          </a:p>
        </p:txBody>
      </p:sp>
      <p:sp>
        <p:nvSpPr>
          <p:cNvPr id="9" name="TextBox 8"/>
          <p:cNvSpPr txBox="1"/>
          <p:nvPr/>
        </p:nvSpPr>
        <p:spPr>
          <a:xfrm>
            <a:off x="7453322" y="2714620"/>
            <a:ext cx="2786050" cy="369332"/>
          </a:xfrm>
          <a:prstGeom prst="rect">
            <a:avLst/>
          </a:prstGeom>
          <a:noFill/>
        </p:spPr>
        <p:txBody>
          <a:bodyPr wrap="square" rtlCol="0">
            <a:spAutoFit/>
          </a:bodyPr>
          <a:lstStyle/>
          <a:p>
            <a:pPr algn="ctr"/>
            <a:r>
              <a:rPr lang="en-US" dirty="0" err="1"/>
              <a:t>Akash</a:t>
            </a:r>
            <a:r>
              <a:rPr lang="en-US" dirty="0"/>
              <a:t> missiles</a:t>
            </a:r>
          </a:p>
        </p:txBody>
      </p:sp>
      <p:sp>
        <p:nvSpPr>
          <p:cNvPr id="10" name="TextBox 9"/>
          <p:cNvSpPr txBox="1"/>
          <p:nvPr/>
        </p:nvSpPr>
        <p:spPr>
          <a:xfrm>
            <a:off x="7167570" y="3643314"/>
            <a:ext cx="2786082" cy="1477328"/>
          </a:xfrm>
          <a:prstGeom prst="rect">
            <a:avLst/>
          </a:prstGeom>
          <a:noFill/>
        </p:spPr>
        <p:txBody>
          <a:bodyPr wrap="square" rtlCol="0">
            <a:spAutoFit/>
          </a:bodyPr>
          <a:lstStyle/>
          <a:p>
            <a:pPr algn="ctr"/>
            <a:r>
              <a:rPr lang="en-US" dirty="0"/>
              <a:t>They are enhancing their capabilities to </a:t>
            </a:r>
            <a:r>
              <a:rPr lang="en-US" dirty="0" err="1"/>
              <a:t>to</a:t>
            </a:r>
            <a:r>
              <a:rPr lang="en-US" dirty="0"/>
              <a:t> </a:t>
            </a:r>
            <a:r>
              <a:rPr lang="en-US" dirty="0">
                <a:solidFill>
                  <a:schemeClr val="accent1">
                    <a:lumMod val="75000"/>
                  </a:schemeClr>
                </a:solidFill>
              </a:rPr>
              <a:t>enter new markets </a:t>
            </a:r>
            <a:r>
              <a:rPr lang="en-US" dirty="0"/>
              <a:t>of oil and gas, mining, power and railways.</a:t>
            </a:r>
          </a:p>
        </p:txBody>
      </p:sp>
      <p:sp>
        <p:nvSpPr>
          <p:cNvPr id="11" name="TextBox 10"/>
          <p:cNvSpPr txBox="1"/>
          <p:nvPr/>
        </p:nvSpPr>
        <p:spPr>
          <a:xfrm>
            <a:off x="2166910" y="2786058"/>
            <a:ext cx="2214578" cy="369332"/>
          </a:xfrm>
          <a:prstGeom prst="rect">
            <a:avLst/>
          </a:prstGeom>
          <a:noFill/>
        </p:spPr>
        <p:txBody>
          <a:bodyPr wrap="square" rtlCol="0">
            <a:spAutoFit/>
          </a:bodyPr>
          <a:lstStyle/>
          <a:p>
            <a:r>
              <a:rPr lang="en-US" dirty="0"/>
              <a:t>Titanium alloys</a:t>
            </a:r>
          </a:p>
        </p:txBody>
      </p:sp>
      <p:pic>
        <p:nvPicPr>
          <p:cNvPr id="12" name="Picture 11" descr="bhel.png"/>
          <p:cNvPicPr>
            <a:picLocks noChangeAspect="1"/>
          </p:cNvPicPr>
          <p:nvPr/>
        </p:nvPicPr>
        <p:blipFill>
          <a:blip r:embed="rId6"/>
          <a:stretch>
            <a:fillRect/>
          </a:stretch>
        </p:blipFill>
        <p:spPr>
          <a:xfrm>
            <a:off x="5024430" y="3669646"/>
            <a:ext cx="1895480" cy="1933575"/>
          </a:xfrm>
          <a:prstGeom prst="rect">
            <a:avLst/>
          </a:prstGeom>
        </p:spPr>
      </p:pic>
      <p:sp>
        <p:nvSpPr>
          <p:cNvPr id="3" name="TextBox 2">
            <a:extLst>
              <a:ext uri="{FF2B5EF4-FFF2-40B4-BE49-F238E27FC236}">
                <a16:creationId xmlns:a16="http://schemas.microsoft.com/office/drawing/2014/main" id="{802A622B-FCE8-CD95-F748-3978DD9A1433}"/>
              </a:ext>
            </a:extLst>
          </p:cNvPr>
          <p:cNvSpPr txBox="1"/>
          <p:nvPr/>
        </p:nvSpPr>
        <p:spPr>
          <a:xfrm>
            <a:off x="5183326" y="5670983"/>
            <a:ext cx="1584176" cy="369332"/>
          </a:xfrm>
          <a:prstGeom prst="rect">
            <a:avLst/>
          </a:prstGeom>
          <a:noFill/>
        </p:spPr>
        <p:txBody>
          <a:bodyPr wrap="square" rtlCol="0">
            <a:spAutoFit/>
          </a:bodyPr>
          <a:lstStyle/>
          <a:p>
            <a:r>
              <a:rPr lang="en-IN" dirty="0"/>
              <a:t>Power reactors</a:t>
            </a:r>
          </a:p>
        </p:txBody>
      </p:sp>
      <p:sp>
        <p:nvSpPr>
          <p:cNvPr id="13" name="TextBox 12">
            <a:extLst>
              <a:ext uri="{FF2B5EF4-FFF2-40B4-BE49-F238E27FC236}">
                <a16:creationId xmlns:a16="http://schemas.microsoft.com/office/drawing/2014/main" id="{C50A99C8-A0F3-45A7-885D-B57A299287B8}"/>
              </a:ext>
            </a:extLst>
          </p:cNvPr>
          <p:cNvSpPr txBox="1"/>
          <p:nvPr/>
        </p:nvSpPr>
        <p:spPr>
          <a:xfrm>
            <a:off x="2772341" y="5717361"/>
            <a:ext cx="1728192" cy="369332"/>
          </a:xfrm>
          <a:prstGeom prst="rect">
            <a:avLst/>
          </a:prstGeom>
          <a:noFill/>
        </p:spPr>
        <p:txBody>
          <a:bodyPr wrap="square" rtlCol="0">
            <a:spAutoFit/>
          </a:bodyPr>
          <a:lstStyle/>
          <a:p>
            <a:r>
              <a:rPr lang="en-IN" dirty="0"/>
              <a:t>Missiles</a:t>
            </a:r>
          </a:p>
        </p:txBody>
      </p:sp>
      <p:pic>
        <p:nvPicPr>
          <p:cNvPr id="14" name="Picture 10" descr="Mishra Dhatu Nigam - Wikipedia">
            <a:extLst>
              <a:ext uri="{FF2B5EF4-FFF2-40B4-BE49-F238E27FC236}">
                <a16:creationId xmlns:a16="http://schemas.microsoft.com/office/drawing/2014/main" id="{0DD7E20D-A2B2-A146-6D97-A7DFEAC95102}"/>
              </a:ext>
            </a:extLst>
          </p:cNvPr>
          <p:cNvPicPr>
            <a:picLocks noChangeAspect="1" noChangeArrowheads="1"/>
          </p:cNvPicPr>
          <p:nvPr/>
        </p:nvPicPr>
        <p:blipFill>
          <a:blip r:embed="rId7"/>
          <a:srcRect/>
          <a:stretch>
            <a:fillRect/>
          </a:stretch>
        </p:blipFill>
        <p:spPr bwMode="auto">
          <a:xfrm>
            <a:off x="5960239" y="6113787"/>
            <a:ext cx="1266293" cy="6207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0262-F7F8-F0A2-34D7-61F8910B1C76}"/>
              </a:ext>
            </a:extLst>
          </p:cNvPr>
          <p:cNvSpPr>
            <a:spLocks noGrp="1"/>
          </p:cNvSpPr>
          <p:nvPr>
            <p:ph type="title"/>
          </p:nvPr>
        </p:nvSpPr>
        <p:spPr/>
        <p:txBody>
          <a:bodyPr vert="horz" lIns="91440" tIns="45720" rIns="91440" bIns="45720" rtlCol="0" anchor="ctr">
            <a:normAutofit/>
          </a:bodyPr>
          <a:lstStyle/>
          <a:p>
            <a:r>
              <a:rPr lang="en-IN" dirty="0"/>
              <a:t>Financials</a:t>
            </a:r>
          </a:p>
        </p:txBody>
      </p:sp>
      <p:graphicFrame>
        <p:nvGraphicFramePr>
          <p:cNvPr id="4" name="Chart 3">
            <a:extLst>
              <a:ext uri="{FF2B5EF4-FFF2-40B4-BE49-F238E27FC236}">
                <a16:creationId xmlns:a16="http://schemas.microsoft.com/office/drawing/2014/main" id="{62B62AD0-177B-DC3C-7145-E089A3FD5685}"/>
              </a:ext>
            </a:extLst>
          </p:cNvPr>
          <p:cNvGraphicFramePr>
            <a:graphicFrameLocks/>
          </p:cNvGraphicFramePr>
          <p:nvPr>
            <p:extLst>
              <p:ext uri="{D42A27DB-BD31-4B8C-83A1-F6EECF244321}">
                <p14:modId xmlns:p14="http://schemas.microsoft.com/office/powerpoint/2010/main" val="1587638968"/>
              </p:ext>
            </p:extLst>
          </p:nvPr>
        </p:nvGraphicFramePr>
        <p:xfrm>
          <a:off x="2868585" y="3854606"/>
          <a:ext cx="4060770" cy="23177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3F4C494-208E-3E8B-5550-1AD0F80B6C13}"/>
              </a:ext>
            </a:extLst>
          </p:cNvPr>
          <p:cNvGraphicFramePr>
            <a:graphicFrameLocks/>
          </p:cNvGraphicFramePr>
          <p:nvPr>
            <p:extLst>
              <p:ext uri="{D42A27DB-BD31-4B8C-83A1-F6EECF244321}">
                <p14:modId xmlns:p14="http://schemas.microsoft.com/office/powerpoint/2010/main" val="2660841628"/>
              </p:ext>
            </p:extLst>
          </p:nvPr>
        </p:nvGraphicFramePr>
        <p:xfrm>
          <a:off x="838200" y="1470554"/>
          <a:ext cx="4060770" cy="25277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CDCB4CEA-03FA-65BA-BDBB-76DF72A5A191}"/>
              </a:ext>
            </a:extLst>
          </p:cNvPr>
          <p:cNvGraphicFramePr>
            <a:graphicFrameLocks/>
          </p:cNvGraphicFramePr>
          <p:nvPr>
            <p:extLst>
              <p:ext uri="{D42A27DB-BD31-4B8C-83A1-F6EECF244321}">
                <p14:modId xmlns:p14="http://schemas.microsoft.com/office/powerpoint/2010/main" val="514421382"/>
              </p:ext>
            </p:extLst>
          </p:nvPr>
        </p:nvGraphicFramePr>
        <p:xfrm>
          <a:off x="6338046" y="1405880"/>
          <a:ext cx="4150443" cy="2524127"/>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C4B36B18-FE80-8326-656B-C792950AE409}"/>
              </a:ext>
            </a:extLst>
          </p:cNvPr>
          <p:cNvSpPr txBox="1"/>
          <p:nvPr/>
        </p:nvSpPr>
        <p:spPr>
          <a:xfrm>
            <a:off x="2075955" y="1766546"/>
            <a:ext cx="3024336" cy="338554"/>
          </a:xfrm>
          <a:prstGeom prst="rect">
            <a:avLst/>
          </a:prstGeom>
          <a:noFill/>
        </p:spPr>
        <p:txBody>
          <a:bodyPr wrap="square" rtlCol="0">
            <a:spAutoFit/>
          </a:bodyPr>
          <a:lstStyle/>
          <a:p>
            <a:r>
              <a:rPr lang="en-IN" sz="1600" dirty="0">
                <a:solidFill>
                  <a:schemeClr val="accent1">
                    <a:lumMod val="75000"/>
                  </a:schemeClr>
                </a:solidFill>
              </a:rPr>
              <a:t>5 year CAGR 17.48%</a:t>
            </a:r>
          </a:p>
        </p:txBody>
      </p:sp>
      <p:sp>
        <p:nvSpPr>
          <p:cNvPr id="8" name="TextBox 7">
            <a:extLst>
              <a:ext uri="{FF2B5EF4-FFF2-40B4-BE49-F238E27FC236}">
                <a16:creationId xmlns:a16="http://schemas.microsoft.com/office/drawing/2014/main" id="{8260872E-4F1C-129F-5854-B7EAA6AAC41F}"/>
              </a:ext>
            </a:extLst>
          </p:cNvPr>
          <p:cNvSpPr txBox="1"/>
          <p:nvPr/>
        </p:nvSpPr>
        <p:spPr>
          <a:xfrm>
            <a:off x="3962328" y="4033749"/>
            <a:ext cx="3024336" cy="338554"/>
          </a:xfrm>
          <a:prstGeom prst="rect">
            <a:avLst/>
          </a:prstGeom>
          <a:noFill/>
        </p:spPr>
        <p:txBody>
          <a:bodyPr wrap="square" rtlCol="0">
            <a:spAutoFit/>
          </a:bodyPr>
          <a:lstStyle/>
          <a:p>
            <a:r>
              <a:rPr lang="en-IN" sz="1600" dirty="0">
                <a:solidFill>
                  <a:schemeClr val="accent1">
                    <a:lumMod val="75000"/>
                  </a:schemeClr>
                </a:solidFill>
              </a:rPr>
              <a:t>5 year CAGR 27.42%</a:t>
            </a:r>
          </a:p>
        </p:txBody>
      </p:sp>
      <p:sp>
        <p:nvSpPr>
          <p:cNvPr id="5" name="TextBox 4">
            <a:extLst>
              <a:ext uri="{FF2B5EF4-FFF2-40B4-BE49-F238E27FC236}">
                <a16:creationId xmlns:a16="http://schemas.microsoft.com/office/drawing/2014/main" id="{293D654E-F9E9-A32F-540F-BD9E38DEB35D}"/>
              </a:ext>
            </a:extLst>
          </p:cNvPr>
          <p:cNvSpPr txBox="1"/>
          <p:nvPr/>
        </p:nvSpPr>
        <p:spPr>
          <a:xfrm>
            <a:off x="6929355" y="4093599"/>
            <a:ext cx="3155227" cy="1754326"/>
          </a:xfrm>
          <a:prstGeom prst="rect">
            <a:avLst/>
          </a:prstGeom>
          <a:noFill/>
        </p:spPr>
        <p:txBody>
          <a:bodyPr wrap="square" rtlCol="0">
            <a:spAutoFit/>
          </a:bodyPr>
          <a:lstStyle/>
          <a:p>
            <a:pPr algn="just"/>
            <a:r>
              <a:rPr lang="en-IN" dirty="0"/>
              <a:t>The company aims to increase its revenue through increased exports. Highest ever export of Rs. </a:t>
            </a:r>
            <a:r>
              <a:rPr lang="en-IN" dirty="0">
                <a:solidFill>
                  <a:schemeClr val="accent1">
                    <a:lumMod val="75000"/>
                  </a:schemeClr>
                </a:solidFill>
              </a:rPr>
              <a:t>87 </a:t>
            </a:r>
            <a:r>
              <a:rPr lang="en-IN" dirty="0" err="1">
                <a:solidFill>
                  <a:schemeClr val="accent1">
                    <a:lumMod val="75000"/>
                  </a:schemeClr>
                </a:solidFill>
              </a:rPr>
              <a:t>cr</a:t>
            </a:r>
            <a:r>
              <a:rPr lang="en-IN" dirty="0">
                <a:solidFill>
                  <a:schemeClr val="accent1">
                    <a:lumMod val="75000"/>
                  </a:schemeClr>
                </a:solidFill>
              </a:rPr>
              <a:t>  recorded this year compared to 19 </a:t>
            </a:r>
            <a:r>
              <a:rPr lang="en-IN" dirty="0" err="1">
                <a:solidFill>
                  <a:schemeClr val="accent1">
                    <a:lumMod val="75000"/>
                  </a:schemeClr>
                </a:solidFill>
              </a:rPr>
              <a:t>cr</a:t>
            </a:r>
            <a:r>
              <a:rPr lang="en-IN" dirty="0"/>
              <a:t> in the previous year. </a:t>
            </a:r>
          </a:p>
        </p:txBody>
      </p:sp>
      <p:pic>
        <p:nvPicPr>
          <p:cNvPr id="9" name="Picture 8">
            <a:extLst>
              <a:ext uri="{FF2B5EF4-FFF2-40B4-BE49-F238E27FC236}">
                <a16:creationId xmlns:a16="http://schemas.microsoft.com/office/drawing/2014/main" id="{25C650A9-2A5C-7EE5-06EF-1D7CF73433A2}"/>
              </a:ext>
            </a:extLst>
          </p:cNvPr>
          <p:cNvPicPr>
            <a:picLocks noChangeAspect="1"/>
          </p:cNvPicPr>
          <p:nvPr/>
        </p:nvPicPr>
        <p:blipFill rotWithShape="1">
          <a:blip r:embed="rId6"/>
          <a:srcRect l="14779" t="19085" r="53383" b="15294"/>
          <a:stretch/>
        </p:blipFill>
        <p:spPr>
          <a:xfrm>
            <a:off x="10461812" y="574395"/>
            <a:ext cx="985894" cy="1143000"/>
          </a:xfrm>
          <a:prstGeom prst="rect">
            <a:avLst/>
          </a:prstGeom>
        </p:spPr>
      </p:pic>
      <p:pic>
        <p:nvPicPr>
          <p:cNvPr id="10" name="Picture 10" descr="Mishra Dhatu Nigam - Wikipedia">
            <a:extLst>
              <a:ext uri="{FF2B5EF4-FFF2-40B4-BE49-F238E27FC236}">
                <a16:creationId xmlns:a16="http://schemas.microsoft.com/office/drawing/2014/main" id="{A0DD7E26-1E44-DC49-3729-54A49311F469}"/>
              </a:ext>
            </a:extLst>
          </p:cNvPr>
          <p:cNvPicPr>
            <a:picLocks noChangeAspect="1" noChangeArrowheads="1"/>
          </p:cNvPicPr>
          <p:nvPr/>
        </p:nvPicPr>
        <p:blipFill>
          <a:blip r:embed="rId7"/>
          <a:srcRect/>
          <a:stretch>
            <a:fillRect/>
          </a:stretch>
        </p:blipFill>
        <p:spPr bwMode="auto">
          <a:xfrm>
            <a:off x="5960239" y="6113787"/>
            <a:ext cx="1266293" cy="620732"/>
          </a:xfrm>
          <a:prstGeom prst="rect">
            <a:avLst/>
          </a:prstGeom>
          <a:noFill/>
        </p:spPr>
      </p:pic>
    </p:spTree>
    <p:extLst>
      <p:ext uri="{BB962C8B-B14F-4D97-AF65-F5344CB8AC3E}">
        <p14:creationId xmlns:p14="http://schemas.microsoft.com/office/powerpoint/2010/main" val="2556202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64234-4D1F-8860-BE77-990FC28AEB93}"/>
              </a:ext>
            </a:extLst>
          </p:cNvPr>
          <p:cNvSpPr>
            <a:spLocks noGrp="1"/>
          </p:cNvSpPr>
          <p:nvPr>
            <p:ph idx="1"/>
          </p:nvPr>
        </p:nvSpPr>
        <p:spPr/>
        <p:txBody>
          <a:bodyPr/>
          <a:lstStyle/>
          <a:p>
            <a:r>
              <a:rPr lang="en-IN" dirty="0"/>
              <a:t>D/E = 0.15</a:t>
            </a:r>
          </a:p>
          <a:p>
            <a:r>
              <a:rPr lang="en-IN" dirty="0"/>
              <a:t>ROE = 16%</a:t>
            </a:r>
          </a:p>
          <a:p>
            <a:r>
              <a:rPr lang="en-IN" dirty="0"/>
              <a:t>ROCE = 21%</a:t>
            </a:r>
          </a:p>
          <a:p>
            <a:r>
              <a:rPr lang="en-IN" dirty="0"/>
              <a:t>ROIC = 15%</a:t>
            </a:r>
          </a:p>
          <a:p>
            <a:r>
              <a:rPr lang="en-IN" dirty="0"/>
              <a:t>Net Fixed Assets Turnover = 1.9x</a:t>
            </a:r>
          </a:p>
          <a:p>
            <a:r>
              <a:rPr lang="en-IN" dirty="0"/>
              <a:t>Market Cap = Rs. 3322 </a:t>
            </a:r>
            <a:r>
              <a:rPr lang="en-IN" dirty="0" err="1"/>
              <a:t>cr</a:t>
            </a:r>
            <a:endParaRPr lang="en-IN" dirty="0"/>
          </a:p>
          <a:p>
            <a:endParaRPr lang="en-IN" dirty="0"/>
          </a:p>
        </p:txBody>
      </p:sp>
      <p:sp>
        <p:nvSpPr>
          <p:cNvPr id="4" name="Title 1">
            <a:extLst>
              <a:ext uri="{FF2B5EF4-FFF2-40B4-BE49-F238E27FC236}">
                <a16:creationId xmlns:a16="http://schemas.microsoft.com/office/drawing/2014/main" id="{81C49F40-83AF-ED7B-F746-EFBAA57288FC}"/>
              </a:ext>
            </a:extLst>
          </p:cNvPr>
          <p:cNvSpPr txBox="1">
            <a:spLocks/>
          </p:cNvSpPr>
          <p:nvPr/>
        </p:nvSpPr>
        <p:spPr>
          <a:xfrm>
            <a:off x="838200" y="466164"/>
            <a:ext cx="8229600" cy="1143000"/>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en-IN" dirty="0"/>
              <a:t>Financials</a:t>
            </a:r>
          </a:p>
        </p:txBody>
      </p:sp>
      <p:pic>
        <p:nvPicPr>
          <p:cNvPr id="5" name="Picture 10" descr="Mishra Dhatu Nigam - Wikipedia">
            <a:extLst>
              <a:ext uri="{FF2B5EF4-FFF2-40B4-BE49-F238E27FC236}">
                <a16:creationId xmlns:a16="http://schemas.microsoft.com/office/drawing/2014/main" id="{260C6343-F6A6-0F4A-DE50-7BB9F4D3A274}"/>
              </a:ext>
            </a:extLst>
          </p:cNvPr>
          <p:cNvPicPr>
            <a:picLocks noChangeAspect="1" noChangeArrowheads="1"/>
          </p:cNvPicPr>
          <p:nvPr/>
        </p:nvPicPr>
        <p:blipFill>
          <a:blip r:embed="rId2"/>
          <a:srcRect/>
          <a:stretch>
            <a:fillRect/>
          </a:stretch>
        </p:blipFill>
        <p:spPr bwMode="auto">
          <a:xfrm>
            <a:off x="5960239" y="6113787"/>
            <a:ext cx="1266293" cy="620732"/>
          </a:xfrm>
          <a:prstGeom prst="rect">
            <a:avLst/>
          </a:prstGeom>
          <a:noFill/>
        </p:spPr>
      </p:pic>
      <p:pic>
        <p:nvPicPr>
          <p:cNvPr id="6" name="Picture 5">
            <a:extLst>
              <a:ext uri="{FF2B5EF4-FFF2-40B4-BE49-F238E27FC236}">
                <a16:creationId xmlns:a16="http://schemas.microsoft.com/office/drawing/2014/main" id="{45D71FA9-5DDF-9718-29B1-98936FB2EBC7}"/>
              </a:ext>
            </a:extLst>
          </p:cNvPr>
          <p:cNvPicPr>
            <a:picLocks noChangeAspect="1"/>
          </p:cNvPicPr>
          <p:nvPr/>
        </p:nvPicPr>
        <p:blipFill rotWithShape="1">
          <a:blip r:embed="rId3"/>
          <a:srcRect l="14779" t="19085" r="53383" b="15294"/>
          <a:stretch/>
        </p:blipFill>
        <p:spPr>
          <a:xfrm>
            <a:off x="10461812" y="574395"/>
            <a:ext cx="985894" cy="1143000"/>
          </a:xfrm>
          <a:prstGeom prst="rect">
            <a:avLst/>
          </a:prstGeom>
        </p:spPr>
      </p:pic>
    </p:spTree>
    <p:extLst>
      <p:ext uri="{BB962C8B-B14F-4D97-AF65-F5344CB8AC3E}">
        <p14:creationId xmlns:p14="http://schemas.microsoft.com/office/powerpoint/2010/main" val="3151070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Order Book</a:t>
            </a:r>
          </a:p>
        </p:txBody>
      </p:sp>
      <p:graphicFrame>
        <p:nvGraphicFramePr>
          <p:cNvPr id="4" name="Content Placeholder 3"/>
          <p:cNvGraphicFramePr>
            <a:graphicFrameLocks noGrp="1"/>
          </p:cNvGraphicFramePr>
          <p:nvPr>
            <p:ph idx="1"/>
          </p:nvPr>
        </p:nvGraphicFramePr>
        <p:xfrm>
          <a:off x="1981200" y="1600201"/>
          <a:ext cx="3186106" cy="275749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87588" y="5013176"/>
            <a:ext cx="7416824" cy="923330"/>
          </a:xfrm>
          <a:prstGeom prst="rect">
            <a:avLst/>
          </a:prstGeom>
          <a:noFill/>
        </p:spPr>
        <p:txBody>
          <a:bodyPr wrap="square" rtlCol="0">
            <a:spAutoFit/>
          </a:bodyPr>
          <a:lstStyle/>
          <a:p>
            <a:r>
              <a:rPr lang="en-US" dirty="0"/>
              <a:t>The orderbook as on date is Rs.</a:t>
            </a:r>
            <a:r>
              <a:rPr lang="en-US" dirty="0">
                <a:solidFill>
                  <a:schemeClr val="accent1">
                    <a:lumMod val="75000"/>
                  </a:schemeClr>
                </a:solidFill>
              </a:rPr>
              <a:t>1900cr</a:t>
            </a:r>
            <a:r>
              <a:rPr lang="en-US" dirty="0"/>
              <a:t>. The FY2021-22 had highest ever sales of </a:t>
            </a:r>
            <a:r>
              <a:rPr lang="en-US" dirty="0">
                <a:solidFill>
                  <a:schemeClr val="accent1">
                    <a:lumMod val="75000"/>
                  </a:schemeClr>
                </a:solidFill>
              </a:rPr>
              <a:t>Rs.861 Cr</a:t>
            </a:r>
            <a:r>
              <a:rPr lang="en-US" dirty="0"/>
              <a:t>. The topline can double up from here in the next few years. Maximum order is expected to come from space. </a:t>
            </a:r>
          </a:p>
        </p:txBody>
      </p:sp>
      <p:graphicFrame>
        <p:nvGraphicFramePr>
          <p:cNvPr id="5" name="Chart 4">
            <a:extLst>
              <a:ext uri="{FF2B5EF4-FFF2-40B4-BE49-F238E27FC236}">
                <a16:creationId xmlns:a16="http://schemas.microsoft.com/office/drawing/2014/main" id="{F3D10FC5-7FE7-FF6A-BFCC-3E4D0E1F359D}"/>
              </a:ext>
            </a:extLst>
          </p:cNvPr>
          <p:cNvGraphicFramePr>
            <a:graphicFrameLocks/>
          </p:cNvGraphicFramePr>
          <p:nvPr/>
        </p:nvGraphicFramePr>
        <p:xfrm>
          <a:off x="5303845" y="1619188"/>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C386B6-1D76-C186-2CBC-B37AA598B1E8}"/>
              </a:ext>
            </a:extLst>
          </p:cNvPr>
          <p:cNvPicPr>
            <a:picLocks noChangeAspect="1"/>
          </p:cNvPicPr>
          <p:nvPr/>
        </p:nvPicPr>
        <p:blipFill rotWithShape="1">
          <a:blip r:embed="rId4">
            <a:duotone>
              <a:schemeClr val="accent4">
                <a:shade val="45000"/>
                <a:satMod val="135000"/>
              </a:schemeClr>
              <a:prstClr val="white"/>
            </a:duotone>
          </a:blip>
          <a:srcRect l="26169" t="20319" r="30216" b="28382"/>
          <a:stretch/>
        </p:blipFill>
        <p:spPr>
          <a:xfrm>
            <a:off x="10921752" y="596166"/>
            <a:ext cx="864096" cy="1094522"/>
          </a:xfrm>
          <a:prstGeom prst="rect">
            <a:avLst/>
          </a:prstGeom>
        </p:spPr>
      </p:pic>
      <p:pic>
        <p:nvPicPr>
          <p:cNvPr id="7" name="Picture 10" descr="Mishra Dhatu Nigam - Wikipedia">
            <a:extLst>
              <a:ext uri="{FF2B5EF4-FFF2-40B4-BE49-F238E27FC236}">
                <a16:creationId xmlns:a16="http://schemas.microsoft.com/office/drawing/2014/main" id="{D4E4F35A-5E22-D805-8213-833D59DDFF4A}"/>
              </a:ext>
            </a:extLst>
          </p:cNvPr>
          <p:cNvPicPr>
            <a:picLocks noChangeAspect="1" noChangeArrowheads="1"/>
          </p:cNvPicPr>
          <p:nvPr/>
        </p:nvPicPr>
        <p:blipFill>
          <a:blip r:embed="rId5"/>
          <a:srcRect/>
          <a:stretch>
            <a:fillRect/>
          </a:stretch>
        </p:blipFill>
        <p:spPr bwMode="auto">
          <a:xfrm>
            <a:off x="5960239" y="6122752"/>
            <a:ext cx="1266293" cy="62073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06" y="261909"/>
            <a:ext cx="7656766" cy="1143000"/>
          </a:xfrm>
        </p:spPr>
        <p:txBody>
          <a:bodyPr vert="horz" lIns="91440" tIns="45720" rIns="91440" bIns="45720" rtlCol="0" anchor="ctr">
            <a:normAutofit/>
          </a:bodyPr>
          <a:lstStyle/>
          <a:p>
            <a:r>
              <a:rPr lang="en-US" dirty="0"/>
              <a:t>Wide Plate Mill- Game Changer?</a:t>
            </a:r>
          </a:p>
        </p:txBody>
      </p:sp>
      <p:sp>
        <p:nvSpPr>
          <p:cNvPr id="3" name="Content Placeholder 2"/>
          <p:cNvSpPr>
            <a:spLocks noGrp="1"/>
          </p:cNvSpPr>
          <p:nvPr>
            <p:ph idx="1"/>
          </p:nvPr>
        </p:nvSpPr>
        <p:spPr>
          <a:xfrm>
            <a:off x="1981200" y="1600200"/>
            <a:ext cx="8229600" cy="5141168"/>
          </a:xfrm>
        </p:spPr>
        <p:txBody>
          <a:bodyPr>
            <a:normAutofit/>
          </a:bodyPr>
          <a:lstStyle/>
          <a:p>
            <a:pPr algn="just"/>
            <a:r>
              <a:rPr lang="en-US" sz="1600" b="1" dirty="0">
                <a:solidFill>
                  <a:schemeClr val="accent1">
                    <a:lumMod val="75000"/>
                  </a:schemeClr>
                </a:solidFill>
              </a:rPr>
              <a:t>First of its kind</a:t>
            </a:r>
            <a:r>
              <a:rPr lang="en-US" sz="1600" dirty="0">
                <a:solidFill>
                  <a:schemeClr val="accent1">
                    <a:lumMod val="75000"/>
                  </a:schemeClr>
                </a:solidFill>
              </a:rPr>
              <a:t> </a:t>
            </a:r>
            <a:r>
              <a:rPr lang="en-US" sz="1600" dirty="0"/>
              <a:t>mill in India that can process plates of </a:t>
            </a:r>
            <a:r>
              <a:rPr lang="en-US" sz="1600" b="1" dirty="0"/>
              <a:t>titanium alloy and special steel alloy </a:t>
            </a:r>
            <a:r>
              <a:rPr lang="en-US" sz="1600" dirty="0"/>
              <a:t>which are very </a:t>
            </a:r>
            <a:r>
              <a:rPr lang="en-US" sz="1600" b="1" dirty="0"/>
              <a:t>high margin business</a:t>
            </a:r>
            <a:r>
              <a:rPr lang="en-US" sz="1600" dirty="0"/>
              <a:t>.</a:t>
            </a:r>
          </a:p>
          <a:p>
            <a:pPr algn="just"/>
            <a:r>
              <a:rPr lang="en-US" sz="1600" dirty="0"/>
              <a:t>30000 tons </a:t>
            </a:r>
            <a:r>
              <a:rPr lang="en-US" sz="1600" dirty="0" err="1"/>
              <a:t>p.a</a:t>
            </a:r>
            <a:r>
              <a:rPr lang="en-US" sz="1600" dirty="0"/>
              <a:t> capacity. Currently running at 60% capacity.</a:t>
            </a:r>
          </a:p>
          <a:p>
            <a:pPr algn="just"/>
            <a:r>
              <a:rPr lang="en-US" sz="1600" dirty="0"/>
              <a:t>Customer funded project. Rs.450cr funded by 2 customers – DRDO &amp; Ordnance factory. Rs. 50cr by </a:t>
            </a:r>
            <a:r>
              <a:rPr lang="en-US" sz="1600" dirty="0" err="1"/>
              <a:t>Midhani</a:t>
            </a:r>
            <a:r>
              <a:rPr lang="en-US" sz="1600" dirty="0"/>
              <a:t>.</a:t>
            </a:r>
          </a:p>
          <a:p>
            <a:pPr algn="just"/>
            <a:r>
              <a:rPr lang="en-US" sz="1600" dirty="0"/>
              <a:t>What can be a game changer by the end of Q4FY22?</a:t>
            </a:r>
          </a:p>
          <a:p>
            <a:pPr algn="just">
              <a:buNone/>
            </a:pPr>
            <a:r>
              <a:rPr lang="en-US" sz="1600" dirty="0"/>
              <a:t>	</a:t>
            </a:r>
            <a:r>
              <a:rPr lang="en-US" sz="1600" b="1" dirty="0">
                <a:solidFill>
                  <a:schemeClr val="accent1">
                    <a:lumMod val="75000"/>
                  </a:schemeClr>
                </a:solidFill>
              </a:rPr>
              <a:t>Improved product mix- </a:t>
            </a:r>
            <a:r>
              <a:rPr lang="en-US" sz="1600" dirty="0"/>
              <a:t>Currently it is supplying to railways, LNG at a very low margin at 60% capacity. The Capacity is expected to peak by the end of Q4FY22 after which the facility can be used for commercial purpose. The company plans to improve the product mix by producing high end alloys. They plan to increase exports as well produce value-added products by integrating it with their new </a:t>
            </a:r>
            <a:r>
              <a:rPr lang="en-US" sz="1600" dirty="0" err="1"/>
              <a:t>armour</a:t>
            </a:r>
            <a:r>
              <a:rPr lang="en-US" sz="1600" dirty="0"/>
              <a:t> facility at </a:t>
            </a:r>
            <a:r>
              <a:rPr lang="en-US" sz="1600" dirty="0" err="1"/>
              <a:t>Rohtak</a:t>
            </a:r>
            <a:r>
              <a:rPr lang="en-US" sz="1600" dirty="0"/>
              <a:t>. </a:t>
            </a:r>
          </a:p>
          <a:p>
            <a:pPr algn="just">
              <a:buNone/>
            </a:pPr>
            <a:r>
              <a:rPr lang="en-US" sz="1600" dirty="0">
                <a:solidFill>
                  <a:schemeClr val="accent1">
                    <a:lumMod val="75000"/>
                  </a:schemeClr>
                </a:solidFill>
              </a:rPr>
              <a:t>	</a:t>
            </a:r>
            <a:r>
              <a:rPr lang="en-US" sz="1600" b="1" dirty="0">
                <a:solidFill>
                  <a:schemeClr val="accent1">
                    <a:lumMod val="75000"/>
                  </a:schemeClr>
                </a:solidFill>
              </a:rPr>
              <a:t>Cost savings </a:t>
            </a:r>
            <a:r>
              <a:rPr lang="en-US" sz="1600" dirty="0"/>
              <a:t>-Some of the products that are currently being outsourced will be manufactured in-house now. This will result in savings in terms of 1) outsourcing cost (25cr this year). 2) transportation cost and reduced production timings.</a:t>
            </a:r>
          </a:p>
          <a:p>
            <a:pPr algn="just"/>
            <a:r>
              <a:rPr lang="en-US" sz="1600" b="1" dirty="0">
                <a:solidFill>
                  <a:schemeClr val="accent1">
                    <a:lumMod val="75000"/>
                  </a:schemeClr>
                </a:solidFill>
              </a:rPr>
              <a:t>Import substitution</a:t>
            </a:r>
            <a:r>
              <a:rPr lang="en-US" sz="1600" dirty="0">
                <a:solidFill>
                  <a:schemeClr val="accent1">
                    <a:lumMod val="75000"/>
                  </a:schemeClr>
                </a:solidFill>
              </a:rPr>
              <a:t> </a:t>
            </a:r>
            <a:r>
              <a:rPr lang="en-US" sz="1600" dirty="0"/>
              <a:t>- Some of the plates are currently being imported into the country. Here, there is no competition in India.  Co. is building inventory to takeover any order of those plates which are currently being imported. </a:t>
            </a:r>
          </a:p>
        </p:txBody>
      </p:sp>
      <p:pic>
        <p:nvPicPr>
          <p:cNvPr id="4" name="Picture 3">
            <a:extLst>
              <a:ext uri="{FF2B5EF4-FFF2-40B4-BE49-F238E27FC236}">
                <a16:creationId xmlns:a16="http://schemas.microsoft.com/office/drawing/2014/main" id="{9293B0FA-17BB-C5C5-4152-25C39D78EF93}"/>
              </a:ext>
            </a:extLst>
          </p:cNvPr>
          <p:cNvPicPr>
            <a:picLocks noChangeAspect="1"/>
          </p:cNvPicPr>
          <p:nvPr/>
        </p:nvPicPr>
        <p:blipFill>
          <a:blip r:embed="rId2"/>
          <a:stretch>
            <a:fillRect/>
          </a:stretch>
        </p:blipFill>
        <p:spPr>
          <a:xfrm>
            <a:off x="10210800" y="201549"/>
            <a:ext cx="1736910" cy="1301006"/>
          </a:xfrm>
          <a:prstGeom prst="rect">
            <a:avLst/>
          </a:prstGeom>
        </p:spPr>
      </p:pic>
      <p:pic>
        <p:nvPicPr>
          <p:cNvPr id="5" name="Picture 10" descr="Mishra Dhatu Nigam - Wikipedia">
            <a:extLst>
              <a:ext uri="{FF2B5EF4-FFF2-40B4-BE49-F238E27FC236}">
                <a16:creationId xmlns:a16="http://schemas.microsoft.com/office/drawing/2014/main" id="{283F31D9-E775-38E2-6833-A33887F3FC30}"/>
              </a:ext>
            </a:extLst>
          </p:cNvPr>
          <p:cNvPicPr>
            <a:picLocks noChangeAspect="1" noChangeArrowheads="1"/>
          </p:cNvPicPr>
          <p:nvPr/>
        </p:nvPicPr>
        <p:blipFill>
          <a:blip r:embed="rId3"/>
          <a:srcRect/>
          <a:stretch>
            <a:fillRect/>
          </a:stretch>
        </p:blipFill>
        <p:spPr bwMode="auto">
          <a:xfrm>
            <a:off x="5960239" y="6122752"/>
            <a:ext cx="1266293" cy="62073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Growth Triggers</a:t>
            </a:r>
          </a:p>
        </p:txBody>
      </p:sp>
      <p:sp>
        <p:nvSpPr>
          <p:cNvPr id="3" name="Content Placeholder 2"/>
          <p:cNvSpPr>
            <a:spLocks noGrp="1"/>
          </p:cNvSpPr>
          <p:nvPr>
            <p:ph idx="1"/>
          </p:nvPr>
        </p:nvSpPr>
        <p:spPr>
          <a:xfrm>
            <a:off x="1981200" y="1772817"/>
            <a:ext cx="8229600" cy="4525963"/>
          </a:xfrm>
        </p:spPr>
        <p:txBody>
          <a:bodyPr>
            <a:normAutofit/>
          </a:bodyPr>
          <a:lstStyle/>
          <a:p>
            <a:pPr>
              <a:lnSpc>
                <a:spcPct val="160000"/>
              </a:lnSpc>
            </a:pPr>
            <a:r>
              <a:rPr lang="en-US" sz="2000" dirty="0" err="1"/>
              <a:t>Armour</a:t>
            </a:r>
            <a:r>
              <a:rPr lang="en-US" sz="2000" dirty="0"/>
              <a:t> unit at </a:t>
            </a:r>
            <a:r>
              <a:rPr lang="en-US" sz="2000" dirty="0" err="1"/>
              <a:t>Rohtak</a:t>
            </a:r>
            <a:r>
              <a:rPr lang="en-US" sz="2000" dirty="0"/>
              <a:t>- 50cr </a:t>
            </a:r>
            <a:r>
              <a:rPr lang="en-US" sz="2000" dirty="0" err="1"/>
              <a:t>capex</a:t>
            </a:r>
            <a:r>
              <a:rPr lang="en-US" sz="2000" dirty="0"/>
              <a:t>.</a:t>
            </a:r>
          </a:p>
          <a:p>
            <a:pPr>
              <a:lnSpc>
                <a:spcPct val="160000"/>
              </a:lnSpc>
            </a:pPr>
            <a:r>
              <a:rPr lang="en-US" sz="2000" dirty="0" err="1"/>
              <a:t>Utkarsha</a:t>
            </a:r>
            <a:r>
              <a:rPr lang="en-US" sz="2000" dirty="0"/>
              <a:t> </a:t>
            </a:r>
            <a:r>
              <a:rPr lang="en-US" sz="2000" dirty="0" err="1"/>
              <a:t>Aluminium</a:t>
            </a:r>
            <a:r>
              <a:rPr lang="en-US" sz="2000" dirty="0"/>
              <a:t> Dhatu Nigam Ltd- 50:50Joint Venture with NALCO- Incorporated in2019 with a capex of Rs. </a:t>
            </a:r>
            <a:r>
              <a:rPr lang="en-US" sz="2000" dirty="0">
                <a:solidFill>
                  <a:schemeClr val="accent1">
                    <a:lumMod val="75000"/>
                  </a:schemeClr>
                </a:solidFill>
              </a:rPr>
              <a:t>4000cr</a:t>
            </a:r>
            <a:r>
              <a:rPr lang="en-US" sz="2000" dirty="0"/>
              <a:t>. It will have a capacity of 60000 tons </a:t>
            </a:r>
            <a:r>
              <a:rPr lang="en-US" sz="2000" dirty="0" err="1"/>
              <a:t>p.a</a:t>
            </a:r>
            <a:r>
              <a:rPr lang="en-US" sz="2000" dirty="0"/>
              <a:t> high end </a:t>
            </a:r>
            <a:r>
              <a:rPr lang="en-US" sz="2000" dirty="0" err="1"/>
              <a:t>aluminium</a:t>
            </a:r>
            <a:r>
              <a:rPr lang="en-US" sz="2000" dirty="0"/>
              <a:t> alloy production plant at Nellore, Andhra Pradesh. UADNL products will consist of flat-rolled products, forgings, extrusions etc to meet the </a:t>
            </a:r>
            <a:r>
              <a:rPr lang="en-US" sz="2000" dirty="0">
                <a:solidFill>
                  <a:schemeClr val="accent1">
                    <a:lumMod val="75000"/>
                  </a:schemeClr>
                </a:solidFill>
              </a:rPr>
              <a:t>growing demand in </a:t>
            </a:r>
            <a:r>
              <a:rPr lang="en-US" sz="2000" dirty="0" err="1">
                <a:solidFill>
                  <a:schemeClr val="accent1">
                    <a:lumMod val="75000"/>
                  </a:schemeClr>
                </a:solidFill>
              </a:rPr>
              <a:t>defence</a:t>
            </a:r>
            <a:r>
              <a:rPr lang="en-US" sz="2000" dirty="0">
                <a:solidFill>
                  <a:schemeClr val="accent1">
                    <a:lumMod val="75000"/>
                  </a:schemeClr>
                </a:solidFill>
              </a:rPr>
              <a:t>, aerospace and transportations</a:t>
            </a:r>
            <a:r>
              <a:rPr lang="en-US" sz="2000" dirty="0"/>
              <a:t>. It is expected to commence in FY23.</a:t>
            </a:r>
          </a:p>
          <a:p>
            <a:pPr>
              <a:lnSpc>
                <a:spcPct val="160000"/>
              </a:lnSpc>
            </a:pPr>
            <a:r>
              <a:rPr lang="en-US" sz="2000" dirty="0"/>
              <a:t>Spring manufacturing plant with a capex of Rs. 25 crore </a:t>
            </a:r>
          </a:p>
          <a:p>
            <a:pPr>
              <a:lnSpc>
                <a:spcPct val="160000"/>
              </a:lnSpc>
            </a:pPr>
            <a:endParaRPr lang="en-US" sz="2000" dirty="0"/>
          </a:p>
        </p:txBody>
      </p:sp>
      <p:pic>
        <p:nvPicPr>
          <p:cNvPr id="4" name="Picture 3">
            <a:extLst>
              <a:ext uri="{FF2B5EF4-FFF2-40B4-BE49-F238E27FC236}">
                <a16:creationId xmlns:a16="http://schemas.microsoft.com/office/drawing/2014/main" id="{A2CF0A17-97DB-2D6D-9138-2922983DF7AB}"/>
              </a:ext>
            </a:extLst>
          </p:cNvPr>
          <p:cNvPicPr>
            <a:picLocks noChangeAspect="1"/>
          </p:cNvPicPr>
          <p:nvPr/>
        </p:nvPicPr>
        <p:blipFill rotWithShape="1">
          <a:blip r:embed="rId2"/>
          <a:srcRect l="18500" t="14309" r="15001" b="27288"/>
          <a:stretch/>
        </p:blipFill>
        <p:spPr>
          <a:xfrm>
            <a:off x="10210800" y="365125"/>
            <a:ext cx="1368152" cy="1296144"/>
          </a:xfrm>
          <a:prstGeom prst="rect">
            <a:avLst/>
          </a:prstGeom>
        </p:spPr>
      </p:pic>
      <p:pic>
        <p:nvPicPr>
          <p:cNvPr id="5" name="Picture 10" descr="Mishra Dhatu Nigam - Wikipedia">
            <a:extLst>
              <a:ext uri="{FF2B5EF4-FFF2-40B4-BE49-F238E27FC236}">
                <a16:creationId xmlns:a16="http://schemas.microsoft.com/office/drawing/2014/main" id="{B7951ED6-00E2-0640-4459-807880AEF43C}"/>
              </a:ext>
            </a:extLst>
          </p:cNvPr>
          <p:cNvPicPr>
            <a:picLocks noChangeAspect="1" noChangeArrowheads="1"/>
          </p:cNvPicPr>
          <p:nvPr/>
        </p:nvPicPr>
        <p:blipFill>
          <a:blip r:embed="rId3"/>
          <a:srcRect/>
          <a:stretch>
            <a:fillRect/>
          </a:stretch>
        </p:blipFill>
        <p:spPr bwMode="auto">
          <a:xfrm>
            <a:off x="5960239" y="6122752"/>
            <a:ext cx="1266293" cy="62073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50000"/>
              </a:lnSpc>
            </a:pPr>
            <a:r>
              <a:rPr lang="en-US" sz="1800" dirty="0"/>
              <a:t>Co is developing new products through R&amp;D initiatives.</a:t>
            </a:r>
          </a:p>
          <a:p>
            <a:pPr>
              <a:lnSpc>
                <a:spcPct val="150000"/>
              </a:lnSpc>
            </a:pPr>
            <a:r>
              <a:rPr lang="en-US" sz="1800" dirty="0">
                <a:solidFill>
                  <a:schemeClr val="accent1">
                    <a:lumMod val="75000"/>
                  </a:schemeClr>
                </a:solidFill>
              </a:rPr>
              <a:t>MOU with HAL </a:t>
            </a:r>
            <a:r>
              <a:rPr lang="en-US" sz="1800" dirty="0"/>
              <a:t>– for development and production of </a:t>
            </a:r>
            <a:r>
              <a:rPr lang="en-US" sz="1800" dirty="0">
                <a:solidFill>
                  <a:schemeClr val="accent1">
                    <a:lumMod val="75000"/>
                  </a:schemeClr>
                </a:solidFill>
              </a:rPr>
              <a:t>composite raw materials </a:t>
            </a:r>
            <a:r>
              <a:rPr lang="en-US" sz="1800" dirty="0"/>
              <a:t>mainly used in fighter aircrafts/helicopter because of their high strength to low weight ratio (unlike metallic raw materials). These are currently imported in India. </a:t>
            </a:r>
          </a:p>
          <a:p>
            <a:pPr>
              <a:lnSpc>
                <a:spcPct val="150000"/>
              </a:lnSpc>
            </a:pPr>
            <a:r>
              <a:rPr lang="en-US" sz="1800" dirty="0"/>
              <a:t>Good </a:t>
            </a:r>
            <a:r>
              <a:rPr lang="en-US" sz="1800" dirty="0" err="1"/>
              <a:t>orderbook</a:t>
            </a:r>
            <a:r>
              <a:rPr lang="en-US" sz="1800" dirty="0"/>
              <a:t> inflow is expected from ISRO. </a:t>
            </a:r>
            <a:r>
              <a:rPr lang="en-US" sz="1800" dirty="0" err="1"/>
              <a:t>Midhani</a:t>
            </a:r>
            <a:r>
              <a:rPr lang="en-US" sz="1800" dirty="0"/>
              <a:t> is the </a:t>
            </a:r>
            <a:r>
              <a:rPr lang="en-US" sz="1800" dirty="0">
                <a:solidFill>
                  <a:schemeClr val="accent1">
                    <a:lumMod val="75000"/>
                  </a:schemeClr>
                </a:solidFill>
              </a:rPr>
              <a:t>only company providing raw material like titanium alloy used in satellites</a:t>
            </a:r>
            <a:r>
              <a:rPr lang="en-US" sz="1800" dirty="0"/>
              <a:t>. Orders for </a:t>
            </a:r>
            <a:r>
              <a:rPr lang="en-US" sz="1800" dirty="0" err="1"/>
              <a:t>Gaganyaan</a:t>
            </a:r>
            <a:r>
              <a:rPr lang="en-US" sz="1800" dirty="0"/>
              <a:t> has already been placed. </a:t>
            </a:r>
            <a:r>
              <a:rPr lang="en-US" sz="1800" dirty="0" err="1"/>
              <a:t>Midhani</a:t>
            </a:r>
            <a:r>
              <a:rPr lang="en-US" sz="1800" dirty="0"/>
              <a:t> has an exclusive portfolio to serve the </a:t>
            </a:r>
            <a:r>
              <a:rPr lang="en-US" sz="1800" dirty="0">
                <a:solidFill>
                  <a:schemeClr val="accent1">
                    <a:lumMod val="75000"/>
                  </a:schemeClr>
                </a:solidFill>
              </a:rPr>
              <a:t>upcoming space launch </a:t>
            </a:r>
            <a:r>
              <a:rPr lang="en-US" sz="1800" dirty="0"/>
              <a:t>programs.</a:t>
            </a:r>
          </a:p>
          <a:p>
            <a:pPr>
              <a:lnSpc>
                <a:spcPct val="150000"/>
              </a:lnSpc>
            </a:pPr>
            <a:r>
              <a:rPr lang="en-US" sz="1800" dirty="0" err="1"/>
              <a:t>Midhani</a:t>
            </a:r>
            <a:r>
              <a:rPr lang="en-US" sz="1800" dirty="0"/>
              <a:t> is a partner in development stage for the manufacturing of missiles.  </a:t>
            </a:r>
          </a:p>
          <a:p>
            <a:pPr>
              <a:lnSpc>
                <a:spcPct val="150000"/>
              </a:lnSpc>
            </a:pPr>
            <a:endParaRPr lang="en-US" sz="1800" dirty="0"/>
          </a:p>
        </p:txBody>
      </p:sp>
      <p:sp>
        <p:nvSpPr>
          <p:cNvPr id="4" name="Title 1">
            <a:extLst>
              <a:ext uri="{FF2B5EF4-FFF2-40B4-BE49-F238E27FC236}">
                <a16:creationId xmlns:a16="http://schemas.microsoft.com/office/drawing/2014/main" id="{C44E8C10-5D14-791A-68EC-BE8263D58504}"/>
              </a:ext>
            </a:extLst>
          </p:cNvPr>
          <p:cNvSpPr txBox="1">
            <a:spLocks/>
          </p:cNvSpPr>
          <p:nvPr/>
        </p:nvSpPr>
        <p:spPr>
          <a:xfrm>
            <a:off x="838200" y="503610"/>
            <a:ext cx="8229600" cy="1143000"/>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en-US" dirty="0"/>
              <a:t>Future Growth Triggers</a:t>
            </a:r>
          </a:p>
        </p:txBody>
      </p:sp>
      <p:pic>
        <p:nvPicPr>
          <p:cNvPr id="5" name="Picture 4">
            <a:extLst>
              <a:ext uri="{FF2B5EF4-FFF2-40B4-BE49-F238E27FC236}">
                <a16:creationId xmlns:a16="http://schemas.microsoft.com/office/drawing/2014/main" id="{761E958B-38F1-1257-7BAE-7B46DC6D1C44}"/>
              </a:ext>
            </a:extLst>
          </p:cNvPr>
          <p:cNvPicPr>
            <a:picLocks noChangeAspect="1"/>
          </p:cNvPicPr>
          <p:nvPr/>
        </p:nvPicPr>
        <p:blipFill rotWithShape="1">
          <a:blip r:embed="rId2"/>
          <a:srcRect l="18500" t="14309" r="15001" b="27288"/>
          <a:stretch/>
        </p:blipFill>
        <p:spPr>
          <a:xfrm>
            <a:off x="10165977" y="350466"/>
            <a:ext cx="1368152" cy="1296144"/>
          </a:xfrm>
          <a:prstGeom prst="rect">
            <a:avLst/>
          </a:prstGeom>
        </p:spPr>
      </p:pic>
      <p:pic>
        <p:nvPicPr>
          <p:cNvPr id="6" name="Picture 10" descr="Mishra Dhatu Nigam - Wikipedia">
            <a:extLst>
              <a:ext uri="{FF2B5EF4-FFF2-40B4-BE49-F238E27FC236}">
                <a16:creationId xmlns:a16="http://schemas.microsoft.com/office/drawing/2014/main" id="{5A689D36-AB15-C707-20D5-07C608E59478}"/>
              </a:ext>
            </a:extLst>
          </p:cNvPr>
          <p:cNvPicPr>
            <a:picLocks noChangeAspect="1" noChangeArrowheads="1"/>
          </p:cNvPicPr>
          <p:nvPr/>
        </p:nvPicPr>
        <p:blipFill>
          <a:blip r:embed="rId3"/>
          <a:srcRect/>
          <a:stretch>
            <a:fillRect/>
          </a:stretch>
        </p:blipFill>
        <p:spPr bwMode="auto">
          <a:xfrm>
            <a:off x="5960239" y="6122752"/>
            <a:ext cx="1266293" cy="62073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DBE2-7D2F-7827-E90C-7A9444A6D833}"/>
              </a:ext>
            </a:extLst>
          </p:cNvPr>
          <p:cNvSpPr>
            <a:spLocks noGrp="1"/>
          </p:cNvSpPr>
          <p:nvPr>
            <p:ph type="title"/>
          </p:nvPr>
        </p:nvSpPr>
        <p:spPr/>
        <p:txBody>
          <a:bodyPr vert="horz" lIns="91440" tIns="45720" rIns="91440" bIns="45720" rtlCol="0" anchor="ctr">
            <a:normAutofit/>
          </a:bodyPr>
          <a:lstStyle/>
          <a:p>
            <a:r>
              <a:rPr lang="en-IN" dirty="0"/>
              <a:t>Valuations</a:t>
            </a:r>
          </a:p>
        </p:txBody>
      </p:sp>
      <p:graphicFrame>
        <p:nvGraphicFramePr>
          <p:cNvPr id="4" name="Content Placeholder 3">
            <a:extLst>
              <a:ext uri="{FF2B5EF4-FFF2-40B4-BE49-F238E27FC236}">
                <a16:creationId xmlns:a16="http://schemas.microsoft.com/office/drawing/2014/main" id="{74EEC683-9500-B72C-D76B-676DD8D20FF4}"/>
              </a:ext>
            </a:extLst>
          </p:cNvPr>
          <p:cNvGraphicFramePr>
            <a:graphicFrameLocks noGrp="1"/>
          </p:cNvGraphicFramePr>
          <p:nvPr>
            <p:ph idx="1"/>
          </p:nvPr>
        </p:nvGraphicFramePr>
        <p:xfrm>
          <a:off x="2351584" y="1556792"/>
          <a:ext cx="4536504" cy="3718560"/>
        </p:xfrm>
        <a:graphic>
          <a:graphicData uri="http://schemas.openxmlformats.org/drawingml/2006/table">
            <a:tbl>
              <a:tblPr>
                <a:tableStyleId>{5C22544A-7EE6-4342-B048-85BDC9FD1C3A}</a:tableStyleId>
              </a:tblPr>
              <a:tblGrid>
                <a:gridCol w="1512168">
                  <a:extLst>
                    <a:ext uri="{9D8B030D-6E8A-4147-A177-3AD203B41FA5}">
                      <a16:colId xmlns:a16="http://schemas.microsoft.com/office/drawing/2014/main" val="518313124"/>
                    </a:ext>
                  </a:extLst>
                </a:gridCol>
                <a:gridCol w="1512168">
                  <a:extLst>
                    <a:ext uri="{9D8B030D-6E8A-4147-A177-3AD203B41FA5}">
                      <a16:colId xmlns:a16="http://schemas.microsoft.com/office/drawing/2014/main" val="1373539729"/>
                    </a:ext>
                  </a:extLst>
                </a:gridCol>
                <a:gridCol w="1512168">
                  <a:extLst>
                    <a:ext uri="{9D8B030D-6E8A-4147-A177-3AD203B41FA5}">
                      <a16:colId xmlns:a16="http://schemas.microsoft.com/office/drawing/2014/main" val="2723819693"/>
                    </a:ext>
                  </a:extLst>
                </a:gridCol>
              </a:tblGrid>
              <a:tr h="182880">
                <a:tc>
                  <a:txBody>
                    <a:bodyPr/>
                    <a:lstStyle/>
                    <a:p>
                      <a:pPr algn="ctr" fontAlgn="b">
                        <a:lnSpc>
                          <a:spcPct val="150000"/>
                        </a:lnSpc>
                      </a:pPr>
                      <a:r>
                        <a:rPr lang="en-IN" sz="2000" b="1" i="1" u="sng" strike="noStrike" dirty="0">
                          <a:solidFill>
                            <a:schemeClr val="accent1">
                              <a:lumMod val="75000"/>
                            </a:schemeClr>
                          </a:solidFill>
                          <a:effectLst/>
                        </a:rPr>
                        <a:t> </a:t>
                      </a:r>
                      <a:endParaRPr lang="en-IN" sz="2000" b="1" i="1" u="sng" strike="noStrike" dirty="0">
                        <a:solidFill>
                          <a:schemeClr val="accent1">
                            <a:lumMod val="75000"/>
                          </a:schemeClr>
                        </a:solidFill>
                        <a:effectLst/>
                        <a:latin typeface="Calibri" panose="020F0502020204030204" pitchFamily="34" charset="0"/>
                      </a:endParaRPr>
                    </a:p>
                  </a:txBody>
                  <a:tcPr marL="7620" marR="7620" marT="7620" marB="0" anchor="b"/>
                </a:tc>
                <a:tc>
                  <a:txBody>
                    <a:bodyPr/>
                    <a:lstStyle/>
                    <a:p>
                      <a:pPr algn="ctr" rtl="0" fontAlgn="ctr">
                        <a:lnSpc>
                          <a:spcPct val="150000"/>
                        </a:lnSpc>
                      </a:pPr>
                      <a:r>
                        <a:rPr lang="en-IN" sz="2000" b="1" i="1" u="sng" strike="noStrike">
                          <a:solidFill>
                            <a:schemeClr val="accent1">
                              <a:lumMod val="75000"/>
                            </a:schemeClr>
                          </a:solidFill>
                          <a:effectLst/>
                        </a:rPr>
                        <a:t>Base case</a:t>
                      </a:r>
                      <a:endParaRPr lang="en-IN" sz="2000" b="1" i="1" u="sng" strike="noStrike">
                        <a:solidFill>
                          <a:schemeClr val="accent1">
                            <a:lumMod val="75000"/>
                          </a:schemeClr>
                        </a:solidFill>
                        <a:effectLst/>
                        <a:latin typeface="Trebuchet MS" panose="020B0603020202020204" pitchFamily="34" charset="0"/>
                      </a:endParaRPr>
                    </a:p>
                  </a:txBody>
                  <a:tcPr marL="7620" marR="7620" marT="7620" marB="0" anchor="ctr"/>
                </a:tc>
                <a:tc>
                  <a:txBody>
                    <a:bodyPr/>
                    <a:lstStyle/>
                    <a:p>
                      <a:pPr algn="ctr" fontAlgn="ctr">
                        <a:lnSpc>
                          <a:spcPct val="150000"/>
                        </a:lnSpc>
                      </a:pPr>
                      <a:r>
                        <a:rPr lang="en-IN" sz="2000" b="1" i="1" u="sng" strike="noStrike" dirty="0">
                          <a:solidFill>
                            <a:schemeClr val="accent1">
                              <a:lumMod val="75000"/>
                            </a:schemeClr>
                          </a:solidFill>
                          <a:effectLst/>
                        </a:rPr>
                        <a:t>Bull case</a:t>
                      </a:r>
                      <a:endParaRPr lang="en-IN" sz="2000" b="1" i="1" u="sng" strike="noStrike" dirty="0">
                        <a:solidFill>
                          <a:schemeClr val="accent1">
                            <a:lumMod val="75000"/>
                          </a:schemeClr>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2423045753"/>
                  </a:ext>
                </a:extLst>
              </a:tr>
              <a:tr h="182880">
                <a:tc>
                  <a:txBody>
                    <a:bodyPr/>
                    <a:lstStyle/>
                    <a:p>
                      <a:pPr algn="ctr" fontAlgn="ctr">
                        <a:lnSpc>
                          <a:spcPct val="150000"/>
                        </a:lnSpc>
                      </a:pPr>
                      <a:r>
                        <a:rPr lang="en-IN" sz="2000" b="1" u="none" strike="noStrike">
                          <a:solidFill>
                            <a:schemeClr val="accent1">
                              <a:lumMod val="75000"/>
                            </a:schemeClr>
                          </a:solidFill>
                          <a:effectLst/>
                        </a:rPr>
                        <a:t>Sales </a:t>
                      </a:r>
                      <a:endParaRPr lang="en-IN" sz="2000" b="1" i="0" u="none" strike="noStrike">
                        <a:solidFill>
                          <a:schemeClr val="accent1">
                            <a:lumMod val="75000"/>
                          </a:schemeClr>
                        </a:solidFill>
                        <a:effectLst/>
                        <a:latin typeface="Trebuchet MS" panose="020B0603020202020204" pitchFamily="34" charset="0"/>
                      </a:endParaRPr>
                    </a:p>
                  </a:txBody>
                  <a:tcPr marL="7620" marR="7620" marT="7620" marB="0" anchor="ctr"/>
                </a:tc>
                <a:tc>
                  <a:txBody>
                    <a:bodyPr/>
                    <a:lstStyle/>
                    <a:p>
                      <a:pPr algn="ctr" fontAlgn="ctr">
                        <a:lnSpc>
                          <a:spcPct val="150000"/>
                        </a:lnSpc>
                      </a:pPr>
                      <a:r>
                        <a:rPr lang="en-IN" sz="2000" u="none" strike="noStrike">
                          <a:effectLst/>
                        </a:rPr>
                        <a:t>1500</a:t>
                      </a:r>
                      <a:endParaRPr lang="en-IN" sz="20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lnSpc>
                          <a:spcPct val="150000"/>
                        </a:lnSpc>
                      </a:pPr>
                      <a:r>
                        <a:rPr lang="en-IN" sz="2000" u="none" strike="noStrike">
                          <a:effectLst/>
                        </a:rPr>
                        <a:t>  1,587.74 </a:t>
                      </a:r>
                      <a:endParaRPr lang="en-IN" sz="20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871159658"/>
                  </a:ext>
                </a:extLst>
              </a:tr>
              <a:tr h="182880">
                <a:tc>
                  <a:txBody>
                    <a:bodyPr/>
                    <a:lstStyle/>
                    <a:p>
                      <a:pPr algn="ctr" fontAlgn="b">
                        <a:lnSpc>
                          <a:spcPct val="150000"/>
                        </a:lnSpc>
                      </a:pPr>
                      <a:r>
                        <a:rPr lang="en-IN" sz="2000" b="1" u="none" strike="noStrike">
                          <a:solidFill>
                            <a:schemeClr val="accent1">
                              <a:lumMod val="75000"/>
                            </a:schemeClr>
                          </a:solidFill>
                          <a:effectLst/>
                        </a:rPr>
                        <a:t> </a:t>
                      </a:r>
                      <a:endParaRPr lang="en-IN" sz="2000" b="1" i="0" u="none" strike="noStrike">
                        <a:solidFill>
                          <a:schemeClr val="accent1">
                            <a:lumMod val="75000"/>
                          </a:schemeClr>
                        </a:solidFill>
                        <a:effectLst/>
                        <a:latin typeface="Helvetica" panose="020B0604020202020204" pitchFamily="34" charset="0"/>
                      </a:endParaRPr>
                    </a:p>
                  </a:txBody>
                  <a:tcPr marL="7620" marR="7620" marT="7620" marB="0" anchor="b"/>
                </a:tc>
                <a:tc>
                  <a:txBody>
                    <a:bodyPr/>
                    <a:lstStyle/>
                    <a:p>
                      <a:pPr algn="ctr" fontAlgn="ctr">
                        <a:lnSpc>
                          <a:spcPct val="150000"/>
                        </a:lnSpc>
                      </a:pPr>
                      <a:r>
                        <a:rPr lang="en-IN" sz="2000" u="none" strike="noStrike">
                          <a:effectLst/>
                        </a:rPr>
                        <a:t>at 1.5x</a:t>
                      </a:r>
                      <a:endParaRPr lang="en-IN" sz="20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lnSpc>
                          <a:spcPct val="150000"/>
                        </a:lnSpc>
                      </a:pPr>
                      <a:r>
                        <a:rPr lang="en-IN" sz="2000" u="none" strike="noStrike">
                          <a:effectLst/>
                        </a:rPr>
                        <a:t>at 1.8x</a:t>
                      </a:r>
                      <a:endParaRPr lang="en-IN" sz="20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470879214"/>
                  </a:ext>
                </a:extLst>
              </a:tr>
              <a:tr h="182880">
                <a:tc>
                  <a:txBody>
                    <a:bodyPr/>
                    <a:lstStyle/>
                    <a:p>
                      <a:pPr algn="ctr" fontAlgn="ctr">
                        <a:lnSpc>
                          <a:spcPct val="150000"/>
                        </a:lnSpc>
                      </a:pPr>
                      <a:r>
                        <a:rPr lang="en-IN" sz="2000" b="1" u="none" strike="noStrike">
                          <a:solidFill>
                            <a:schemeClr val="accent1">
                              <a:lumMod val="75000"/>
                            </a:schemeClr>
                          </a:solidFill>
                          <a:effectLst/>
                        </a:rPr>
                        <a:t>Net Profit </a:t>
                      </a:r>
                      <a:endParaRPr lang="en-IN" sz="2000" b="1" i="0" u="none" strike="noStrike">
                        <a:solidFill>
                          <a:schemeClr val="accent1">
                            <a:lumMod val="75000"/>
                          </a:schemeClr>
                        </a:solidFill>
                        <a:effectLst/>
                        <a:latin typeface="Trebuchet MS" panose="020B0603020202020204" pitchFamily="34" charset="0"/>
                      </a:endParaRPr>
                    </a:p>
                  </a:txBody>
                  <a:tcPr marL="7620" marR="7620" marT="7620" marB="0" anchor="ctr"/>
                </a:tc>
                <a:tc>
                  <a:txBody>
                    <a:bodyPr/>
                    <a:lstStyle/>
                    <a:p>
                      <a:pPr algn="ctr" fontAlgn="ctr">
                        <a:lnSpc>
                          <a:spcPct val="150000"/>
                        </a:lnSpc>
                      </a:pPr>
                      <a:r>
                        <a:rPr lang="en-IN" sz="2000" u="none" strike="noStrike">
                          <a:effectLst/>
                        </a:rPr>
                        <a:t>300</a:t>
                      </a:r>
                      <a:endParaRPr lang="en-IN" sz="20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lnSpc>
                          <a:spcPct val="150000"/>
                        </a:lnSpc>
                      </a:pPr>
                      <a:r>
                        <a:rPr lang="en-IN" sz="2000" u="none" strike="noStrike">
                          <a:effectLst/>
                        </a:rPr>
                        <a:t>  365.18 </a:t>
                      </a:r>
                      <a:endParaRPr lang="en-IN" sz="20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1877627893"/>
                  </a:ext>
                </a:extLst>
              </a:tr>
              <a:tr h="182880">
                <a:tc>
                  <a:txBody>
                    <a:bodyPr/>
                    <a:lstStyle/>
                    <a:p>
                      <a:pPr algn="ctr" fontAlgn="b">
                        <a:lnSpc>
                          <a:spcPct val="150000"/>
                        </a:lnSpc>
                      </a:pPr>
                      <a:r>
                        <a:rPr lang="en-IN" sz="2000" b="1" u="none" strike="noStrike">
                          <a:solidFill>
                            <a:schemeClr val="accent1">
                              <a:lumMod val="75000"/>
                            </a:schemeClr>
                          </a:solidFill>
                          <a:effectLst/>
                        </a:rPr>
                        <a:t> </a:t>
                      </a:r>
                      <a:endParaRPr lang="en-IN" sz="2000" b="1" i="0" u="none" strike="noStrike">
                        <a:solidFill>
                          <a:schemeClr val="accent1">
                            <a:lumMod val="75000"/>
                          </a:schemeClr>
                        </a:solidFill>
                        <a:effectLst/>
                        <a:latin typeface="Helvetica" panose="020B0604020202020204" pitchFamily="34" charset="0"/>
                      </a:endParaRPr>
                    </a:p>
                  </a:txBody>
                  <a:tcPr marL="7620" marR="7620" marT="7620" marB="0" anchor="b"/>
                </a:tc>
                <a:tc>
                  <a:txBody>
                    <a:bodyPr/>
                    <a:lstStyle/>
                    <a:p>
                      <a:pPr algn="ctr" fontAlgn="ctr">
                        <a:lnSpc>
                          <a:spcPct val="150000"/>
                        </a:lnSpc>
                      </a:pPr>
                      <a:r>
                        <a:rPr lang="en-IN" sz="2000" u="none" strike="noStrike">
                          <a:effectLst/>
                        </a:rPr>
                        <a:t>at 20%</a:t>
                      </a:r>
                      <a:endParaRPr lang="en-IN" sz="20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lnSpc>
                          <a:spcPct val="150000"/>
                        </a:lnSpc>
                      </a:pPr>
                      <a:r>
                        <a:rPr lang="en-IN" sz="2000" u="none" strike="noStrike">
                          <a:effectLst/>
                        </a:rPr>
                        <a:t>at 23%</a:t>
                      </a:r>
                      <a:endParaRPr lang="en-IN" sz="20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3857448057"/>
                  </a:ext>
                </a:extLst>
              </a:tr>
              <a:tr h="182880">
                <a:tc>
                  <a:txBody>
                    <a:bodyPr/>
                    <a:lstStyle/>
                    <a:p>
                      <a:pPr algn="ctr" fontAlgn="ctr">
                        <a:lnSpc>
                          <a:spcPct val="150000"/>
                        </a:lnSpc>
                      </a:pPr>
                      <a:r>
                        <a:rPr lang="en-IN" sz="2000" b="1" u="none" strike="noStrike">
                          <a:solidFill>
                            <a:schemeClr val="accent1">
                              <a:lumMod val="75000"/>
                            </a:schemeClr>
                          </a:solidFill>
                          <a:effectLst/>
                        </a:rPr>
                        <a:t>EPS</a:t>
                      </a:r>
                      <a:endParaRPr lang="en-IN" sz="2000" b="1" i="0" u="none" strike="noStrike">
                        <a:solidFill>
                          <a:schemeClr val="accent1">
                            <a:lumMod val="75000"/>
                          </a:schemeClr>
                        </a:solidFill>
                        <a:effectLst/>
                        <a:latin typeface="Trebuchet MS" panose="020B0603020202020204" pitchFamily="34" charset="0"/>
                      </a:endParaRPr>
                    </a:p>
                  </a:txBody>
                  <a:tcPr marL="7620" marR="7620" marT="7620" marB="0" anchor="ctr"/>
                </a:tc>
                <a:tc>
                  <a:txBody>
                    <a:bodyPr/>
                    <a:lstStyle/>
                    <a:p>
                      <a:pPr algn="ctr" fontAlgn="ctr">
                        <a:lnSpc>
                          <a:spcPct val="150000"/>
                        </a:lnSpc>
                      </a:pPr>
                      <a:r>
                        <a:rPr lang="en-IN" sz="2000" u="none" strike="noStrike">
                          <a:effectLst/>
                        </a:rPr>
                        <a:t>11.8</a:t>
                      </a:r>
                      <a:endParaRPr lang="en-IN" sz="20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lnSpc>
                          <a:spcPct val="150000"/>
                        </a:lnSpc>
                      </a:pPr>
                      <a:r>
                        <a:rPr lang="en-IN" sz="2000" u="none" strike="noStrike">
                          <a:effectLst/>
                        </a:rPr>
                        <a:t>14.37</a:t>
                      </a:r>
                      <a:endParaRPr lang="en-IN" sz="20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4034533117"/>
                  </a:ext>
                </a:extLst>
              </a:tr>
              <a:tr h="182880">
                <a:tc>
                  <a:txBody>
                    <a:bodyPr/>
                    <a:lstStyle/>
                    <a:p>
                      <a:pPr algn="ctr" fontAlgn="ctr">
                        <a:lnSpc>
                          <a:spcPct val="150000"/>
                        </a:lnSpc>
                      </a:pPr>
                      <a:r>
                        <a:rPr lang="en-IN" sz="2000" b="1" u="none" strike="noStrike">
                          <a:solidFill>
                            <a:schemeClr val="accent1">
                              <a:lumMod val="75000"/>
                            </a:schemeClr>
                          </a:solidFill>
                          <a:effectLst/>
                        </a:rPr>
                        <a:t>P/E</a:t>
                      </a:r>
                      <a:endParaRPr lang="en-IN" sz="2000" b="1" i="0" u="none" strike="noStrike">
                        <a:solidFill>
                          <a:schemeClr val="accent1">
                            <a:lumMod val="75000"/>
                          </a:schemeClr>
                        </a:solidFill>
                        <a:effectLst/>
                        <a:latin typeface="Trebuchet MS" panose="020B0603020202020204" pitchFamily="34" charset="0"/>
                      </a:endParaRPr>
                    </a:p>
                  </a:txBody>
                  <a:tcPr marL="7620" marR="7620" marT="7620" marB="0" anchor="ctr"/>
                </a:tc>
                <a:tc>
                  <a:txBody>
                    <a:bodyPr/>
                    <a:lstStyle/>
                    <a:p>
                      <a:pPr algn="ctr" fontAlgn="ctr">
                        <a:lnSpc>
                          <a:spcPct val="150000"/>
                        </a:lnSpc>
                      </a:pPr>
                      <a:r>
                        <a:rPr lang="en-IN" sz="2000" u="none" strike="noStrike">
                          <a:effectLst/>
                        </a:rPr>
                        <a:t>20x</a:t>
                      </a:r>
                      <a:endParaRPr lang="en-IN" sz="20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lnSpc>
                          <a:spcPct val="150000"/>
                        </a:lnSpc>
                      </a:pPr>
                      <a:r>
                        <a:rPr lang="en-IN" sz="2000" u="none" strike="noStrike">
                          <a:effectLst/>
                        </a:rPr>
                        <a:t>20x</a:t>
                      </a:r>
                      <a:endParaRPr lang="en-IN" sz="2000" b="0" i="0" u="none" strike="noStrike">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1071097173"/>
                  </a:ext>
                </a:extLst>
              </a:tr>
              <a:tr h="182880">
                <a:tc>
                  <a:txBody>
                    <a:bodyPr/>
                    <a:lstStyle/>
                    <a:p>
                      <a:pPr algn="ctr" fontAlgn="ctr">
                        <a:lnSpc>
                          <a:spcPct val="150000"/>
                        </a:lnSpc>
                      </a:pPr>
                      <a:r>
                        <a:rPr lang="en-IN" sz="2000" b="1" u="none" strike="noStrike" dirty="0">
                          <a:solidFill>
                            <a:schemeClr val="accent1">
                              <a:lumMod val="75000"/>
                            </a:schemeClr>
                          </a:solidFill>
                          <a:effectLst/>
                        </a:rPr>
                        <a:t>Price (Rs.)</a:t>
                      </a:r>
                      <a:endParaRPr lang="en-IN" sz="2000" b="1" i="0" u="none" strike="noStrike" dirty="0">
                        <a:solidFill>
                          <a:schemeClr val="accent1">
                            <a:lumMod val="75000"/>
                          </a:schemeClr>
                        </a:solidFill>
                        <a:effectLst/>
                        <a:latin typeface="Trebuchet MS" panose="020B0603020202020204" pitchFamily="34" charset="0"/>
                      </a:endParaRPr>
                    </a:p>
                  </a:txBody>
                  <a:tcPr marL="7620" marR="7620" marT="7620" marB="0" anchor="ctr"/>
                </a:tc>
                <a:tc>
                  <a:txBody>
                    <a:bodyPr/>
                    <a:lstStyle/>
                    <a:p>
                      <a:pPr algn="ctr" fontAlgn="ctr">
                        <a:lnSpc>
                          <a:spcPct val="150000"/>
                        </a:lnSpc>
                      </a:pPr>
                      <a:r>
                        <a:rPr lang="en-IN" sz="2000" u="none" strike="noStrike">
                          <a:effectLst/>
                        </a:rPr>
                        <a:t>236</a:t>
                      </a:r>
                      <a:endParaRPr lang="en-IN" sz="20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fontAlgn="ctr">
                        <a:lnSpc>
                          <a:spcPct val="150000"/>
                        </a:lnSpc>
                      </a:pPr>
                      <a:r>
                        <a:rPr lang="en-IN" sz="2000" u="none" strike="noStrike" dirty="0">
                          <a:effectLst/>
                        </a:rPr>
                        <a:t>287 </a:t>
                      </a:r>
                      <a:endParaRPr lang="en-IN" sz="2000" b="0" i="0" u="none" strike="noStrike" dirty="0">
                        <a:solidFill>
                          <a:srgbClr val="000000"/>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2017198341"/>
                  </a:ext>
                </a:extLst>
              </a:tr>
            </a:tbl>
          </a:graphicData>
        </a:graphic>
      </p:graphicFrame>
      <p:sp>
        <p:nvSpPr>
          <p:cNvPr id="5" name="TextBox 4">
            <a:extLst>
              <a:ext uri="{FF2B5EF4-FFF2-40B4-BE49-F238E27FC236}">
                <a16:creationId xmlns:a16="http://schemas.microsoft.com/office/drawing/2014/main" id="{7B324D2D-392C-9BD0-E7C8-99A20513E02C}"/>
              </a:ext>
            </a:extLst>
          </p:cNvPr>
          <p:cNvSpPr txBox="1"/>
          <p:nvPr/>
        </p:nvSpPr>
        <p:spPr>
          <a:xfrm>
            <a:off x="7330480" y="1556792"/>
            <a:ext cx="2880320" cy="3416320"/>
          </a:xfrm>
          <a:prstGeom prst="rect">
            <a:avLst/>
          </a:prstGeom>
          <a:noFill/>
        </p:spPr>
        <p:txBody>
          <a:bodyPr wrap="square" rtlCol="0">
            <a:spAutoFit/>
          </a:bodyPr>
          <a:lstStyle/>
          <a:p>
            <a:pPr algn="just"/>
            <a:r>
              <a:rPr lang="en-IN" dirty="0"/>
              <a:t>The company expects to improve its margin by improving the product mix once the wide plate mill is commissioned fully at peak capacity. Based on the current order book, it can be assumed that turnover can be 2x. The upcoming quarters need to be tracked to see if the management walks the talk.</a:t>
            </a:r>
          </a:p>
        </p:txBody>
      </p:sp>
      <p:pic>
        <p:nvPicPr>
          <p:cNvPr id="6" name="Picture 10" descr="Mishra Dhatu Nigam - Wikipedia">
            <a:extLst>
              <a:ext uri="{FF2B5EF4-FFF2-40B4-BE49-F238E27FC236}">
                <a16:creationId xmlns:a16="http://schemas.microsoft.com/office/drawing/2014/main" id="{CC4D7B57-86EB-0748-490B-CBB508E45884}"/>
              </a:ext>
            </a:extLst>
          </p:cNvPr>
          <p:cNvPicPr>
            <a:picLocks noChangeAspect="1" noChangeArrowheads="1"/>
          </p:cNvPicPr>
          <p:nvPr/>
        </p:nvPicPr>
        <p:blipFill>
          <a:blip r:embed="rId2"/>
          <a:srcRect/>
          <a:stretch>
            <a:fillRect/>
          </a:stretch>
        </p:blipFill>
        <p:spPr bwMode="auto">
          <a:xfrm>
            <a:off x="5960239" y="6122752"/>
            <a:ext cx="1266293" cy="620732"/>
          </a:xfrm>
          <a:prstGeom prst="rect">
            <a:avLst/>
          </a:prstGeom>
          <a:noFill/>
        </p:spPr>
      </p:pic>
      <p:pic>
        <p:nvPicPr>
          <p:cNvPr id="1026" name="Picture 2" descr="value proposition vector icon isolated on transparent background, value proposition logo concept - 109316723">
            <a:extLst>
              <a:ext uri="{FF2B5EF4-FFF2-40B4-BE49-F238E27FC236}">
                <a16:creationId xmlns:a16="http://schemas.microsoft.com/office/drawing/2014/main" id="{3898C189-51CA-59E2-C280-D181D7DB32B8}"/>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8496" t="20785" r="19412" b="27485"/>
          <a:stretch/>
        </p:blipFill>
        <p:spPr bwMode="auto">
          <a:xfrm>
            <a:off x="10210800" y="487074"/>
            <a:ext cx="1298291" cy="108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0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34F3-A9F5-169C-A19E-03AF79094378}"/>
              </a:ext>
            </a:extLst>
          </p:cNvPr>
          <p:cNvSpPr>
            <a:spLocks noGrp="1"/>
          </p:cNvSpPr>
          <p:nvPr>
            <p:ph type="title"/>
          </p:nvPr>
        </p:nvSpPr>
        <p:spPr/>
        <p:txBody>
          <a:bodyPr/>
          <a:lstStyle/>
          <a:p>
            <a:r>
              <a:rPr lang="en-IN" dirty="0"/>
              <a:t>Defence Electronics</a:t>
            </a:r>
          </a:p>
        </p:txBody>
      </p:sp>
      <p:sp>
        <p:nvSpPr>
          <p:cNvPr id="3" name="Text Placeholder 2">
            <a:extLst>
              <a:ext uri="{FF2B5EF4-FFF2-40B4-BE49-F238E27FC236}">
                <a16:creationId xmlns:a16="http://schemas.microsoft.com/office/drawing/2014/main" id="{DC643B15-70D1-1314-319C-F080666F337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735718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84C03-97BA-E737-A830-F9DAD5C4C338}"/>
              </a:ext>
            </a:extLst>
          </p:cNvPr>
          <p:cNvSpPr>
            <a:spLocks noGrp="1"/>
          </p:cNvSpPr>
          <p:nvPr>
            <p:ph type="title"/>
          </p:nvPr>
        </p:nvSpPr>
        <p:spPr/>
        <p:txBody>
          <a:bodyPr>
            <a:normAutofit/>
          </a:bodyPr>
          <a:lstStyle/>
          <a:p>
            <a:r>
              <a:rPr lang="en-IN" dirty="0"/>
              <a:t>Risks</a:t>
            </a:r>
          </a:p>
        </p:txBody>
      </p:sp>
      <p:sp>
        <p:nvSpPr>
          <p:cNvPr id="3" name="Content Placeholder 2">
            <a:extLst>
              <a:ext uri="{FF2B5EF4-FFF2-40B4-BE49-F238E27FC236}">
                <a16:creationId xmlns:a16="http://schemas.microsoft.com/office/drawing/2014/main" id="{D020AB9D-AF85-D34B-0BED-B1AC910118B4}"/>
              </a:ext>
            </a:extLst>
          </p:cNvPr>
          <p:cNvSpPr>
            <a:spLocks noGrp="1"/>
          </p:cNvSpPr>
          <p:nvPr>
            <p:ph idx="1"/>
          </p:nvPr>
        </p:nvSpPr>
        <p:spPr>
          <a:xfrm>
            <a:off x="1981200" y="1855366"/>
            <a:ext cx="8229600" cy="4525963"/>
          </a:xfrm>
        </p:spPr>
        <p:txBody>
          <a:bodyPr>
            <a:normAutofit/>
          </a:bodyPr>
          <a:lstStyle/>
          <a:p>
            <a:r>
              <a:rPr lang="en-IN" dirty="0"/>
              <a:t>The contracts entered into are fixed price contracts. Any escalation in RM cost cannot be passed on. </a:t>
            </a:r>
          </a:p>
          <a:p>
            <a:r>
              <a:rPr lang="en-IN" dirty="0"/>
              <a:t>The working capital requirement is too high.</a:t>
            </a:r>
          </a:p>
          <a:p>
            <a:r>
              <a:rPr lang="en-IN" dirty="0" err="1"/>
              <a:t>Midhani</a:t>
            </a:r>
            <a:r>
              <a:rPr lang="en-IN" dirty="0"/>
              <a:t> is dependent on orders from other PSUs like HAL, OFB and may get delayed and slow orders.</a:t>
            </a:r>
          </a:p>
          <a:p>
            <a:r>
              <a:rPr lang="en-IN" dirty="0"/>
              <a:t>Competition from private players and imports, which may in some cases, be cheaper.</a:t>
            </a:r>
          </a:p>
          <a:p>
            <a:r>
              <a:rPr lang="en-IN" dirty="0"/>
              <a:t>RM like Nickel, Cobalt, Molybdenum are imported.</a:t>
            </a:r>
          </a:p>
        </p:txBody>
      </p:sp>
      <p:pic>
        <p:nvPicPr>
          <p:cNvPr id="5" name="Picture 4">
            <a:extLst>
              <a:ext uri="{FF2B5EF4-FFF2-40B4-BE49-F238E27FC236}">
                <a16:creationId xmlns:a16="http://schemas.microsoft.com/office/drawing/2014/main" id="{66F8530A-6B14-79B7-F70A-0E2A9A444B37}"/>
              </a:ext>
            </a:extLst>
          </p:cNvPr>
          <p:cNvPicPr>
            <a:picLocks noChangeAspect="1"/>
          </p:cNvPicPr>
          <p:nvPr/>
        </p:nvPicPr>
        <p:blipFill>
          <a:blip r:embed="rId2"/>
          <a:stretch>
            <a:fillRect/>
          </a:stretch>
        </p:blipFill>
        <p:spPr>
          <a:xfrm>
            <a:off x="10210800" y="466398"/>
            <a:ext cx="1123016" cy="1123016"/>
          </a:xfrm>
          <a:prstGeom prst="rect">
            <a:avLst/>
          </a:prstGeom>
        </p:spPr>
      </p:pic>
      <p:pic>
        <p:nvPicPr>
          <p:cNvPr id="6" name="Picture 10" descr="Mishra Dhatu Nigam - Wikipedia">
            <a:extLst>
              <a:ext uri="{FF2B5EF4-FFF2-40B4-BE49-F238E27FC236}">
                <a16:creationId xmlns:a16="http://schemas.microsoft.com/office/drawing/2014/main" id="{9ECFBF20-BDD7-E750-13C5-592E53F04EEE}"/>
              </a:ext>
            </a:extLst>
          </p:cNvPr>
          <p:cNvPicPr>
            <a:picLocks noChangeAspect="1" noChangeArrowheads="1"/>
          </p:cNvPicPr>
          <p:nvPr/>
        </p:nvPicPr>
        <p:blipFill>
          <a:blip r:embed="rId3"/>
          <a:srcRect/>
          <a:stretch>
            <a:fillRect/>
          </a:stretch>
        </p:blipFill>
        <p:spPr bwMode="auto">
          <a:xfrm>
            <a:off x="5960239" y="6122752"/>
            <a:ext cx="1266293" cy="620732"/>
          </a:xfrm>
          <a:prstGeom prst="rect">
            <a:avLst/>
          </a:prstGeom>
          <a:noFill/>
        </p:spPr>
      </p:pic>
    </p:spTree>
    <p:extLst>
      <p:ext uri="{BB962C8B-B14F-4D97-AF65-F5344CB8AC3E}">
        <p14:creationId xmlns:p14="http://schemas.microsoft.com/office/powerpoint/2010/main" val="982318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84F6-B0E7-4BB7-113C-4A32D40B0761}"/>
              </a:ext>
            </a:extLst>
          </p:cNvPr>
          <p:cNvSpPr>
            <a:spLocks noGrp="1"/>
          </p:cNvSpPr>
          <p:nvPr>
            <p:ph type="title"/>
          </p:nvPr>
        </p:nvSpPr>
        <p:spPr/>
        <p:txBody>
          <a:bodyPr>
            <a:normAutofit/>
          </a:bodyPr>
          <a:lstStyle/>
          <a:p>
            <a:r>
              <a:rPr lang="en-IN" dirty="0"/>
              <a:t>Case Study 2 : </a:t>
            </a:r>
            <a:br>
              <a:rPr lang="en-IN" dirty="0"/>
            </a:br>
            <a:r>
              <a:rPr lang="en-IN" dirty="0"/>
              <a:t>Solar Industries India Ltd</a:t>
            </a:r>
          </a:p>
        </p:txBody>
      </p:sp>
      <p:pic>
        <p:nvPicPr>
          <p:cNvPr id="5" name="Picture 2" descr="Solar Industries India Ltd receives orders worth Rs. 1471 crores from Coal  India | EquityBulls">
            <a:extLst>
              <a:ext uri="{FF2B5EF4-FFF2-40B4-BE49-F238E27FC236}">
                <a16:creationId xmlns:a16="http://schemas.microsoft.com/office/drawing/2014/main" id="{7E8FC83F-281C-C9C7-017B-8AA783D3B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432" y="4562475"/>
            <a:ext cx="3380436" cy="187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531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ABOUT</a:t>
            </a:r>
          </a:p>
        </p:txBody>
      </p:sp>
      <p:sp>
        <p:nvSpPr>
          <p:cNvPr id="3" name="Content Placeholder 2">
            <a:extLst>
              <a:ext uri="{FF2B5EF4-FFF2-40B4-BE49-F238E27FC236}">
                <a16:creationId xmlns:a16="http://schemas.microsoft.com/office/drawing/2014/main" id="{50221502-E037-96F5-B0B5-9F6537CCCEBA}"/>
              </a:ext>
            </a:extLst>
          </p:cNvPr>
          <p:cNvSpPr>
            <a:spLocks noGrp="1"/>
          </p:cNvSpPr>
          <p:nvPr>
            <p:ph idx="1"/>
          </p:nvPr>
        </p:nvSpPr>
        <p:spPr/>
        <p:txBody>
          <a:bodyPr/>
          <a:lstStyle/>
          <a:p>
            <a:r>
              <a:rPr lang="en-US" dirty="0"/>
              <a:t>Solar Industries (SIL) is the largest manufacturer of industrial explosives and explosive initiating systems in India</a:t>
            </a:r>
          </a:p>
          <a:p>
            <a:r>
              <a:rPr lang="en-US" dirty="0"/>
              <a:t>Has a capacity of &gt; 300K MT/year.</a:t>
            </a:r>
          </a:p>
          <a:p>
            <a:r>
              <a:rPr lang="en-US" dirty="0"/>
              <a:t>Holds a reasonable market share in India of 27-30% in India. Up from 17-18% in 2018. </a:t>
            </a:r>
          </a:p>
          <a:p>
            <a:r>
              <a:rPr lang="en-US" dirty="0"/>
              <a:t>Leads the exports share from India, which is around 70% in industrial explosive and initiating system </a:t>
            </a:r>
          </a:p>
          <a:p>
            <a:r>
              <a:rPr lang="en-US" dirty="0"/>
              <a:t>Exports to 55 countries in the world and has recently expanded its base to many African Countries </a:t>
            </a:r>
          </a:p>
        </p:txBody>
      </p:sp>
      <p:pic>
        <p:nvPicPr>
          <p:cNvPr id="4" name="Picture 2" descr="Solar Industries India Ltd receives orders worth Rs. 1471 crores from Coal  India | EquityBulls">
            <a:extLst>
              <a:ext uri="{FF2B5EF4-FFF2-40B4-BE49-F238E27FC236}">
                <a16:creationId xmlns:a16="http://schemas.microsoft.com/office/drawing/2014/main" id="{B332CCD9-0D28-5D9B-67A2-BD82944FB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736" y="5970163"/>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083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ABOUT</a:t>
            </a:r>
          </a:p>
        </p:txBody>
      </p:sp>
      <p:sp>
        <p:nvSpPr>
          <p:cNvPr id="3" name="Content Placeholder 2">
            <a:extLst>
              <a:ext uri="{FF2B5EF4-FFF2-40B4-BE49-F238E27FC236}">
                <a16:creationId xmlns:a16="http://schemas.microsoft.com/office/drawing/2014/main" id="{50221502-E037-96F5-B0B5-9F6537CCCEBA}"/>
              </a:ext>
            </a:extLst>
          </p:cNvPr>
          <p:cNvSpPr>
            <a:spLocks noGrp="1"/>
          </p:cNvSpPr>
          <p:nvPr>
            <p:ph idx="1"/>
          </p:nvPr>
        </p:nvSpPr>
        <p:spPr/>
        <p:txBody>
          <a:bodyPr>
            <a:normAutofit fontScale="92500"/>
          </a:bodyPr>
          <a:lstStyle/>
          <a:p>
            <a:r>
              <a:rPr lang="en-US" dirty="0"/>
              <a:t>In recent years it has expanded its manufacturing base to Nigeria, Zambia, South Africa, Turkey, Ghana and Australia</a:t>
            </a:r>
          </a:p>
          <a:p>
            <a:r>
              <a:rPr lang="en-US" dirty="0"/>
              <a:t>Economic Explosives Limited (EEL), a 100% subsidiary, works on products for </a:t>
            </a:r>
            <a:r>
              <a:rPr lang="en-US" dirty="0" err="1"/>
              <a:t>Defence</a:t>
            </a:r>
            <a:r>
              <a:rPr lang="en-US" dirty="0"/>
              <a:t> and Military applications </a:t>
            </a:r>
          </a:p>
          <a:p>
            <a:r>
              <a:rPr lang="en-US" dirty="0"/>
              <a:t>EEL manufactures Military Explosives, Bombs &amp; Warheads, Ammunitions, Rocket Systems, Initiating systems and Pyrotechnic ammunition</a:t>
            </a:r>
          </a:p>
          <a:p>
            <a:r>
              <a:rPr lang="en-US" dirty="0"/>
              <a:t>SIL also has interests in the coal mines (in Chhattisgarh) through two JVs</a:t>
            </a:r>
          </a:p>
          <a:p>
            <a:r>
              <a:rPr lang="en-US" dirty="0"/>
              <a:t>SIL went public in 2006. Only time they raised equity capital post issue was in 2012, when they did a preferential issue to Oman India Joint Investment Fund. </a:t>
            </a:r>
          </a:p>
          <a:p>
            <a:endParaRPr lang="en-US" dirty="0"/>
          </a:p>
          <a:p>
            <a:endParaRPr lang="en-US" dirty="0"/>
          </a:p>
        </p:txBody>
      </p:sp>
      <p:pic>
        <p:nvPicPr>
          <p:cNvPr id="4" name="Picture 2" descr="Solar Industries India Ltd receives orders worth Rs. 1471 crores from Coal  India | EquityBulls">
            <a:extLst>
              <a:ext uri="{FF2B5EF4-FFF2-40B4-BE49-F238E27FC236}">
                <a16:creationId xmlns:a16="http://schemas.microsoft.com/office/drawing/2014/main" id="{8514B562-E5B6-D5DC-7046-80541455E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736" y="5970163"/>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17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REVENUE SEGMENTS</a:t>
            </a:r>
          </a:p>
        </p:txBody>
      </p:sp>
      <p:sp>
        <p:nvSpPr>
          <p:cNvPr id="3" name="Content Placeholder 2">
            <a:extLst>
              <a:ext uri="{FF2B5EF4-FFF2-40B4-BE49-F238E27FC236}">
                <a16:creationId xmlns:a16="http://schemas.microsoft.com/office/drawing/2014/main" id="{50221502-E037-96F5-B0B5-9F6537CCCEBA}"/>
              </a:ext>
            </a:extLst>
          </p:cNvPr>
          <p:cNvSpPr>
            <a:spLocks noGrp="1"/>
          </p:cNvSpPr>
          <p:nvPr>
            <p:ph idx="1"/>
          </p:nvPr>
        </p:nvSpPr>
        <p:spPr/>
        <p:txBody>
          <a:bodyPr>
            <a:normAutofit fontScale="85000" lnSpcReduction="20000"/>
          </a:bodyPr>
          <a:lstStyle/>
          <a:p>
            <a:pPr marL="0" indent="0">
              <a:buNone/>
            </a:pPr>
            <a:r>
              <a:rPr lang="en-US" u="sng" dirty="0"/>
              <a:t>Industrial Explosives </a:t>
            </a:r>
          </a:p>
          <a:p>
            <a:r>
              <a:rPr lang="en-US" dirty="0"/>
              <a:t>Solar provides complete blasting solutions which includes packaged, bulk explosives and initiating systems</a:t>
            </a:r>
            <a:endParaRPr lang="en-US" u="sng" dirty="0"/>
          </a:p>
          <a:p>
            <a:r>
              <a:rPr lang="en-US" dirty="0"/>
              <a:t>The explosives manufactured by the company are used by a wide range of segments from the Mining Industry to the Housing and Real estate industry and with its presence spread across 51+ nations</a:t>
            </a:r>
          </a:p>
          <a:p>
            <a:endParaRPr lang="en-US" dirty="0"/>
          </a:p>
          <a:p>
            <a:pPr marL="0" indent="0">
              <a:buNone/>
            </a:pPr>
            <a:r>
              <a:rPr lang="en-US" u="sng" dirty="0" err="1"/>
              <a:t>Defence</a:t>
            </a:r>
            <a:endParaRPr lang="en-US" u="sng" dirty="0"/>
          </a:p>
          <a:p>
            <a:r>
              <a:rPr lang="en-US" dirty="0" err="1"/>
              <a:t>Indigenising</a:t>
            </a:r>
            <a:r>
              <a:rPr lang="en-US" dirty="0"/>
              <a:t> technology and developing new products for </a:t>
            </a:r>
            <a:r>
              <a:rPr lang="en-US" dirty="0" err="1"/>
              <a:t>Defence</a:t>
            </a:r>
            <a:r>
              <a:rPr lang="en-US" dirty="0"/>
              <a:t> and Military</a:t>
            </a:r>
          </a:p>
          <a:p>
            <a:r>
              <a:rPr lang="en-US" dirty="0"/>
              <a:t>SIL is also the first private player to establish a facility to manufacture RDX, HMX and TNT, which is used by the </a:t>
            </a:r>
            <a:r>
              <a:rPr lang="en-US" dirty="0" err="1"/>
              <a:t>defence</a:t>
            </a:r>
            <a:r>
              <a:rPr lang="en-US" dirty="0"/>
              <a:t> industry to produce propellants, war heads and Rockets. The company's </a:t>
            </a:r>
            <a:r>
              <a:rPr lang="en-US" dirty="0" err="1"/>
              <a:t>defence</a:t>
            </a:r>
            <a:r>
              <a:rPr lang="en-US" dirty="0"/>
              <a:t> portfolio also includes manufacturing of war heads, grenades along with Rocket assembly.</a:t>
            </a:r>
          </a:p>
        </p:txBody>
      </p:sp>
      <p:pic>
        <p:nvPicPr>
          <p:cNvPr id="4" name="Picture 2" descr="Solar Industries India Ltd receives orders worth Rs. 1471 crores from Coal  India | EquityBulls">
            <a:extLst>
              <a:ext uri="{FF2B5EF4-FFF2-40B4-BE49-F238E27FC236}">
                <a16:creationId xmlns:a16="http://schemas.microsoft.com/office/drawing/2014/main" id="{D06E3D28-C3EC-A71B-AFC6-A67917E4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37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INDUSTRIAL EXPLOSIVES BUSINESS</a:t>
            </a:r>
          </a:p>
        </p:txBody>
      </p:sp>
      <p:pic>
        <p:nvPicPr>
          <p:cNvPr id="10242" name="Picture 2">
            <a:extLst>
              <a:ext uri="{FF2B5EF4-FFF2-40B4-BE49-F238E27FC236}">
                <a16:creationId xmlns:a16="http://schemas.microsoft.com/office/drawing/2014/main" id="{6378FECB-5A3B-408E-5218-6FEC53343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 y="1953476"/>
            <a:ext cx="6327167" cy="85515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1E199FAE-1D9A-1C33-FA50-EA87BE1C0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91" y="3065139"/>
            <a:ext cx="6342063" cy="96393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476D34A4-7006-6A81-3D16-B0B81CC4B7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1902331"/>
            <a:ext cx="5122180" cy="3249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A0A8AE-3C65-623E-4238-88F2C9F50932}"/>
              </a:ext>
            </a:extLst>
          </p:cNvPr>
          <p:cNvSpPr txBox="1"/>
          <p:nvPr/>
        </p:nvSpPr>
        <p:spPr>
          <a:xfrm>
            <a:off x="1510294" y="5546787"/>
            <a:ext cx="3429000" cy="369332"/>
          </a:xfrm>
          <a:prstGeom prst="rect">
            <a:avLst/>
          </a:prstGeom>
          <a:noFill/>
        </p:spPr>
        <p:txBody>
          <a:bodyPr wrap="square" rtlCol="0">
            <a:spAutoFit/>
          </a:bodyPr>
          <a:lstStyle/>
          <a:p>
            <a:pPr algn="ctr"/>
            <a:r>
              <a:rPr lang="en-US" b="1" dirty="0"/>
              <a:t>Packaged Explosives</a:t>
            </a:r>
          </a:p>
        </p:txBody>
      </p:sp>
      <p:sp>
        <p:nvSpPr>
          <p:cNvPr id="10" name="TextBox 9">
            <a:extLst>
              <a:ext uri="{FF2B5EF4-FFF2-40B4-BE49-F238E27FC236}">
                <a16:creationId xmlns:a16="http://schemas.microsoft.com/office/drawing/2014/main" id="{E3C7D073-CDBB-FEA4-8F53-3D4E9063CB42}"/>
              </a:ext>
            </a:extLst>
          </p:cNvPr>
          <p:cNvSpPr txBox="1"/>
          <p:nvPr/>
        </p:nvSpPr>
        <p:spPr>
          <a:xfrm>
            <a:off x="7790315" y="5363195"/>
            <a:ext cx="3429000" cy="369332"/>
          </a:xfrm>
          <a:prstGeom prst="rect">
            <a:avLst/>
          </a:prstGeom>
          <a:noFill/>
        </p:spPr>
        <p:txBody>
          <a:bodyPr wrap="square" rtlCol="0">
            <a:spAutoFit/>
          </a:bodyPr>
          <a:lstStyle/>
          <a:p>
            <a:pPr algn="ctr"/>
            <a:r>
              <a:rPr lang="en-US" b="1" dirty="0"/>
              <a:t>Seismic Explosives</a:t>
            </a:r>
          </a:p>
        </p:txBody>
      </p:sp>
      <p:pic>
        <p:nvPicPr>
          <p:cNvPr id="10248" name="Picture 8">
            <a:extLst>
              <a:ext uri="{FF2B5EF4-FFF2-40B4-BE49-F238E27FC236}">
                <a16:creationId xmlns:a16="http://schemas.microsoft.com/office/drawing/2014/main" id="{05F0C47F-2C7B-DFC0-4883-2B92783783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 y="4333125"/>
            <a:ext cx="6515101" cy="1028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olar Industries India Ltd receives orders worth Rs. 1471 crores from Coal  India | EquityBulls">
            <a:extLst>
              <a:ext uri="{FF2B5EF4-FFF2-40B4-BE49-F238E27FC236}">
                <a16:creationId xmlns:a16="http://schemas.microsoft.com/office/drawing/2014/main" id="{2FFD985C-BC69-E562-06F4-7DC73AF783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722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INDUSTRIAL EXPLOSIVES BUSINESS</a:t>
            </a:r>
          </a:p>
        </p:txBody>
      </p:sp>
      <p:pic>
        <p:nvPicPr>
          <p:cNvPr id="11266" name="Picture 2">
            <a:extLst>
              <a:ext uri="{FF2B5EF4-FFF2-40B4-BE49-F238E27FC236}">
                <a16:creationId xmlns:a16="http://schemas.microsoft.com/office/drawing/2014/main" id="{BCF748D2-76A3-F425-F424-86356A651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0449" y="1844741"/>
            <a:ext cx="4502150" cy="40971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E7B8654-2CCC-F3D5-DADD-870C3D0D300C}"/>
              </a:ext>
            </a:extLst>
          </p:cNvPr>
          <p:cNvPicPr>
            <a:picLocks noChangeAspect="1"/>
          </p:cNvPicPr>
          <p:nvPr/>
        </p:nvPicPr>
        <p:blipFill>
          <a:blip r:embed="rId3"/>
          <a:stretch>
            <a:fillRect/>
          </a:stretch>
        </p:blipFill>
        <p:spPr>
          <a:xfrm>
            <a:off x="1549401" y="1420680"/>
            <a:ext cx="3790950" cy="4675289"/>
          </a:xfrm>
          <a:prstGeom prst="rect">
            <a:avLst/>
          </a:prstGeom>
        </p:spPr>
      </p:pic>
      <p:pic>
        <p:nvPicPr>
          <p:cNvPr id="5" name="Picture 2" descr="Solar Industries India Ltd receives orders worth Rs. 1471 crores from Coal  India | EquityBulls">
            <a:extLst>
              <a:ext uri="{FF2B5EF4-FFF2-40B4-BE49-F238E27FC236}">
                <a16:creationId xmlns:a16="http://schemas.microsoft.com/office/drawing/2014/main" id="{A16CEB11-534A-95D4-4742-2DCE6D030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407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INDUSTRIAL EXPLOSIVES BUSINESS</a:t>
            </a:r>
          </a:p>
        </p:txBody>
      </p:sp>
      <p:pic>
        <p:nvPicPr>
          <p:cNvPr id="13314" name="Picture 2">
            <a:extLst>
              <a:ext uri="{FF2B5EF4-FFF2-40B4-BE49-F238E27FC236}">
                <a16:creationId xmlns:a16="http://schemas.microsoft.com/office/drawing/2014/main" id="{4C48C91A-A55B-F571-EB59-57299069F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690688"/>
            <a:ext cx="3762375" cy="235496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9FE84778-BABA-0178-CE61-3EC37B788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 y="4764813"/>
            <a:ext cx="3199259" cy="130455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728AFF78-1232-83DC-1672-E225DEC936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943" y="1513453"/>
            <a:ext cx="3592959" cy="267766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a:extLst>
              <a:ext uri="{FF2B5EF4-FFF2-40B4-BE49-F238E27FC236}">
                <a16:creationId xmlns:a16="http://schemas.microsoft.com/office/drawing/2014/main" id="{0E21DBD6-3F77-AC7E-5EB1-7A2EB6BA3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3164" y="4340352"/>
            <a:ext cx="3705670" cy="1535788"/>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a:extLst>
              <a:ext uri="{FF2B5EF4-FFF2-40B4-BE49-F238E27FC236}">
                <a16:creationId xmlns:a16="http://schemas.microsoft.com/office/drawing/2014/main" id="{486E436B-6528-697B-40AC-AAD38612BC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5775" y="2531045"/>
            <a:ext cx="2668588" cy="27553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092F86B-5450-0F41-9696-7523DEDE25B7}"/>
              </a:ext>
            </a:extLst>
          </p:cNvPr>
          <p:cNvSpPr txBox="1"/>
          <p:nvPr/>
        </p:nvSpPr>
        <p:spPr>
          <a:xfrm>
            <a:off x="6529388" y="1690688"/>
            <a:ext cx="3429000" cy="369332"/>
          </a:xfrm>
          <a:prstGeom prst="rect">
            <a:avLst/>
          </a:prstGeom>
          <a:noFill/>
        </p:spPr>
        <p:txBody>
          <a:bodyPr wrap="square" rtlCol="0">
            <a:spAutoFit/>
          </a:bodyPr>
          <a:lstStyle/>
          <a:p>
            <a:pPr algn="ctr"/>
            <a:r>
              <a:rPr lang="en-US" b="1" dirty="0"/>
              <a:t>Initiating Systems and Detonators</a:t>
            </a:r>
          </a:p>
        </p:txBody>
      </p:sp>
      <p:pic>
        <p:nvPicPr>
          <p:cNvPr id="9" name="Picture 2" descr="Solar Industries India Ltd receives orders worth Rs. 1471 crores from Coal  India | EquityBulls">
            <a:extLst>
              <a:ext uri="{FF2B5EF4-FFF2-40B4-BE49-F238E27FC236}">
                <a16:creationId xmlns:a16="http://schemas.microsoft.com/office/drawing/2014/main" id="{21C14A75-4945-89B3-D970-37E73D48C4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06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DEFENCE BUSINESS</a:t>
            </a:r>
          </a:p>
        </p:txBody>
      </p:sp>
      <p:sp>
        <p:nvSpPr>
          <p:cNvPr id="3" name="Content Placeholder 2">
            <a:extLst>
              <a:ext uri="{FF2B5EF4-FFF2-40B4-BE49-F238E27FC236}">
                <a16:creationId xmlns:a16="http://schemas.microsoft.com/office/drawing/2014/main" id="{50221502-E037-96F5-B0B5-9F6537CCCEBA}"/>
              </a:ext>
            </a:extLst>
          </p:cNvPr>
          <p:cNvSpPr>
            <a:spLocks noGrp="1"/>
          </p:cNvSpPr>
          <p:nvPr>
            <p:ph idx="1"/>
          </p:nvPr>
        </p:nvSpPr>
        <p:spPr>
          <a:xfrm>
            <a:off x="838199" y="1609860"/>
            <a:ext cx="10515600" cy="4351338"/>
          </a:xfrm>
        </p:spPr>
        <p:txBody>
          <a:bodyPr>
            <a:normAutofit fontScale="70000" lnSpcReduction="20000"/>
          </a:bodyPr>
          <a:lstStyle/>
          <a:p>
            <a:pPr>
              <a:lnSpc>
                <a:spcPct val="120000"/>
              </a:lnSpc>
            </a:pPr>
            <a:r>
              <a:rPr lang="en-US" dirty="0" err="1"/>
              <a:t>Pinaka</a:t>
            </a:r>
            <a:r>
              <a:rPr lang="en-US" dirty="0"/>
              <a:t> multi-barrel rocket launcher, developed by DRDO</a:t>
            </a:r>
          </a:p>
          <a:p>
            <a:pPr>
              <a:lnSpc>
                <a:spcPct val="120000"/>
              </a:lnSpc>
            </a:pPr>
            <a:r>
              <a:rPr lang="en-US" dirty="0"/>
              <a:t>Solar has co-developed the artillery rocket system along with the ARDE and High Energy Materials Research Laboratory (HEMRL)</a:t>
            </a:r>
          </a:p>
          <a:p>
            <a:pPr>
              <a:lnSpc>
                <a:spcPct val="120000"/>
              </a:lnSpc>
            </a:pPr>
            <a:r>
              <a:rPr lang="en-US" dirty="0" err="1"/>
              <a:t>Pinaka</a:t>
            </a:r>
            <a:r>
              <a:rPr lang="en-US" dirty="0"/>
              <a:t> Missile Systems</a:t>
            </a:r>
          </a:p>
          <a:p>
            <a:pPr lvl="1">
              <a:lnSpc>
                <a:spcPct val="120000"/>
              </a:lnSpc>
            </a:pPr>
            <a:r>
              <a:rPr lang="en-US" dirty="0" err="1"/>
              <a:t>Pinaka</a:t>
            </a:r>
            <a:r>
              <a:rPr lang="en-US" dirty="0"/>
              <a:t> Mk-II - completed User Assisted Technical Trial, waiting for RFP</a:t>
            </a:r>
          </a:p>
          <a:p>
            <a:pPr lvl="1">
              <a:lnSpc>
                <a:spcPct val="120000"/>
              </a:lnSpc>
            </a:pPr>
            <a:r>
              <a:rPr lang="en-US" dirty="0" err="1"/>
              <a:t>Pinaka</a:t>
            </a:r>
            <a:r>
              <a:rPr lang="en-US" dirty="0"/>
              <a:t> Guided - Range and accuracy demo complete, waiting for RFP</a:t>
            </a:r>
          </a:p>
          <a:p>
            <a:pPr lvl="1">
              <a:lnSpc>
                <a:spcPct val="120000"/>
              </a:lnSpc>
            </a:pPr>
            <a:r>
              <a:rPr lang="en-US" dirty="0" err="1"/>
              <a:t>Pinaka</a:t>
            </a:r>
            <a:r>
              <a:rPr lang="en-US" dirty="0"/>
              <a:t> ER (Enhanced Range) Rocket System</a:t>
            </a:r>
          </a:p>
          <a:p>
            <a:pPr>
              <a:lnSpc>
                <a:spcPct val="120000"/>
              </a:lnSpc>
            </a:pPr>
            <a:r>
              <a:rPr lang="en-US" dirty="0"/>
              <a:t>Invar Warhead</a:t>
            </a:r>
          </a:p>
          <a:p>
            <a:pPr>
              <a:lnSpc>
                <a:spcPct val="120000"/>
              </a:lnSpc>
            </a:pPr>
            <a:r>
              <a:rPr lang="en-US" dirty="0"/>
              <a:t>Multimodal Hand Grenades (MMHG)</a:t>
            </a:r>
          </a:p>
          <a:p>
            <a:pPr>
              <a:lnSpc>
                <a:spcPct val="120000"/>
              </a:lnSpc>
            </a:pPr>
            <a:r>
              <a:rPr lang="en-US" dirty="0"/>
              <a:t>Solar has been key beneficiary of three negative import list (310 items) published by MoD</a:t>
            </a:r>
          </a:p>
          <a:p>
            <a:pPr>
              <a:lnSpc>
                <a:spcPct val="120000"/>
              </a:lnSpc>
            </a:pPr>
            <a:r>
              <a:rPr lang="en-US" dirty="0"/>
              <a:t>Solar management has plans to possibly benefit out of domestic procurement of 23 items</a:t>
            </a:r>
          </a:p>
        </p:txBody>
      </p:sp>
      <p:pic>
        <p:nvPicPr>
          <p:cNvPr id="4" name="Picture 2" descr="Solar Industries India Ltd receives orders worth Rs. 1471 crores from Coal  India | EquityBulls">
            <a:extLst>
              <a:ext uri="{FF2B5EF4-FFF2-40B4-BE49-F238E27FC236}">
                <a16:creationId xmlns:a16="http://schemas.microsoft.com/office/drawing/2014/main" id="{CF433210-A811-53C6-4415-75575087A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47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DEFENCE BUSINESS</a:t>
            </a:r>
          </a:p>
        </p:txBody>
      </p:sp>
      <p:pic>
        <p:nvPicPr>
          <p:cNvPr id="6" name="Picture 4" descr="Indian MoD orders six regiments' worth of Pinaka multi-barrel rocket  launchers">
            <a:extLst>
              <a:ext uri="{FF2B5EF4-FFF2-40B4-BE49-F238E27FC236}">
                <a16:creationId xmlns:a16="http://schemas.microsoft.com/office/drawing/2014/main" id="{71FAF6A1-03EA-D0D8-BDF3-80B2B9E23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690688"/>
            <a:ext cx="5397841" cy="3616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ndian Army Test-fires Pinaka Rockets Manufactured By Private Sector -  Defence News- Defense News India - Defence Blog">
            <a:extLst>
              <a:ext uri="{FF2B5EF4-FFF2-40B4-BE49-F238E27FC236}">
                <a16:creationId xmlns:a16="http://schemas.microsoft.com/office/drawing/2014/main" id="{E8A6D480-0716-E7C1-88F0-322C48CD0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90688"/>
            <a:ext cx="5867059" cy="28081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lar Industries India Ltd receives orders worth Rs. 1471 crores from Coal  India | EquityBulls">
            <a:extLst>
              <a:ext uri="{FF2B5EF4-FFF2-40B4-BE49-F238E27FC236}">
                <a16:creationId xmlns:a16="http://schemas.microsoft.com/office/drawing/2014/main" id="{117E2B69-AEAB-184A-323E-FF9EFE2824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769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DCB4-C6BD-F798-8219-60100730638F}"/>
              </a:ext>
            </a:extLst>
          </p:cNvPr>
          <p:cNvSpPr>
            <a:spLocks noGrp="1"/>
          </p:cNvSpPr>
          <p:nvPr>
            <p:ph type="title"/>
          </p:nvPr>
        </p:nvSpPr>
        <p:spPr/>
        <p:txBody>
          <a:bodyPr/>
          <a:lstStyle/>
          <a:p>
            <a:r>
              <a:rPr lang="en-IN" dirty="0"/>
              <a:t>Technology / Electronics Beneficiaries</a:t>
            </a:r>
          </a:p>
        </p:txBody>
      </p:sp>
      <p:pic>
        <p:nvPicPr>
          <p:cNvPr id="7" name="Picture 6">
            <a:extLst>
              <a:ext uri="{FF2B5EF4-FFF2-40B4-BE49-F238E27FC236}">
                <a16:creationId xmlns:a16="http://schemas.microsoft.com/office/drawing/2014/main" id="{D6D26AF8-2EE8-0452-F046-97549B75D400}"/>
              </a:ext>
            </a:extLst>
          </p:cNvPr>
          <p:cNvPicPr>
            <a:picLocks noChangeAspect="1"/>
          </p:cNvPicPr>
          <p:nvPr/>
        </p:nvPicPr>
        <p:blipFill rotWithShape="1">
          <a:blip r:embed="rId3">
            <a:extLst>
              <a:ext uri="{28A0092B-C50C-407E-A947-70E740481C1C}">
                <a14:useLocalDpi xmlns:a14="http://schemas.microsoft.com/office/drawing/2010/main" val="0"/>
              </a:ext>
            </a:extLst>
          </a:blip>
          <a:srcRect l="1892" t="4546" r="2572" b="8970"/>
          <a:stretch/>
        </p:blipFill>
        <p:spPr>
          <a:xfrm>
            <a:off x="6776262" y="3634229"/>
            <a:ext cx="3031292" cy="1524476"/>
          </a:xfrm>
          <a:prstGeom prst="rect">
            <a:avLst/>
          </a:prstGeom>
        </p:spPr>
      </p:pic>
      <p:pic>
        <p:nvPicPr>
          <p:cNvPr id="9" name="Picture 8">
            <a:extLst>
              <a:ext uri="{FF2B5EF4-FFF2-40B4-BE49-F238E27FC236}">
                <a16:creationId xmlns:a16="http://schemas.microsoft.com/office/drawing/2014/main" id="{2ED2E78D-E53F-AEE5-2019-83004D25312E}"/>
              </a:ext>
            </a:extLst>
          </p:cNvPr>
          <p:cNvPicPr>
            <a:picLocks noChangeAspect="1"/>
          </p:cNvPicPr>
          <p:nvPr/>
        </p:nvPicPr>
        <p:blipFill rotWithShape="1">
          <a:blip r:embed="rId4">
            <a:extLst>
              <a:ext uri="{28A0092B-C50C-407E-A947-70E740481C1C}">
                <a14:useLocalDpi xmlns:a14="http://schemas.microsoft.com/office/drawing/2010/main" val="0"/>
              </a:ext>
            </a:extLst>
          </a:blip>
          <a:srcRect t="30416" b="26601"/>
          <a:stretch/>
        </p:blipFill>
        <p:spPr>
          <a:xfrm>
            <a:off x="3491793" y="4588616"/>
            <a:ext cx="2542241" cy="1092712"/>
          </a:xfrm>
          <a:prstGeom prst="rect">
            <a:avLst/>
          </a:prstGeom>
        </p:spPr>
      </p:pic>
      <p:pic>
        <p:nvPicPr>
          <p:cNvPr id="13" name="Picture 12">
            <a:extLst>
              <a:ext uri="{FF2B5EF4-FFF2-40B4-BE49-F238E27FC236}">
                <a16:creationId xmlns:a16="http://schemas.microsoft.com/office/drawing/2014/main" id="{BF758844-A862-9D1F-5F1F-27ED8BF8F135}"/>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688529" y="1768401"/>
            <a:ext cx="3099120" cy="1107369"/>
          </a:xfrm>
          <a:prstGeom prst="rect">
            <a:avLst/>
          </a:prstGeom>
        </p:spPr>
      </p:pic>
      <p:pic>
        <p:nvPicPr>
          <p:cNvPr id="15" name="Picture 14">
            <a:extLst>
              <a:ext uri="{FF2B5EF4-FFF2-40B4-BE49-F238E27FC236}">
                <a16:creationId xmlns:a16="http://schemas.microsoft.com/office/drawing/2014/main" id="{5761CD5A-74F6-94FC-B228-8E3D21A6DD70}"/>
              </a:ext>
            </a:extLst>
          </p:cNvPr>
          <p:cNvPicPr>
            <a:picLocks noChangeAspect="1"/>
          </p:cNvPicPr>
          <p:nvPr/>
        </p:nvPicPr>
        <p:blipFill rotWithShape="1">
          <a:blip r:embed="rId7">
            <a:extLst>
              <a:ext uri="{28A0092B-C50C-407E-A947-70E740481C1C}">
                <a14:useLocalDpi xmlns:a14="http://schemas.microsoft.com/office/drawing/2010/main" val="0"/>
              </a:ext>
            </a:extLst>
          </a:blip>
          <a:srcRect t="20551" b="22236"/>
          <a:stretch/>
        </p:blipFill>
        <p:spPr>
          <a:xfrm>
            <a:off x="8175290" y="1786842"/>
            <a:ext cx="3425970" cy="1088928"/>
          </a:xfrm>
          <a:prstGeom prst="rect">
            <a:avLst/>
          </a:prstGeom>
        </p:spPr>
      </p:pic>
      <p:pic>
        <p:nvPicPr>
          <p:cNvPr id="17" name="Picture 16">
            <a:extLst>
              <a:ext uri="{FF2B5EF4-FFF2-40B4-BE49-F238E27FC236}">
                <a16:creationId xmlns:a16="http://schemas.microsoft.com/office/drawing/2014/main" id="{CAB52026-DFBC-BFB0-61A0-A4894238470C}"/>
              </a:ext>
            </a:extLst>
          </p:cNvPr>
          <p:cNvPicPr>
            <a:picLocks noChangeAspect="1"/>
          </p:cNvPicPr>
          <p:nvPr/>
        </p:nvPicPr>
        <p:blipFill rotWithShape="1">
          <a:blip r:embed="rId8">
            <a:extLst>
              <a:ext uri="{28A0092B-C50C-407E-A947-70E740481C1C}">
                <a14:useLocalDpi xmlns:a14="http://schemas.microsoft.com/office/drawing/2010/main" val="0"/>
              </a:ext>
            </a:extLst>
          </a:blip>
          <a:srcRect l="25143" r="22080"/>
          <a:stretch/>
        </p:blipFill>
        <p:spPr>
          <a:xfrm>
            <a:off x="688529" y="3406270"/>
            <a:ext cx="2061035" cy="2169548"/>
          </a:xfrm>
          <a:prstGeom prst="rect">
            <a:avLst/>
          </a:prstGeom>
        </p:spPr>
      </p:pic>
      <p:pic>
        <p:nvPicPr>
          <p:cNvPr id="19" name="Picture 18">
            <a:extLst>
              <a:ext uri="{FF2B5EF4-FFF2-40B4-BE49-F238E27FC236}">
                <a16:creationId xmlns:a16="http://schemas.microsoft.com/office/drawing/2014/main" id="{CDF14ADB-0FF4-B9A5-2E6A-1B42729F74EC}"/>
              </a:ext>
            </a:extLst>
          </p:cNvPr>
          <p:cNvPicPr>
            <a:picLocks noChangeAspect="1"/>
          </p:cNvPicPr>
          <p:nvPr/>
        </p:nvPicPr>
        <p:blipFill rotWithShape="1">
          <a:blip r:embed="rId9">
            <a:extLst>
              <a:ext uri="{28A0092B-C50C-407E-A947-70E740481C1C}">
                <a14:useLocalDpi xmlns:a14="http://schemas.microsoft.com/office/drawing/2010/main" val="0"/>
              </a:ext>
            </a:extLst>
          </a:blip>
          <a:srcRect l="8620" t="2266" r="9726" b="6372"/>
          <a:stretch/>
        </p:blipFill>
        <p:spPr>
          <a:xfrm>
            <a:off x="10366891" y="3506031"/>
            <a:ext cx="1234369" cy="1996272"/>
          </a:xfrm>
          <a:prstGeom prst="rect">
            <a:avLst/>
          </a:prstGeom>
        </p:spPr>
      </p:pic>
      <p:pic>
        <p:nvPicPr>
          <p:cNvPr id="21" name="Picture 20">
            <a:extLst>
              <a:ext uri="{FF2B5EF4-FFF2-40B4-BE49-F238E27FC236}">
                <a16:creationId xmlns:a16="http://schemas.microsoft.com/office/drawing/2014/main" id="{0FBC7CE8-DB1A-194E-8BC5-20148FFB0CEA}"/>
              </a:ext>
            </a:extLst>
          </p:cNvPr>
          <p:cNvPicPr>
            <a:picLocks noChangeAspect="1"/>
          </p:cNvPicPr>
          <p:nvPr/>
        </p:nvPicPr>
        <p:blipFill rotWithShape="1">
          <a:blip r:embed="rId10">
            <a:extLst>
              <a:ext uri="{28A0092B-C50C-407E-A947-70E740481C1C}">
                <a14:useLocalDpi xmlns:a14="http://schemas.microsoft.com/office/drawing/2010/main" val="0"/>
              </a:ext>
            </a:extLst>
          </a:blip>
          <a:srcRect r="32695"/>
          <a:stretch/>
        </p:blipFill>
        <p:spPr>
          <a:xfrm>
            <a:off x="3308901" y="3634229"/>
            <a:ext cx="2895060" cy="595577"/>
          </a:xfrm>
          <a:prstGeom prst="rect">
            <a:avLst/>
          </a:prstGeom>
        </p:spPr>
      </p:pic>
      <p:pic>
        <p:nvPicPr>
          <p:cNvPr id="23" name="Picture 22">
            <a:extLst>
              <a:ext uri="{FF2B5EF4-FFF2-40B4-BE49-F238E27FC236}">
                <a16:creationId xmlns:a16="http://schemas.microsoft.com/office/drawing/2014/main" id="{B1420D12-E34F-2A90-6DF5-F808A24F514C}"/>
              </a:ext>
            </a:extLst>
          </p:cNvPr>
          <p:cNvPicPr>
            <a:picLocks noChangeAspect="1"/>
          </p:cNvPicPr>
          <p:nvPr/>
        </p:nvPicPr>
        <p:blipFill rotWithShape="1">
          <a:blip r:embed="rId11">
            <a:extLst>
              <a:ext uri="{28A0092B-C50C-407E-A947-70E740481C1C}">
                <a14:useLocalDpi xmlns:a14="http://schemas.microsoft.com/office/drawing/2010/main" val="0"/>
              </a:ext>
            </a:extLst>
          </a:blip>
          <a:srcRect l="1242" t="11892" r="1424" b="11809"/>
          <a:stretch/>
        </p:blipFill>
        <p:spPr>
          <a:xfrm>
            <a:off x="4614692" y="1739050"/>
            <a:ext cx="2610180" cy="1136720"/>
          </a:xfrm>
          <a:prstGeom prst="rect">
            <a:avLst/>
          </a:prstGeom>
        </p:spPr>
      </p:pic>
    </p:spTree>
    <p:extLst>
      <p:ext uri="{BB962C8B-B14F-4D97-AF65-F5344CB8AC3E}">
        <p14:creationId xmlns:p14="http://schemas.microsoft.com/office/powerpoint/2010/main" val="2083870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DEFENCE BUSINESS</a:t>
            </a:r>
          </a:p>
        </p:txBody>
      </p:sp>
      <p:pic>
        <p:nvPicPr>
          <p:cNvPr id="5" name="Picture 4">
            <a:extLst>
              <a:ext uri="{FF2B5EF4-FFF2-40B4-BE49-F238E27FC236}">
                <a16:creationId xmlns:a16="http://schemas.microsoft.com/office/drawing/2014/main" id="{6061B689-E2CF-227B-5121-034CC0CE6AED}"/>
              </a:ext>
            </a:extLst>
          </p:cNvPr>
          <p:cNvPicPr>
            <a:picLocks noChangeAspect="1"/>
          </p:cNvPicPr>
          <p:nvPr/>
        </p:nvPicPr>
        <p:blipFill>
          <a:blip r:embed="rId2"/>
          <a:stretch>
            <a:fillRect/>
          </a:stretch>
        </p:blipFill>
        <p:spPr>
          <a:xfrm>
            <a:off x="479914" y="1549869"/>
            <a:ext cx="3977786" cy="3684885"/>
          </a:xfrm>
          <a:prstGeom prst="rect">
            <a:avLst/>
          </a:prstGeom>
        </p:spPr>
      </p:pic>
      <p:pic>
        <p:nvPicPr>
          <p:cNvPr id="8" name="Picture 4" descr="According to the company all the three newly developed Loitering Munitions including Hexacopter, LM1 and LM0, were tested successfully last month in the Nubra Valley area of Ladakh.">
            <a:extLst>
              <a:ext uri="{FF2B5EF4-FFF2-40B4-BE49-F238E27FC236}">
                <a16:creationId xmlns:a16="http://schemas.microsoft.com/office/drawing/2014/main" id="{BD810951-2F52-4600-453F-5737B7258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879" y="1603843"/>
            <a:ext cx="7238157" cy="40111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olar Industries India Ltd receives orders worth Rs. 1471 crores from Coal  India | EquityBulls">
            <a:extLst>
              <a:ext uri="{FF2B5EF4-FFF2-40B4-BE49-F238E27FC236}">
                <a16:creationId xmlns:a16="http://schemas.microsoft.com/office/drawing/2014/main" id="{7DCB39B7-981C-BFB1-4F92-417CF7667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11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DEFENCE BUSINESS</a:t>
            </a:r>
          </a:p>
        </p:txBody>
      </p:sp>
      <p:pic>
        <p:nvPicPr>
          <p:cNvPr id="6" name="Picture 2" descr="Image">
            <a:extLst>
              <a:ext uri="{FF2B5EF4-FFF2-40B4-BE49-F238E27FC236}">
                <a16:creationId xmlns:a16="http://schemas.microsoft.com/office/drawing/2014/main" id="{167E0E44-DFCA-ACA1-8AAE-5EB016725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542" y="1493464"/>
            <a:ext cx="7808913" cy="43925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olar Industries India Ltd receives orders worth Rs. 1471 crores from Coal  India | EquityBulls">
            <a:extLst>
              <a:ext uri="{FF2B5EF4-FFF2-40B4-BE49-F238E27FC236}">
                <a16:creationId xmlns:a16="http://schemas.microsoft.com/office/drawing/2014/main" id="{0E86327E-6CDF-9BB2-8D2C-BF489B8B8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224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DEFENCE BUSINESS</a:t>
            </a:r>
          </a:p>
        </p:txBody>
      </p:sp>
      <p:pic>
        <p:nvPicPr>
          <p:cNvPr id="4" name="Picture 2" descr="Image">
            <a:extLst>
              <a:ext uri="{FF2B5EF4-FFF2-40B4-BE49-F238E27FC236}">
                <a16:creationId xmlns:a16="http://schemas.microsoft.com/office/drawing/2014/main" id="{1642CB99-6A76-026D-CD14-497106086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6" y="1369552"/>
            <a:ext cx="8162925" cy="45916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lar Industries India Ltd receives orders worth Rs. 1471 crores from Coal  India | EquityBulls">
            <a:extLst>
              <a:ext uri="{FF2B5EF4-FFF2-40B4-BE49-F238E27FC236}">
                <a16:creationId xmlns:a16="http://schemas.microsoft.com/office/drawing/2014/main" id="{BC3C2C06-28BA-96FE-FF04-ABAF12D90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35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DEFENCE BUSINESS</a:t>
            </a:r>
          </a:p>
        </p:txBody>
      </p:sp>
      <p:pic>
        <p:nvPicPr>
          <p:cNvPr id="4" name="Picture 2" descr="Image">
            <a:extLst>
              <a:ext uri="{FF2B5EF4-FFF2-40B4-BE49-F238E27FC236}">
                <a16:creationId xmlns:a16="http://schemas.microsoft.com/office/drawing/2014/main" id="{A8E59F72-FB37-23DA-A9C8-95DAF9DA1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342" y="1340084"/>
            <a:ext cx="8215314" cy="46211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lar Industries India Ltd receives orders worth Rs. 1471 crores from Coal  India | EquityBulls">
            <a:extLst>
              <a:ext uri="{FF2B5EF4-FFF2-40B4-BE49-F238E27FC236}">
                <a16:creationId xmlns:a16="http://schemas.microsoft.com/office/drawing/2014/main" id="{5A1D2E47-D1B6-0AB9-8227-EAD8388B6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738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STRATEGIC INVESTMENTS</a:t>
            </a:r>
          </a:p>
        </p:txBody>
      </p:sp>
      <p:sp>
        <p:nvSpPr>
          <p:cNvPr id="3" name="Content Placeholder 2">
            <a:extLst>
              <a:ext uri="{FF2B5EF4-FFF2-40B4-BE49-F238E27FC236}">
                <a16:creationId xmlns:a16="http://schemas.microsoft.com/office/drawing/2014/main" id="{50221502-E037-96F5-B0B5-9F6537CCCEBA}"/>
              </a:ext>
            </a:extLst>
          </p:cNvPr>
          <p:cNvSpPr>
            <a:spLocks noGrp="1"/>
          </p:cNvSpPr>
          <p:nvPr>
            <p:ph idx="1"/>
          </p:nvPr>
        </p:nvSpPr>
        <p:spPr/>
        <p:txBody>
          <a:bodyPr>
            <a:normAutofit fontScale="62500" lnSpcReduction="20000"/>
          </a:bodyPr>
          <a:lstStyle/>
          <a:p>
            <a:pPr marL="0" indent="0">
              <a:lnSpc>
                <a:spcPct val="120000"/>
              </a:lnSpc>
              <a:buNone/>
            </a:pPr>
            <a:r>
              <a:rPr lang="en-US" b="1" u="sng" dirty="0"/>
              <a:t>Z Motion Autonomous Pvt. Ltd. (45% equity stake)</a:t>
            </a:r>
          </a:p>
          <a:p>
            <a:pPr marL="0" indent="0">
              <a:lnSpc>
                <a:spcPct val="120000"/>
              </a:lnSpc>
              <a:buNone/>
            </a:pPr>
            <a:endParaRPr lang="en-US" dirty="0"/>
          </a:p>
          <a:p>
            <a:pPr>
              <a:lnSpc>
                <a:spcPct val="120000"/>
              </a:lnSpc>
            </a:pPr>
            <a:r>
              <a:rPr lang="en-US" dirty="0"/>
              <a:t>Solar’s initiative of developing weaponized Unmanned Aerial Vehicles (UAV) for offensive and Counter Drone systems for defensive roles </a:t>
            </a:r>
          </a:p>
          <a:p>
            <a:pPr>
              <a:lnSpc>
                <a:spcPct val="120000"/>
              </a:lnSpc>
            </a:pPr>
            <a:r>
              <a:rPr lang="en-US" dirty="0" err="1"/>
              <a:t>ZMotion</a:t>
            </a:r>
            <a:r>
              <a:rPr lang="en-US" dirty="0"/>
              <a:t> has diversified into the design and development of </a:t>
            </a:r>
            <a:r>
              <a:rPr lang="en-US" dirty="0" err="1"/>
              <a:t>weaponised</a:t>
            </a:r>
            <a:r>
              <a:rPr lang="en-US" dirty="0"/>
              <a:t> drones and UAVs as the strategic ammunition delivery systems</a:t>
            </a:r>
          </a:p>
          <a:p>
            <a:pPr>
              <a:lnSpc>
                <a:spcPct val="120000"/>
              </a:lnSpc>
            </a:pPr>
            <a:r>
              <a:rPr lang="en-US" dirty="0"/>
              <a:t>Several systems which are under development includes Loitering Munitions, Missiles on Drones,  Drone based Gravity Drop Bombs, and more which can carry a variety of explosive warheads which can be used to neutralize tank and combat vehicles, civil fortifications, soft skinned targets in open, etc.</a:t>
            </a:r>
          </a:p>
          <a:p>
            <a:pPr>
              <a:lnSpc>
                <a:spcPct val="120000"/>
              </a:lnSpc>
            </a:pPr>
            <a:r>
              <a:rPr lang="en-US" dirty="0"/>
              <a:t>Also under development is Counter Drone Systems which can be used for engaging swarms of hostile drones.</a:t>
            </a:r>
          </a:p>
        </p:txBody>
      </p:sp>
      <p:pic>
        <p:nvPicPr>
          <p:cNvPr id="4" name="Picture 2" descr="Solar Industries India Ltd receives orders worth Rs. 1471 crores from Coal  India | EquityBulls">
            <a:extLst>
              <a:ext uri="{FF2B5EF4-FFF2-40B4-BE49-F238E27FC236}">
                <a16:creationId xmlns:a16="http://schemas.microsoft.com/office/drawing/2014/main" id="{F4698EC6-353B-4DE8-4E95-53956ED85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62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STRATEGIC INVESTMENTS</a:t>
            </a:r>
          </a:p>
        </p:txBody>
      </p:sp>
      <p:sp>
        <p:nvSpPr>
          <p:cNvPr id="3" name="Content Placeholder 2">
            <a:extLst>
              <a:ext uri="{FF2B5EF4-FFF2-40B4-BE49-F238E27FC236}">
                <a16:creationId xmlns:a16="http://schemas.microsoft.com/office/drawing/2014/main" id="{50221502-E037-96F5-B0B5-9F6537CCCEBA}"/>
              </a:ext>
            </a:extLst>
          </p:cNvPr>
          <p:cNvSpPr>
            <a:spLocks noGrp="1"/>
          </p:cNvSpPr>
          <p:nvPr>
            <p:ph idx="1"/>
          </p:nvPr>
        </p:nvSpPr>
        <p:spPr/>
        <p:txBody>
          <a:bodyPr>
            <a:normAutofit fontScale="70000" lnSpcReduction="20000"/>
          </a:bodyPr>
          <a:lstStyle/>
          <a:p>
            <a:pPr marL="0" indent="0">
              <a:buNone/>
            </a:pPr>
            <a:r>
              <a:rPr lang="en-US" b="1" u="sng" dirty="0" err="1"/>
              <a:t>Skyroot</a:t>
            </a:r>
            <a:r>
              <a:rPr lang="en-US" b="1" u="sng" dirty="0"/>
              <a:t> Aerospace</a:t>
            </a:r>
            <a:endParaRPr lang="en-US" dirty="0"/>
          </a:p>
          <a:p>
            <a:pPr>
              <a:lnSpc>
                <a:spcPct val="120000"/>
              </a:lnSpc>
            </a:pPr>
            <a:r>
              <a:rPr lang="en-US" dirty="0" err="1"/>
              <a:t>Skyroot</a:t>
            </a:r>
            <a:r>
              <a:rPr lang="en-US" dirty="0"/>
              <a:t> Aerospace, which became the first Indian private company to demonstrate the capability to build a home-grown rocket engine and successfully test-fired an upper-stage rocket engine, was founded by Pawan Kumar Chandana and Naga Bharath </a:t>
            </a:r>
            <a:r>
              <a:rPr lang="en-US" dirty="0" err="1"/>
              <a:t>Daka</a:t>
            </a:r>
            <a:r>
              <a:rPr lang="en-US" dirty="0"/>
              <a:t>, former scientists at the state-owned Indian Space Research </a:t>
            </a:r>
            <a:r>
              <a:rPr lang="en-US" dirty="0" err="1"/>
              <a:t>Organisation</a:t>
            </a:r>
            <a:r>
              <a:rPr lang="en-US" dirty="0"/>
              <a:t> (ISRO) </a:t>
            </a:r>
          </a:p>
          <a:p>
            <a:pPr>
              <a:lnSpc>
                <a:spcPct val="120000"/>
              </a:lnSpc>
            </a:pPr>
            <a:endParaRPr lang="en-US" dirty="0"/>
          </a:p>
          <a:p>
            <a:pPr>
              <a:lnSpc>
                <a:spcPct val="120000"/>
              </a:lnSpc>
            </a:pPr>
            <a:r>
              <a:rPr lang="en-US" dirty="0"/>
              <a:t>The aerospace startup plans to build a family of rockets and is preparing to launch the first rocket that can hurl satellites of 250-700 kilograms into lower earth orbit by end 2022 from </a:t>
            </a:r>
            <a:r>
              <a:rPr lang="en-US" dirty="0" err="1"/>
              <a:t>Sriharikota</a:t>
            </a:r>
            <a:endParaRPr lang="en-US" dirty="0"/>
          </a:p>
          <a:p>
            <a:pPr>
              <a:lnSpc>
                <a:spcPct val="120000"/>
              </a:lnSpc>
            </a:pPr>
            <a:endParaRPr lang="en-US" dirty="0"/>
          </a:p>
          <a:p>
            <a:pPr>
              <a:lnSpc>
                <a:spcPct val="120000"/>
              </a:lnSpc>
            </a:pPr>
            <a:r>
              <a:rPr lang="en-US" dirty="0" err="1"/>
              <a:t>Skyroot</a:t>
            </a:r>
            <a:r>
              <a:rPr lang="en-US" dirty="0"/>
              <a:t> Aerospace has designed in-house software for launch vehicle guidance, navigation and control functions and is testing onboard its avionics modules.</a:t>
            </a:r>
          </a:p>
          <a:p>
            <a:pPr>
              <a:lnSpc>
                <a:spcPct val="120000"/>
              </a:lnSpc>
            </a:pPr>
            <a:endParaRPr lang="en-US" dirty="0"/>
          </a:p>
        </p:txBody>
      </p:sp>
      <p:pic>
        <p:nvPicPr>
          <p:cNvPr id="4" name="Picture 2" descr="Solar Industries India Ltd receives orders worth Rs. 1471 crores from Coal  India | EquityBulls">
            <a:extLst>
              <a:ext uri="{FF2B5EF4-FFF2-40B4-BE49-F238E27FC236}">
                <a16:creationId xmlns:a16="http://schemas.microsoft.com/office/drawing/2014/main" id="{4694E1C0-A462-FE36-7972-A92FB98B3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550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STRATEGIC INVESTMENTS</a:t>
            </a:r>
          </a:p>
        </p:txBody>
      </p:sp>
      <p:pic>
        <p:nvPicPr>
          <p:cNvPr id="3" name="Picture 2">
            <a:extLst>
              <a:ext uri="{FF2B5EF4-FFF2-40B4-BE49-F238E27FC236}">
                <a16:creationId xmlns:a16="http://schemas.microsoft.com/office/drawing/2014/main" id="{4B66FA27-60E4-9EF6-0116-E9D5FE02C137}"/>
              </a:ext>
            </a:extLst>
          </p:cNvPr>
          <p:cNvPicPr>
            <a:picLocks noChangeAspect="1"/>
          </p:cNvPicPr>
          <p:nvPr/>
        </p:nvPicPr>
        <p:blipFill>
          <a:blip r:embed="rId2"/>
          <a:stretch>
            <a:fillRect/>
          </a:stretch>
        </p:blipFill>
        <p:spPr>
          <a:xfrm>
            <a:off x="176214" y="1690688"/>
            <a:ext cx="7463418" cy="1606517"/>
          </a:xfrm>
          <a:prstGeom prst="rect">
            <a:avLst/>
          </a:prstGeom>
        </p:spPr>
      </p:pic>
      <p:pic>
        <p:nvPicPr>
          <p:cNvPr id="4" name="Picture 3">
            <a:extLst>
              <a:ext uri="{FF2B5EF4-FFF2-40B4-BE49-F238E27FC236}">
                <a16:creationId xmlns:a16="http://schemas.microsoft.com/office/drawing/2014/main" id="{150D5B10-6571-7DA6-AA87-4F5BD8E4D9A9}"/>
              </a:ext>
            </a:extLst>
          </p:cNvPr>
          <p:cNvPicPr>
            <a:picLocks noChangeAspect="1"/>
          </p:cNvPicPr>
          <p:nvPr/>
        </p:nvPicPr>
        <p:blipFill>
          <a:blip r:embed="rId3"/>
          <a:stretch>
            <a:fillRect/>
          </a:stretch>
        </p:blipFill>
        <p:spPr>
          <a:xfrm>
            <a:off x="176214" y="5155412"/>
            <a:ext cx="6276278" cy="667689"/>
          </a:xfrm>
          <a:prstGeom prst="rect">
            <a:avLst/>
          </a:prstGeom>
        </p:spPr>
      </p:pic>
      <p:pic>
        <p:nvPicPr>
          <p:cNvPr id="9218" name="Picture 2">
            <a:extLst>
              <a:ext uri="{FF2B5EF4-FFF2-40B4-BE49-F238E27FC236}">
                <a16:creationId xmlns:a16="http://schemas.microsoft.com/office/drawing/2014/main" id="{05C8296D-6A43-BE6E-14B6-A4FE4E5DA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800" y="3245001"/>
            <a:ext cx="5080000" cy="2578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1C237BD-F7EB-144E-D132-362AF75DFB44}"/>
              </a:ext>
            </a:extLst>
          </p:cNvPr>
          <p:cNvPicPr>
            <a:picLocks noChangeAspect="1"/>
          </p:cNvPicPr>
          <p:nvPr/>
        </p:nvPicPr>
        <p:blipFill>
          <a:blip r:embed="rId5"/>
          <a:stretch>
            <a:fillRect/>
          </a:stretch>
        </p:blipFill>
        <p:spPr>
          <a:xfrm>
            <a:off x="159835" y="3287119"/>
            <a:ext cx="5758366" cy="1716645"/>
          </a:xfrm>
          <a:prstGeom prst="rect">
            <a:avLst/>
          </a:prstGeom>
        </p:spPr>
      </p:pic>
      <p:pic>
        <p:nvPicPr>
          <p:cNvPr id="7" name="Picture 2" descr="Solar Industries India Ltd receives orders worth Rs. 1471 crores from Coal  India | EquityBulls">
            <a:extLst>
              <a:ext uri="{FF2B5EF4-FFF2-40B4-BE49-F238E27FC236}">
                <a16:creationId xmlns:a16="http://schemas.microsoft.com/office/drawing/2014/main" id="{880088E9-AA15-B3F7-FB73-F1D88C0BA9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710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STRATEGIC INVESTMENTS</a:t>
            </a:r>
          </a:p>
        </p:txBody>
      </p:sp>
      <p:pic>
        <p:nvPicPr>
          <p:cNvPr id="8194" name="Picture 2" descr="Skyroot Aerospace completes Series A funding to become the most affordable  on-demand ride to space on the planet">
            <a:extLst>
              <a:ext uri="{FF2B5EF4-FFF2-40B4-BE49-F238E27FC236}">
                <a16:creationId xmlns:a16="http://schemas.microsoft.com/office/drawing/2014/main" id="{5EEDCA16-47D8-CA29-3DB2-7872F36AF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192" y="1511394"/>
            <a:ext cx="8329613" cy="43622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olar Industries India Ltd receives orders worth Rs. 1471 crores from Coal  India | EquityBulls">
            <a:extLst>
              <a:ext uri="{FF2B5EF4-FFF2-40B4-BE49-F238E27FC236}">
                <a16:creationId xmlns:a16="http://schemas.microsoft.com/office/drawing/2014/main" id="{25743015-1F8F-71F7-69E0-EE1D4E007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013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STRATEGIC INVESTMENTS</a:t>
            </a:r>
          </a:p>
        </p:txBody>
      </p:sp>
      <p:pic>
        <p:nvPicPr>
          <p:cNvPr id="7170" name="Picture 2" descr="India's Space-tech Startups Steering A Rough Ride | Mint">
            <a:extLst>
              <a:ext uri="{FF2B5EF4-FFF2-40B4-BE49-F238E27FC236}">
                <a16:creationId xmlns:a16="http://schemas.microsoft.com/office/drawing/2014/main" id="{09365B24-F5EF-C814-53B0-01A574FD2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86" y="1493465"/>
            <a:ext cx="7743826" cy="43508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olar Industries India Ltd receives orders worth Rs. 1471 crores from Coal  India | EquityBulls">
            <a:extLst>
              <a:ext uri="{FF2B5EF4-FFF2-40B4-BE49-F238E27FC236}">
                <a16:creationId xmlns:a16="http://schemas.microsoft.com/office/drawing/2014/main" id="{7D77B52A-03E6-4869-8E83-C4B37AEE7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695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MANAGEMENT COMMENTARY</a:t>
            </a:r>
          </a:p>
        </p:txBody>
      </p:sp>
      <p:sp>
        <p:nvSpPr>
          <p:cNvPr id="3" name="Content Placeholder 2">
            <a:extLst>
              <a:ext uri="{FF2B5EF4-FFF2-40B4-BE49-F238E27FC236}">
                <a16:creationId xmlns:a16="http://schemas.microsoft.com/office/drawing/2014/main" id="{50221502-E037-96F5-B0B5-9F6537CCCEBA}"/>
              </a:ext>
            </a:extLst>
          </p:cNvPr>
          <p:cNvSpPr>
            <a:spLocks noGrp="1"/>
          </p:cNvSpPr>
          <p:nvPr>
            <p:ph idx="1"/>
          </p:nvPr>
        </p:nvSpPr>
        <p:spPr/>
        <p:txBody>
          <a:bodyPr>
            <a:normAutofit/>
          </a:bodyPr>
          <a:lstStyle/>
          <a:p>
            <a:r>
              <a:rPr lang="en-US" dirty="0"/>
              <a:t>Targeting a business growth of 30% plus in FY23 </a:t>
            </a:r>
          </a:p>
          <a:p>
            <a:endParaRPr lang="en-US" dirty="0"/>
          </a:p>
          <a:p>
            <a:r>
              <a:rPr lang="en-US" dirty="0"/>
              <a:t>“We are targeting a volume growth of around 15% and we are expecting that around 15% will be a price increase”</a:t>
            </a:r>
          </a:p>
          <a:p>
            <a:endParaRPr lang="en-US" dirty="0"/>
          </a:p>
          <a:p>
            <a:r>
              <a:rPr lang="en-US" dirty="0"/>
              <a:t>“With the Government of India’s substantial increase in allocation and policy support for housing, roads, railways and different sectors we will see a very good opportunity for sustained growth in our businesses” </a:t>
            </a:r>
          </a:p>
        </p:txBody>
      </p:sp>
      <p:pic>
        <p:nvPicPr>
          <p:cNvPr id="4" name="Picture 2" descr="Solar Industries India Ltd receives orders worth Rs. 1471 crores from Coal  India | EquityBulls">
            <a:extLst>
              <a:ext uri="{FF2B5EF4-FFF2-40B4-BE49-F238E27FC236}">
                <a16:creationId xmlns:a16="http://schemas.microsoft.com/office/drawing/2014/main" id="{E59EA9F0-2417-7C00-FA0A-BEB728D8C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23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2711-5A03-B78C-CEFE-54F6C78B3FCD}"/>
              </a:ext>
            </a:extLst>
          </p:cNvPr>
          <p:cNvSpPr>
            <a:spLocks noGrp="1"/>
          </p:cNvSpPr>
          <p:nvPr>
            <p:ph type="title"/>
          </p:nvPr>
        </p:nvSpPr>
        <p:spPr/>
        <p:txBody>
          <a:bodyPr/>
          <a:lstStyle/>
          <a:p>
            <a:r>
              <a:rPr lang="en-IN" dirty="0"/>
              <a:t>Scope of Work – Technology / Electronics </a:t>
            </a:r>
          </a:p>
        </p:txBody>
      </p:sp>
      <p:pic>
        <p:nvPicPr>
          <p:cNvPr id="5" name="Content Placeholder 4">
            <a:extLst>
              <a:ext uri="{FF2B5EF4-FFF2-40B4-BE49-F238E27FC236}">
                <a16:creationId xmlns:a16="http://schemas.microsoft.com/office/drawing/2014/main" id="{E2D2CCDE-4FE3-BE3D-44E7-897B6292DC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1410" y="1539379"/>
            <a:ext cx="6949180" cy="5032375"/>
          </a:xfrm>
        </p:spPr>
      </p:pic>
    </p:spTree>
    <p:extLst>
      <p:ext uri="{BB962C8B-B14F-4D97-AF65-F5344CB8AC3E}">
        <p14:creationId xmlns:p14="http://schemas.microsoft.com/office/powerpoint/2010/main" val="1810010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MANAGEMENT COMMENTARY</a:t>
            </a:r>
          </a:p>
        </p:txBody>
      </p:sp>
      <p:sp>
        <p:nvSpPr>
          <p:cNvPr id="3" name="Content Placeholder 2">
            <a:extLst>
              <a:ext uri="{FF2B5EF4-FFF2-40B4-BE49-F238E27FC236}">
                <a16:creationId xmlns:a16="http://schemas.microsoft.com/office/drawing/2014/main" id="{50221502-E037-96F5-B0B5-9F6537CCCEBA}"/>
              </a:ext>
            </a:extLst>
          </p:cNvPr>
          <p:cNvSpPr>
            <a:spLocks noGrp="1"/>
          </p:cNvSpPr>
          <p:nvPr>
            <p:ph idx="1"/>
          </p:nvPr>
        </p:nvSpPr>
        <p:spPr/>
        <p:txBody>
          <a:bodyPr>
            <a:normAutofit fontScale="85000" lnSpcReduction="20000"/>
          </a:bodyPr>
          <a:lstStyle/>
          <a:p>
            <a:pPr marL="0" indent="0">
              <a:buNone/>
            </a:pPr>
            <a:endParaRPr lang="en-US" dirty="0"/>
          </a:p>
          <a:p>
            <a:r>
              <a:rPr lang="en-US" dirty="0"/>
              <a:t>“Our optimism is based on expected growth from all the operating sectors like mining, housing and infra, </a:t>
            </a:r>
            <a:r>
              <a:rPr lang="en-US" dirty="0" err="1"/>
              <a:t>defence</a:t>
            </a:r>
            <a:r>
              <a:rPr lang="en-US" dirty="0"/>
              <a:t> and other overseas business</a:t>
            </a:r>
          </a:p>
          <a:p>
            <a:endParaRPr lang="en-US" dirty="0"/>
          </a:p>
          <a:p>
            <a:r>
              <a:rPr lang="en-US" dirty="0"/>
              <a:t>Export and overseas revenues increased 33% YoY and 3% </a:t>
            </a:r>
            <a:r>
              <a:rPr lang="en-US" dirty="0" err="1"/>
              <a:t>QoQ</a:t>
            </a:r>
            <a:endParaRPr lang="en-US" dirty="0"/>
          </a:p>
          <a:p>
            <a:endParaRPr lang="en-US" dirty="0"/>
          </a:p>
          <a:p>
            <a:r>
              <a:rPr lang="en-US" dirty="0"/>
              <a:t>Capex of 400-450 crore this year including strategic investments like </a:t>
            </a:r>
            <a:r>
              <a:rPr lang="en-US" dirty="0" err="1"/>
              <a:t>ZMotion</a:t>
            </a:r>
            <a:endParaRPr lang="en-US" dirty="0"/>
          </a:p>
          <a:p>
            <a:endParaRPr lang="en-US" dirty="0"/>
          </a:p>
          <a:p>
            <a:r>
              <a:rPr lang="en-US" dirty="0"/>
              <a:t>Management guidance: Management expects Industrial segment demand to grow by 7-8%; Housing &amp; Infra segment demand to grow at ~10-11%; whereas Mining segment is expected to grow by 6-7%. Size of the domestic explosives industry is estimated to be ~₹60-65bn (6000 - 6500 crore INR)</a:t>
            </a:r>
          </a:p>
        </p:txBody>
      </p:sp>
      <p:pic>
        <p:nvPicPr>
          <p:cNvPr id="4" name="Picture 2" descr="Solar Industries India Ltd receives orders worth Rs. 1471 crores from Coal  India | EquityBulls">
            <a:extLst>
              <a:ext uri="{FF2B5EF4-FFF2-40B4-BE49-F238E27FC236}">
                <a16:creationId xmlns:a16="http://schemas.microsoft.com/office/drawing/2014/main" id="{0C1CB25A-F7C5-BA70-B5D4-00F16CC35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177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KEY TRIGGERS FOR GROWTH</a:t>
            </a:r>
          </a:p>
        </p:txBody>
      </p:sp>
      <p:sp>
        <p:nvSpPr>
          <p:cNvPr id="3" name="Content Placeholder 2">
            <a:extLst>
              <a:ext uri="{FF2B5EF4-FFF2-40B4-BE49-F238E27FC236}">
                <a16:creationId xmlns:a16="http://schemas.microsoft.com/office/drawing/2014/main" id="{50221502-E037-96F5-B0B5-9F6537CCCEBA}"/>
              </a:ext>
            </a:extLst>
          </p:cNvPr>
          <p:cNvSpPr>
            <a:spLocks noGrp="1"/>
          </p:cNvSpPr>
          <p:nvPr>
            <p:ph idx="1"/>
          </p:nvPr>
        </p:nvSpPr>
        <p:spPr/>
        <p:txBody>
          <a:bodyPr>
            <a:normAutofit fontScale="92500" lnSpcReduction="20000"/>
          </a:bodyPr>
          <a:lstStyle/>
          <a:p>
            <a:pPr>
              <a:lnSpc>
                <a:spcPct val="120000"/>
              </a:lnSpc>
            </a:pPr>
            <a:r>
              <a:rPr lang="en-US" dirty="0" err="1"/>
              <a:t>Aatma</a:t>
            </a:r>
            <a:r>
              <a:rPr lang="en-US" dirty="0"/>
              <a:t> </a:t>
            </a:r>
            <a:r>
              <a:rPr lang="en-US" dirty="0" err="1"/>
              <a:t>Nirbhar</a:t>
            </a:r>
            <a:r>
              <a:rPr lang="en-US" dirty="0"/>
              <a:t> Bharat Abhiyan and Make In India</a:t>
            </a:r>
          </a:p>
          <a:p>
            <a:pPr>
              <a:lnSpc>
                <a:spcPct val="120000"/>
              </a:lnSpc>
            </a:pPr>
            <a:r>
              <a:rPr lang="en-US" dirty="0"/>
              <a:t>Order book is 2982 Cr - strong revenue visibility</a:t>
            </a:r>
          </a:p>
          <a:p>
            <a:pPr>
              <a:lnSpc>
                <a:spcPct val="120000"/>
              </a:lnSpc>
            </a:pPr>
            <a:r>
              <a:rPr lang="en-US" dirty="0"/>
              <a:t>Better performance from overseas subsidiaries on the back of strong demand and economic activities returning to normal </a:t>
            </a:r>
          </a:p>
          <a:p>
            <a:pPr>
              <a:lnSpc>
                <a:spcPct val="120000"/>
              </a:lnSpc>
            </a:pPr>
            <a:r>
              <a:rPr lang="en-US" dirty="0" err="1"/>
              <a:t>Defence</a:t>
            </a:r>
            <a:r>
              <a:rPr lang="en-US" dirty="0"/>
              <a:t> and export segments picking up due to addition of new products </a:t>
            </a:r>
          </a:p>
          <a:p>
            <a:pPr>
              <a:lnSpc>
                <a:spcPct val="120000"/>
              </a:lnSpc>
            </a:pPr>
            <a:r>
              <a:rPr lang="en-US" dirty="0"/>
              <a:t>Margins will be maintained due to: </a:t>
            </a:r>
          </a:p>
          <a:p>
            <a:pPr lvl="1">
              <a:lnSpc>
                <a:spcPct val="120000"/>
              </a:lnSpc>
            </a:pPr>
            <a:r>
              <a:rPr lang="en-US" dirty="0"/>
              <a:t>Escalation clause with all customers</a:t>
            </a:r>
          </a:p>
          <a:p>
            <a:pPr lvl="1">
              <a:lnSpc>
                <a:spcPct val="120000"/>
              </a:lnSpc>
            </a:pPr>
            <a:r>
              <a:rPr lang="en-US" dirty="0"/>
              <a:t>Key proximity to mines</a:t>
            </a:r>
          </a:p>
          <a:p>
            <a:pPr lvl="1">
              <a:lnSpc>
                <a:spcPct val="120000"/>
              </a:lnSpc>
            </a:pPr>
            <a:r>
              <a:rPr lang="en-US" dirty="0"/>
              <a:t>In house production of RM except Ammonium Nitrate</a:t>
            </a:r>
          </a:p>
        </p:txBody>
      </p:sp>
      <p:pic>
        <p:nvPicPr>
          <p:cNvPr id="4" name="Picture 2" descr="Solar Industries India Ltd receives orders worth Rs. 1471 crores from Coal  India | EquityBulls">
            <a:extLst>
              <a:ext uri="{FF2B5EF4-FFF2-40B4-BE49-F238E27FC236}">
                <a16:creationId xmlns:a16="http://schemas.microsoft.com/office/drawing/2014/main" id="{0B4CC57D-B78C-0295-E095-26247C30D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93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WHY I LIKE THE BUSINESS</a:t>
            </a:r>
          </a:p>
        </p:txBody>
      </p:sp>
      <p:sp>
        <p:nvSpPr>
          <p:cNvPr id="3" name="Content Placeholder 2">
            <a:extLst>
              <a:ext uri="{FF2B5EF4-FFF2-40B4-BE49-F238E27FC236}">
                <a16:creationId xmlns:a16="http://schemas.microsoft.com/office/drawing/2014/main" id="{50221502-E037-96F5-B0B5-9F6537CCCEBA}"/>
              </a:ext>
            </a:extLst>
          </p:cNvPr>
          <p:cNvSpPr>
            <a:spLocks noGrp="1"/>
          </p:cNvSpPr>
          <p:nvPr>
            <p:ph idx="1"/>
          </p:nvPr>
        </p:nvSpPr>
        <p:spPr/>
        <p:txBody>
          <a:bodyPr>
            <a:normAutofit fontScale="70000" lnSpcReduction="20000"/>
          </a:bodyPr>
          <a:lstStyle/>
          <a:p>
            <a:pPr>
              <a:lnSpc>
                <a:spcPct val="120000"/>
              </a:lnSpc>
            </a:pPr>
            <a:r>
              <a:rPr lang="en-US" dirty="0"/>
              <a:t>Strong operating efficiencies with significant backward integration</a:t>
            </a:r>
          </a:p>
          <a:p>
            <a:pPr>
              <a:lnSpc>
                <a:spcPct val="120000"/>
              </a:lnSpc>
            </a:pPr>
            <a:r>
              <a:rPr lang="en-US" dirty="0"/>
              <a:t>Strong Earnings Momentum</a:t>
            </a:r>
          </a:p>
          <a:p>
            <a:pPr>
              <a:lnSpc>
                <a:spcPct val="120000"/>
              </a:lnSpc>
            </a:pPr>
            <a:r>
              <a:rPr lang="en-US" dirty="0"/>
              <a:t>Entry Barriers</a:t>
            </a:r>
          </a:p>
          <a:p>
            <a:pPr>
              <a:lnSpc>
                <a:spcPct val="120000"/>
              </a:lnSpc>
            </a:pPr>
            <a:r>
              <a:rPr lang="en-US" dirty="0"/>
              <a:t>Strong tailwinds - Increased spending on mining/ infrastructure/ </a:t>
            </a:r>
            <a:r>
              <a:rPr lang="en-US" dirty="0" err="1"/>
              <a:t>defence</a:t>
            </a:r>
            <a:r>
              <a:rPr lang="en-US" dirty="0"/>
              <a:t> </a:t>
            </a:r>
          </a:p>
          <a:p>
            <a:pPr>
              <a:lnSpc>
                <a:spcPct val="120000"/>
              </a:lnSpc>
            </a:pPr>
            <a:r>
              <a:rPr lang="en-US" dirty="0"/>
              <a:t>Moat </a:t>
            </a:r>
          </a:p>
          <a:p>
            <a:pPr lvl="1">
              <a:lnSpc>
                <a:spcPct val="120000"/>
              </a:lnSpc>
            </a:pPr>
            <a:r>
              <a:rPr lang="en-US" dirty="0"/>
              <a:t>They’ve successfully worked and delivered projects for DRDO under the technology transfer process</a:t>
            </a:r>
          </a:p>
          <a:p>
            <a:pPr lvl="1">
              <a:lnSpc>
                <a:spcPct val="120000"/>
              </a:lnSpc>
            </a:pPr>
            <a:r>
              <a:rPr lang="en-US" dirty="0"/>
              <a:t>Takes up products where it has the expertise of delivering near 100% </a:t>
            </a:r>
            <a:r>
              <a:rPr lang="en-US" dirty="0" err="1"/>
              <a:t>indigenisation</a:t>
            </a:r>
            <a:r>
              <a:rPr lang="en-US" dirty="0"/>
              <a:t>, and which have to be imported</a:t>
            </a:r>
          </a:p>
          <a:p>
            <a:pPr lvl="1">
              <a:lnSpc>
                <a:spcPct val="120000"/>
              </a:lnSpc>
            </a:pPr>
            <a:r>
              <a:rPr lang="en-US" dirty="0"/>
              <a:t>Already years ahead in R&amp;D and working relationship with DRDO</a:t>
            </a:r>
          </a:p>
          <a:p>
            <a:pPr>
              <a:lnSpc>
                <a:spcPct val="120000"/>
              </a:lnSpc>
            </a:pPr>
            <a:r>
              <a:rPr lang="en-US" dirty="0"/>
              <a:t>Aggressive promoter, who knows the industry well and has a proven track record of delivering</a:t>
            </a:r>
          </a:p>
          <a:p>
            <a:pPr>
              <a:lnSpc>
                <a:spcPct val="120000"/>
              </a:lnSpc>
            </a:pPr>
            <a:r>
              <a:rPr lang="en-US" dirty="0"/>
              <a:t>Pick and Shovel Play - High ROE, ROCE business with low requirement of incremental capital</a:t>
            </a:r>
          </a:p>
        </p:txBody>
      </p:sp>
      <p:pic>
        <p:nvPicPr>
          <p:cNvPr id="4" name="Picture 2" descr="Solar Industries India Ltd receives orders worth Rs. 1471 crores from Coal  India | EquityBulls">
            <a:extLst>
              <a:ext uri="{FF2B5EF4-FFF2-40B4-BE49-F238E27FC236}">
                <a16:creationId xmlns:a16="http://schemas.microsoft.com/office/drawing/2014/main" id="{44D25CFE-71CC-915B-A83A-74ABB67D4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668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ONE KEY EXAMPLE</a:t>
            </a:r>
          </a:p>
        </p:txBody>
      </p:sp>
      <p:sp>
        <p:nvSpPr>
          <p:cNvPr id="3" name="Content Placeholder 2">
            <a:extLst>
              <a:ext uri="{FF2B5EF4-FFF2-40B4-BE49-F238E27FC236}">
                <a16:creationId xmlns:a16="http://schemas.microsoft.com/office/drawing/2014/main" id="{50221502-E037-96F5-B0B5-9F6537CCCEBA}"/>
              </a:ext>
            </a:extLst>
          </p:cNvPr>
          <p:cNvSpPr>
            <a:spLocks noGrp="1"/>
          </p:cNvSpPr>
          <p:nvPr>
            <p:ph idx="1"/>
          </p:nvPr>
        </p:nvSpPr>
        <p:spPr/>
        <p:txBody>
          <a:bodyPr>
            <a:normAutofit/>
          </a:bodyPr>
          <a:lstStyle/>
          <a:p>
            <a:r>
              <a:rPr lang="en-US" dirty="0"/>
              <a:t>Army is replacing its WW-II vintage British M36 grenades</a:t>
            </a:r>
          </a:p>
          <a:p>
            <a:r>
              <a:rPr lang="en-US" dirty="0"/>
              <a:t>New grenades are to be made by Solar Industries and Munitions India Limited (MIL), one of the companies restructured and split from Ordnance Factory Board (OFB) </a:t>
            </a:r>
          </a:p>
          <a:p>
            <a:r>
              <a:rPr lang="en-US" dirty="0"/>
              <a:t>Army has asked OFB to prove shelf life of 15 years before giving order</a:t>
            </a:r>
          </a:p>
          <a:p>
            <a:r>
              <a:rPr lang="en-US" dirty="0"/>
              <a:t>The only method approved by the army will take two years</a:t>
            </a:r>
          </a:p>
          <a:p>
            <a:r>
              <a:rPr lang="en-US" dirty="0"/>
              <a:t>Solar has proposed new method that will take 4 months</a:t>
            </a:r>
          </a:p>
        </p:txBody>
      </p:sp>
    </p:spTree>
    <p:extLst>
      <p:ext uri="{BB962C8B-B14F-4D97-AF65-F5344CB8AC3E}">
        <p14:creationId xmlns:p14="http://schemas.microsoft.com/office/powerpoint/2010/main" val="36849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MANY FIRSTS</a:t>
            </a:r>
          </a:p>
        </p:txBody>
      </p:sp>
      <p:sp>
        <p:nvSpPr>
          <p:cNvPr id="3" name="Content Placeholder 2">
            <a:extLst>
              <a:ext uri="{FF2B5EF4-FFF2-40B4-BE49-F238E27FC236}">
                <a16:creationId xmlns:a16="http://schemas.microsoft.com/office/drawing/2014/main" id="{50221502-E037-96F5-B0B5-9F6537CCCEBA}"/>
              </a:ext>
            </a:extLst>
          </p:cNvPr>
          <p:cNvSpPr>
            <a:spLocks noGrp="1"/>
          </p:cNvSpPr>
          <p:nvPr>
            <p:ph idx="1"/>
          </p:nvPr>
        </p:nvSpPr>
        <p:spPr/>
        <p:txBody>
          <a:bodyPr>
            <a:normAutofit fontScale="70000" lnSpcReduction="20000"/>
          </a:bodyPr>
          <a:lstStyle/>
          <a:p>
            <a:pPr>
              <a:lnSpc>
                <a:spcPct val="120000"/>
              </a:lnSpc>
            </a:pPr>
            <a:r>
              <a:rPr lang="en-US" dirty="0"/>
              <a:t>First domestic supplier of RDX, HMX &amp; TNT, key components used in propulsion in missile warheads and rocket systems, to the Ministry of </a:t>
            </a:r>
            <a:r>
              <a:rPr lang="en-US" dirty="0" err="1"/>
              <a:t>Defence</a:t>
            </a:r>
            <a:endParaRPr lang="en-US" dirty="0"/>
          </a:p>
          <a:p>
            <a:pPr>
              <a:lnSpc>
                <a:spcPct val="120000"/>
              </a:lnSpc>
            </a:pPr>
            <a:r>
              <a:rPr lang="en-US" dirty="0"/>
              <a:t>First rockets produced by a private sector company successfully test fired - </a:t>
            </a:r>
            <a:r>
              <a:rPr lang="en-US" dirty="0" err="1"/>
              <a:t>Pinaka</a:t>
            </a:r>
            <a:r>
              <a:rPr lang="en-US" dirty="0"/>
              <a:t> multi-barrel rocket launcher system</a:t>
            </a:r>
          </a:p>
          <a:p>
            <a:pPr>
              <a:lnSpc>
                <a:spcPct val="120000"/>
              </a:lnSpc>
            </a:pPr>
            <a:r>
              <a:rPr lang="en-US" dirty="0"/>
              <a:t>First instance of ammunition being manufactured by a private sector company - Multi Mode Hand Grenades (MMHG)</a:t>
            </a:r>
          </a:p>
          <a:p>
            <a:pPr>
              <a:lnSpc>
                <a:spcPct val="120000"/>
              </a:lnSpc>
            </a:pPr>
            <a:r>
              <a:rPr lang="en-US" dirty="0"/>
              <a:t>First Indian Company to cross annualized production of 300k MT of explosives</a:t>
            </a:r>
          </a:p>
          <a:p>
            <a:pPr>
              <a:lnSpc>
                <a:spcPct val="120000"/>
              </a:lnSpc>
            </a:pPr>
            <a:r>
              <a:rPr lang="en-US" dirty="0"/>
              <a:t>First Indian Company to make fully indigenous </a:t>
            </a:r>
            <a:r>
              <a:rPr lang="en-US" dirty="0" err="1"/>
              <a:t>Weaponised</a:t>
            </a:r>
            <a:r>
              <a:rPr lang="en-US" dirty="0"/>
              <a:t> Drones and Loitering Munitions</a:t>
            </a:r>
          </a:p>
          <a:p>
            <a:pPr>
              <a:lnSpc>
                <a:spcPct val="120000"/>
              </a:lnSpc>
            </a:pPr>
            <a:r>
              <a:rPr lang="en-US" dirty="0"/>
              <a:t>First private sector company to export ammunition from India - Indonesia government has placed an order for the first batch of grenades. Indian Govt. has already given in-principle approval to supply these to Indonesia. </a:t>
            </a:r>
          </a:p>
        </p:txBody>
      </p:sp>
      <p:pic>
        <p:nvPicPr>
          <p:cNvPr id="4" name="Picture 2" descr="Solar Industries India Ltd receives orders worth Rs. 1471 crores from Coal  India | EquityBulls">
            <a:extLst>
              <a:ext uri="{FF2B5EF4-FFF2-40B4-BE49-F238E27FC236}">
                <a16:creationId xmlns:a16="http://schemas.microsoft.com/office/drawing/2014/main" id="{DADD3D2E-9DC1-CBD2-55A3-2C5A66CF7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480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8A1230-8176-D7F2-708D-A2AF11E39A84}"/>
              </a:ext>
            </a:extLst>
          </p:cNvPr>
          <p:cNvPicPr>
            <a:picLocks noChangeAspect="1"/>
          </p:cNvPicPr>
          <p:nvPr/>
        </p:nvPicPr>
        <p:blipFill>
          <a:blip r:embed="rId2"/>
          <a:stretch>
            <a:fillRect/>
          </a:stretch>
        </p:blipFill>
        <p:spPr>
          <a:xfrm>
            <a:off x="5831210" y="4647221"/>
            <a:ext cx="5260873" cy="1367827"/>
          </a:xfrm>
          <a:prstGeom prst="rect">
            <a:avLst/>
          </a:prstGeom>
        </p:spPr>
      </p:pic>
      <p:pic>
        <p:nvPicPr>
          <p:cNvPr id="5" name="Picture 4">
            <a:extLst>
              <a:ext uri="{FF2B5EF4-FFF2-40B4-BE49-F238E27FC236}">
                <a16:creationId xmlns:a16="http://schemas.microsoft.com/office/drawing/2014/main" id="{952A73CA-DCB1-95EC-F940-506747B6FE7B}"/>
              </a:ext>
            </a:extLst>
          </p:cNvPr>
          <p:cNvPicPr>
            <a:picLocks noChangeAspect="1"/>
          </p:cNvPicPr>
          <p:nvPr/>
        </p:nvPicPr>
        <p:blipFill>
          <a:blip r:embed="rId3"/>
          <a:stretch>
            <a:fillRect/>
          </a:stretch>
        </p:blipFill>
        <p:spPr>
          <a:xfrm>
            <a:off x="5831210" y="1589692"/>
            <a:ext cx="6192079" cy="2800350"/>
          </a:xfrm>
          <a:prstGeom prst="rect">
            <a:avLst/>
          </a:prstGeom>
        </p:spPr>
      </p:pic>
      <p:pic>
        <p:nvPicPr>
          <p:cNvPr id="6" name="Picture 5">
            <a:extLst>
              <a:ext uri="{FF2B5EF4-FFF2-40B4-BE49-F238E27FC236}">
                <a16:creationId xmlns:a16="http://schemas.microsoft.com/office/drawing/2014/main" id="{E9E2BCAD-F1A4-E6DC-2927-24FE7D62B4A4}"/>
              </a:ext>
            </a:extLst>
          </p:cNvPr>
          <p:cNvPicPr>
            <a:picLocks noChangeAspect="1"/>
          </p:cNvPicPr>
          <p:nvPr/>
        </p:nvPicPr>
        <p:blipFill>
          <a:blip r:embed="rId4"/>
          <a:stretch>
            <a:fillRect/>
          </a:stretch>
        </p:blipFill>
        <p:spPr>
          <a:xfrm>
            <a:off x="168711" y="1771656"/>
            <a:ext cx="5108949" cy="3957637"/>
          </a:xfrm>
          <a:prstGeom prst="rect">
            <a:avLst/>
          </a:prstGeom>
        </p:spPr>
      </p:pic>
      <p:sp>
        <p:nvSpPr>
          <p:cNvPr id="7" name="Title 1">
            <a:extLst>
              <a:ext uri="{FF2B5EF4-FFF2-40B4-BE49-F238E27FC236}">
                <a16:creationId xmlns:a16="http://schemas.microsoft.com/office/drawing/2014/main" id="{DE95EEB3-47F8-F117-8BC8-B5F8DD626B99}"/>
              </a:ext>
            </a:extLst>
          </p:cNvPr>
          <p:cNvSpPr>
            <a:spLocks noGrp="1"/>
          </p:cNvSpPr>
          <p:nvPr>
            <p:ph type="title"/>
          </p:nvPr>
        </p:nvSpPr>
        <p:spPr>
          <a:xfrm>
            <a:off x="838200" y="365125"/>
            <a:ext cx="10515600" cy="1325563"/>
          </a:xfrm>
        </p:spPr>
        <p:txBody>
          <a:bodyPr/>
          <a:lstStyle/>
          <a:p>
            <a:pPr algn="ctr"/>
            <a:r>
              <a:rPr lang="en-US" dirty="0"/>
              <a:t>MANY FIRSTS</a:t>
            </a:r>
          </a:p>
        </p:txBody>
      </p:sp>
      <p:pic>
        <p:nvPicPr>
          <p:cNvPr id="8" name="Picture 2" descr="Solar Industries India Ltd receives orders worth Rs. 1471 crores from Coal  India | EquityBulls">
            <a:extLst>
              <a:ext uri="{FF2B5EF4-FFF2-40B4-BE49-F238E27FC236}">
                <a16:creationId xmlns:a16="http://schemas.microsoft.com/office/drawing/2014/main" id="{423F0EE8-999A-784F-B082-A311011982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072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EE80-9530-726E-9B42-530D7D4CD153}"/>
              </a:ext>
            </a:extLst>
          </p:cNvPr>
          <p:cNvSpPr>
            <a:spLocks noGrp="1"/>
          </p:cNvSpPr>
          <p:nvPr>
            <p:ph type="title"/>
          </p:nvPr>
        </p:nvSpPr>
        <p:spPr/>
        <p:txBody>
          <a:bodyPr/>
          <a:lstStyle/>
          <a:p>
            <a:pPr algn="ctr"/>
            <a:r>
              <a:rPr lang="en-US" dirty="0"/>
              <a:t>KEY RISKS</a:t>
            </a:r>
          </a:p>
        </p:txBody>
      </p:sp>
      <p:sp>
        <p:nvSpPr>
          <p:cNvPr id="3" name="Content Placeholder 2">
            <a:extLst>
              <a:ext uri="{FF2B5EF4-FFF2-40B4-BE49-F238E27FC236}">
                <a16:creationId xmlns:a16="http://schemas.microsoft.com/office/drawing/2014/main" id="{50221502-E037-96F5-B0B5-9F6537CCCEBA}"/>
              </a:ext>
            </a:extLst>
          </p:cNvPr>
          <p:cNvSpPr>
            <a:spLocks noGrp="1"/>
          </p:cNvSpPr>
          <p:nvPr>
            <p:ph idx="1"/>
          </p:nvPr>
        </p:nvSpPr>
        <p:spPr/>
        <p:txBody>
          <a:bodyPr>
            <a:normAutofit/>
          </a:bodyPr>
          <a:lstStyle/>
          <a:p>
            <a:pPr>
              <a:lnSpc>
                <a:spcPct val="120000"/>
              </a:lnSpc>
            </a:pPr>
            <a:r>
              <a:rPr lang="en-US" dirty="0"/>
              <a:t>Key RM: Ammonium Nitrate, prices have increased 80% YoY</a:t>
            </a:r>
          </a:p>
          <a:p>
            <a:pPr>
              <a:lnSpc>
                <a:spcPct val="120000"/>
              </a:lnSpc>
            </a:pPr>
            <a:r>
              <a:rPr lang="en-US" dirty="0"/>
              <a:t>Long gestation period in </a:t>
            </a:r>
            <a:r>
              <a:rPr lang="en-US" dirty="0" err="1"/>
              <a:t>Defence</a:t>
            </a:r>
            <a:r>
              <a:rPr lang="en-US" dirty="0"/>
              <a:t> contracts - meaningful traction yet to be seen</a:t>
            </a:r>
          </a:p>
          <a:p>
            <a:pPr>
              <a:lnSpc>
                <a:spcPct val="120000"/>
              </a:lnSpc>
            </a:pPr>
            <a:r>
              <a:rPr lang="en-US" dirty="0"/>
              <a:t>Domestic demand slowing down </a:t>
            </a:r>
          </a:p>
          <a:p>
            <a:pPr>
              <a:lnSpc>
                <a:spcPct val="120000"/>
              </a:lnSpc>
            </a:pPr>
            <a:r>
              <a:rPr lang="en-US" dirty="0"/>
              <a:t>Ramp up in overseas operations gets delayed</a:t>
            </a:r>
          </a:p>
        </p:txBody>
      </p:sp>
      <p:pic>
        <p:nvPicPr>
          <p:cNvPr id="4" name="Picture 2" descr="Solar Industries India Ltd receives orders worth Rs. 1471 crores from Coal  India | EquityBulls">
            <a:extLst>
              <a:ext uri="{FF2B5EF4-FFF2-40B4-BE49-F238E27FC236}">
                <a16:creationId xmlns:a16="http://schemas.microsoft.com/office/drawing/2014/main" id="{064A82E4-6808-7A65-0849-B47D4CEF3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182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351F4-B77C-E162-299F-B6339CF8224A}"/>
              </a:ext>
            </a:extLst>
          </p:cNvPr>
          <p:cNvSpPr>
            <a:spLocks noGrp="1"/>
          </p:cNvSpPr>
          <p:nvPr>
            <p:ph type="title"/>
          </p:nvPr>
        </p:nvSpPr>
        <p:spPr/>
        <p:txBody>
          <a:bodyPr/>
          <a:lstStyle/>
          <a:p>
            <a:pPr algn="ctr"/>
            <a:r>
              <a:rPr lang="en-US" dirty="0"/>
              <a:t>COMPETITIVE LANDSCAPE</a:t>
            </a:r>
          </a:p>
        </p:txBody>
      </p:sp>
      <p:pic>
        <p:nvPicPr>
          <p:cNvPr id="1026" name="Picture 2" descr="market share of Indina Explosives market players">
            <a:extLst>
              <a:ext uri="{FF2B5EF4-FFF2-40B4-BE49-F238E27FC236}">
                <a16:creationId xmlns:a16="http://schemas.microsoft.com/office/drawing/2014/main" id="{FC9E2F3E-4A77-89B2-F1E9-E0409CBDB3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2386" y="1609860"/>
            <a:ext cx="666722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olar Industries India Ltd receives orders worth Rs. 1471 crores from Coal  India | EquityBulls">
            <a:extLst>
              <a:ext uri="{FF2B5EF4-FFF2-40B4-BE49-F238E27FC236}">
                <a16:creationId xmlns:a16="http://schemas.microsoft.com/office/drawing/2014/main" id="{25D10EDF-A520-670A-1D2F-DF67FBBE7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736" y="5961198"/>
            <a:ext cx="1262527" cy="7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45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993370-14DD-BC99-4A0C-E00D9113FCC2}"/>
              </a:ext>
            </a:extLst>
          </p:cNvPr>
          <p:cNvSpPr/>
          <p:nvPr/>
        </p:nvSpPr>
        <p:spPr>
          <a:xfrm>
            <a:off x="3167858" y="2456347"/>
            <a:ext cx="5856283" cy="1569660"/>
          </a:xfrm>
          <a:prstGeom prst="rect">
            <a:avLst/>
          </a:prstGeom>
          <a:noFill/>
        </p:spPr>
        <p:txBody>
          <a:bodyPr wrap="non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Thank You!</a:t>
            </a:r>
          </a:p>
        </p:txBody>
      </p:sp>
    </p:spTree>
    <p:extLst>
      <p:ext uri="{BB962C8B-B14F-4D97-AF65-F5344CB8AC3E}">
        <p14:creationId xmlns:p14="http://schemas.microsoft.com/office/powerpoint/2010/main" val="251131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0F58-2A12-E7FA-E7FF-767C9B53BA2E}"/>
              </a:ext>
            </a:extLst>
          </p:cNvPr>
          <p:cNvSpPr>
            <a:spLocks noGrp="1"/>
          </p:cNvSpPr>
          <p:nvPr>
            <p:ph type="title"/>
          </p:nvPr>
        </p:nvSpPr>
        <p:spPr/>
        <p:txBody>
          <a:bodyPr/>
          <a:lstStyle/>
          <a:p>
            <a:r>
              <a:rPr lang="en-IN" dirty="0"/>
              <a:t>Defence Electronics</a:t>
            </a:r>
          </a:p>
        </p:txBody>
      </p:sp>
      <p:sp>
        <p:nvSpPr>
          <p:cNvPr id="4" name="Rectangle 3">
            <a:extLst>
              <a:ext uri="{FF2B5EF4-FFF2-40B4-BE49-F238E27FC236}">
                <a16:creationId xmlns:a16="http://schemas.microsoft.com/office/drawing/2014/main" id="{28707CA5-8464-586E-F148-E89B503D37E0}"/>
              </a:ext>
            </a:extLst>
          </p:cNvPr>
          <p:cNvSpPr/>
          <p:nvPr/>
        </p:nvSpPr>
        <p:spPr>
          <a:xfrm>
            <a:off x="991646" y="1836767"/>
            <a:ext cx="281038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25%-35%</a:t>
            </a:r>
          </a:p>
        </p:txBody>
      </p:sp>
      <p:sp>
        <p:nvSpPr>
          <p:cNvPr id="5" name="Rectangle 4">
            <a:extLst>
              <a:ext uri="{FF2B5EF4-FFF2-40B4-BE49-F238E27FC236}">
                <a16:creationId xmlns:a16="http://schemas.microsoft.com/office/drawing/2014/main" id="{C35260A3-D209-4F00-248B-0ACB690D20D6}"/>
              </a:ext>
            </a:extLst>
          </p:cNvPr>
          <p:cNvSpPr/>
          <p:nvPr/>
        </p:nvSpPr>
        <p:spPr>
          <a:xfrm>
            <a:off x="1017044" y="2599068"/>
            <a:ext cx="2759587" cy="461665"/>
          </a:xfrm>
          <a:prstGeom prst="rect">
            <a:avLst/>
          </a:prstGeom>
          <a:noFill/>
        </p:spPr>
        <p:txBody>
          <a:bodyPr wrap="square" lIns="91440" tIns="45720" rIns="91440" bIns="45720">
            <a:spAutoFit/>
          </a:bodyPr>
          <a:lstStyle/>
          <a:p>
            <a:pPr algn="ctr"/>
            <a:r>
              <a:rPr lang="en-US" sz="2400" b="1" cap="none" spc="0" dirty="0">
                <a:ln w="6600">
                  <a:solidFill>
                    <a:schemeClr val="accent2"/>
                  </a:solidFill>
                  <a:prstDash val="solid"/>
                </a:ln>
                <a:solidFill>
                  <a:srgbClr val="FFFFFF"/>
                </a:solidFill>
                <a:effectLst>
                  <a:outerShdw dist="38100" dir="2700000" algn="tl" rotWithShape="0">
                    <a:schemeClr val="accent2"/>
                  </a:outerShdw>
                </a:effectLst>
              </a:rPr>
              <a:t>of Cost of Platforms</a:t>
            </a:r>
          </a:p>
        </p:txBody>
      </p:sp>
      <p:sp>
        <p:nvSpPr>
          <p:cNvPr id="6" name="Rectangle 5">
            <a:extLst>
              <a:ext uri="{FF2B5EF4-FFF2-40B4-BE49-F238E27FC236}">
                <a16:creationId xmlns:a16="http://schemas.microsoft.com/office/drawing/2014/main" id="{EE4F9920-F6FE-0416-B375-927CC42813C5}"/>
              </a:ext>
            </a:extLst>
          </p:cNvPr>
          <p:cNvSpPr/>
          <p:nvPr/>
        </p:nvSpPr>
        <p:spPr>
          <a:xfrm>
            <a:off x="3743342" y="3518432"/>
            <a:ext cx="424968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~5 lakh Crores</a:t>
            </a:r>
          </a:p>
        </p:txBody>
      </p:sp>
      <p:sp>
        <p:nvSpPr>
          <p:cNvPr id="7" name="Rectangle 6">
            <a:extLst>
              <a:ext uri="{FF2B5EF4-FFF2-40B4-BE49-F238E27FC236}">
                <a16:creationId xmlns:a16="http://schemas.microsoft.com/office/drawing/2014/main" id="{9293AA3A-2BDE-6189-9BEC-6F59A1DB3892}"/>
              </a:ext>
            </a:extLst>
          </p:cNvPr>
          <p:cNvSpPr/>
          <p:nvPr/>
        </p:nvSpPr>
        <p:spPr>
          <a:xfrm>
            <a:off x="3802031" y="4303262"/>
            <a:ext cx="4191000" cy="1200329"/>
          </a:xfrm>
          <a:prstGeom prst="rect">
            <a:avLst/>
          </a:prstGeom>
          <a:noFill/>
        </p:spPr>
        <p:txBody>
          <a:bodyPr wrap="square" lIns="91440" tIns="45720" rIns="91440" bIns="45720">
            <a:spAutoFit/>
          </a:bodyPr>
          <a:lstStyle/>
          <a:p>
            <a:pPr algn="ctr"/>
            <a:r>
              <a:rPr lang="en-US" sz="2400" b="1" cap="none" spc="0" dirty="0">
                <a:ln w="6600">
                  <a:solidFill>
                    <a:schemeClr val="accent2"/>
                  </a:solidFill>
                  <a:prstDash val="solid"/>
                </a:ln>
                <a:solidFill>
                  <a:srgbClr val="FFFFFF"/>
                </a:solidFill>
                <a:effectLst>
                  <a:outerShdw dist="38100" dir="2700000" algn="tl" rotWithShape="0">
                    <a:schemeClr val="accent2"/>
                  </a:outerShdw>
                </a:effectLst>
              </a:rPr>
              <a:t>Investment in 4-5 years</a:t>
            </a:r>
          </a:p>
          <a:p>
            <a:pPr algn="ctr"/>
            <a:r>
              <a:rPr lang="en-US" sz="2400" b="1" dirty="0">
                <a:ln w="6600">
                  <a:solidFill>
                    <a:schemeClr val="accent2"/>
                  </a:solidFill>
                  <a:prstDash val="solid"/>
                </a:ln>
                <a:solidFill>
                  <a:srgbClr val="FFFFFF"/>
                </a:solidFill>
                <a:effectLst>
                  <a:outerShdw dist="38100" dir="2700000" algn="tl" rotWithShape="0">
                    <a:schemeClr val="accent2"/>
                  </a:outerShdw>
                </a:effectLst>
              </a:rPr>
              <a:t>Defense Platforms, Equipment &amp; Components</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Rectangle 7">
            <a:extLst>
              <a:ext uri="{FF2B5EF4-FFF2-40B4-BE49-F238E27FC236}">
                <a16:creationId xmlns:a16="http://schemas.microsoft.com/office/drawing/2014/main" id="{CE7139E7-3D40-290D-6623-DAB233C747F9}"/>
              </a:ext>
            </a:extLst>
          </p:cNvPr>
          <p:cNvSpPr/>
          <p:nvPr/>
        </p:nvSpPr>
        <p:spPr>
          <a:xfrm>
            <a:off x="5400136" y="1832801"/>
            <a:ext cx="139172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60%</a:t>
            </a:r>
          </a:p>
        </p:txBody>
      </p:sp>
      <p:sp>
        <p:nvSpPr>
          <p:cNvPr id="9" name="Rectangle 8">
            <a:extLst>
              <a:ext uri="{FF2B5EF4-FFF2-40B4-BE49-F238E27FC236}">
                <a16:creationId xmlns:a16="http://schemas.microsoft.com/office/drawing/2014/main" id="{9434A22E-14DF-3E83-20F2-4E95B365F4C0}"/>
              </a:ext>
            </a:extLst>
          </p:cNvPr>
          <p:cNvSpPr/>
          <p:nvPr/>
        </p:nvSpPr>
        <p:spPr>
          <a:xfrm>
            <a:off x="4716206" y="2595102"/>
            <a:ext cx="2759587" cy="461665"/>
          </a:xfrm>
          <a:prstGeom prst="rect">
            <a:avLst/>
          </a:prstGeom>
          <a:noFill/>
        </p:spPr>
        <p:txBody>
          <a:bodyPr wrap="square" lIns="91440" tIns="45720" rIns="91440" bIns="45720">
            <a:spAutoFit/>
          </a:bodyPr>
          <a:lstStyle/>
          <a:p>
            <a:pPr algn="ctr"/>
            <a:r>
              <a:rPr lang="en-US" sz="2400" b="1" dirty="0">
                <a:ln w="6600">
                  <a:solidFill>
                    <a:schemeClr val="accent2"/>
                  </a:solidFill>
                  <a:prstDash val="solid"/>
                </a:ln>
                <a:solidFill>
                  <a:srgbClr val="FFFFFF"/>
                </a:solidFill>
                <a:effectLst>
                  <a:outerShdw dist="38100" dir="2700000" algn="tl" rotWithShape="0">
                    <a:schemeClr val="accent2"/>
                  </a:outerShdw>
                </a:effectLst>
              </a:rPr>
              <a:t>Foreign Suppliers</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Rectangle 13">
            <a:extLst>
              <a:ext uri="{FF2B5EF4-FFF2-40B4-BE49-F238E27FC236}">
                <a16:creationId xmlns:a16="http://schemas.microsoft.com/office/drawing/2014/main" id="{878CD621-984E-132D-40B0-F828C720FAAC}"/>
              </a:ext>
            </a:extLst>
          </p:cNvPr>
          <p:cNvSpPr/>
          <p:nvPr/>
        </p:nvSpPr>
        <p:spPr>
          <a:xfrm>
            <a:off x="8518502" y="1832801"/>
            <a:ext cx="204203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30 </a:t>
            </a:r>
            <a:r>
              <a:rPr lang="en-US" sz="5400" b="1" cap="none" spc="0" dirty="0" err="1">
                <a:ln w="22225">
                  <a:solidFill>
                    <a:schemeClr val="accent2"/>
                  </a:solidFill>
                  <a:prstDash val="solid"/>
                </a:ln>
                <a:solidFill>
                  <a:schemeClr val="accent2">
                    <a:lumMod val="40000"/>
                    <a:lumOff val="60000"/>
                  </a:schemeClr>
                </a:solidFill>
                <a:effectLst/>
              </a:rPr>
              <a:t>ToT</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5" name="Rectangle 14">
            <a:extLst>
              <a:ext uri="{FF2B5EF4-FFF2-40B4-BE49-F238E27FC236}">
                <a16:creationId xmlns:a16="http://schemas.microsoft.com/office/drawing/2014/main" id="{593042EC-4650-256B-FD5E-99A34A0D1486}"/>
              </a:ext>
            </a:extLst>
          </p:cNvPr>
          <p:cNvSpPr/>
          <p:nvPr/>
        </p:nvSpPr>
        <p:spPr>
          <a:xfrm>
            <a:off x="8159723" y="2595102"/>
            <a:ext cx="2759587" cy="461665"/>
          </a:xfrm>
          <a:prstGeom prst="rect">
            <a:avLst/>
          </a:prstGeom>
          <a:noFill/>
        </p:spPr>
        <p:txBody>
          <a:bodyPr wrap="square" lIns="91440" tIns="45720" rIns="91440" bIns="45720">
            <a:spAutoFit/>
          </a:bodyPr>
          <a:lstStyle/>
          <a:p>
            <a:pPr algn="ctr"/>
            <a:r>
              <a:rPr lang="en-US" sz="2400" b="1" cap="none" spc="0" dirty="0">
                <a:ln w="6600">
                  <a:solidFill>
                    <a:schemeClr val="accent2"/>
                  </a:solidFill>
                  <a:prstDash val="solid"/>
                </a:ln>
                <a:solidFill>
                  <a:srgbClr val="FFFFFF"/>
                </a:solidFill>
                <a:effectLst>
                  <a:outerShdw dist="38100" dir="2700000" algn="tl" rotWithShape="0">
                    <a:schemeClr val="accent2"/>
                  </a:outerShdw>
                </a:effectLst>
              </a:rPr>
              <a:t>Agreements</a:t>
            </a:r>
          </a:p>
        </p:txBody>
      </p:sp>
    </p:spTree>
    <p:extLst>
      <p:ext uri="{BB962C8B-B14F-4D97-AF65-F5344CB8AC3E}">
        <p14:creationId xmlns:p14="http://schemas.microsoft.com/office/powerpoint/2010/main" val="23027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C779-024D-29DB-2B72-D985149C9159}"/>
              </a:ext>
            </a:extLst>
          </p:cNvPr>
          <p:cNvSpPr>
            <a:spLocks noGrp="1"/>
          </p:cNvSpPr>
          <p:nvPr>
            <p:ph type="title"/>
          </p:nvPr>
        </p:nvSpPr>
        <p:spPr/>
        <p:txBody>
          <a:bodyPr/>
          <a:lstStyle/>
          <a:p>
            <a:r>
              <a:rPr lang="en-IN" dirty="0"/>
              <a:t>Economic Opportunity – Top 100 Companies Study</a:t>
            </a:r>
          </a:p>
        </p:txBody>
      </p:sp>
      <p:graphicFrame>
        <p:nvGraphicFramePr>
          <p:cNvPr id="7" name="Table 6">
            <a:extLst>
              <a:ext uri="{FF2B5EF4-FFF2-40B4-BE49-F238E27FC236}">
                <a16:creationId xmlns:a16="http://schemas.microsoft.com/office/drawing/2014/main" id="{E07A39D5-1238-4E81-B744-8B41A335993E}"/>
              </a:ext>
            </a:extLst>
          </p:cNvPr>
          <p:cNvGraphicFramePr>
            <a:graphicFrameLocks noGrp="1"/>
          </p:cNvGraphicFramePr>
          <p:nvPr>
            <p:extLst>
              <p:ext uri="{D42A27DB-BD31-4B8C-83A1-F6EECF244321}">
                <p14:modId xmlns:p14="http://schemas.microsoft.com/office/powerpoint/2010/main" val="2911654997"/>
              </p:ext>
            </p:extLst>
          </p:nvPr>
        </p:nvGraphicFramePr>
        <p:xfrm>
          <a:off x="2372177" y="1343771"/>
          <a:ext cx="7973091" cy="4989152"/>
        </p:xfrm>
        <a:graphic>
          <a:graphicData uri="http://schemas.openxmlformats.org/drawingml/2006/table">
            <a:tbl>
              <a:tblPr>
                <a:tableStyleId>{2D5ABB26-0587-4C30-8999-92F81FD0307C}</a:tableStyleId>
              </a:tblPr>
              <a:tblGrid>
                <a:gridCol w="1435598">
                  <a:extLst>
                    <a:ext uri="{9D8B030D-6E8A-4147-A177-3AD203B41FA5}">
                      <a16:colId xmlns:a16="http://schemas.microsoft.com/office/drawing/2014/main" val="3392661968"/>
                    </a:ext>
                  </a:extLst>
                </a:gridCol>
                <a:gridCol w="1049091">
                  <a:extLst>
                    <a:ext uri="{9D8B030D-6E8A-4147-A177-3AD203B41FA5}">
                      <a16:colId xmlns:a16="http://schemas.microsoft.com/office/drawing/2014/main" val="734799546"/>
                    </a:ext>
                  </a:extLst>
                </a:gridCol>
                <a:gridCol w="916574">
                  <a:extLst>
                    <a:ext uri="{9D8B030D-6E8A-4147-A177-3AD203B41FA5}">
                      <a16:colId xmlns:a16="http://schemas.microsoft.com/office/drawing/2014/main" val="3479194581"/>
                    </a:ext>
                  </a:extLst>
                </a:gridCol>
                <a:gridCol w="530067">
                  <a:extLst>
                    <a:ext uri="{9D8B030D-6E8A-4147-A177-3AD203B41FA5}">
                      <a16:colId xmlns:a16="http://schemas.microsoft.com/office/drawing/2014/main" val="4003374542"/>
                    </a:ext>
                  </a:extLst>
                </a:gridCol>
                <a:gridCol w="706756">
                  <a:extLst>
                    <a:ext uri="{9D8B030D-6E8A-4147-A177-3AD203B41FA5}">
                      <a16:colId xmlns:a16="http://schemas.microsoft.com/office/drawing/2014/main" val="152641934"/>
                    </a:ext>
                  </a:extLst>
                </a:gridCol>
                <a:gridCol w="530067">
                  <a:extLst>
                    <a:ext uri="{9D8B030D-6E8A-4147-A177-3AD203B41FA5}">
                      <a16:colId xmlns:a16="http://schemas.microsoft.com/office/drawing/2014/main" val="3139111984"/>
                    </a:ext>
                  </a:extLst>
                </a:gridCol>
                <a:gridCol w="684670">
                  <a:extLst>
                    <a:ext uri="{9D8B030D-6E8A-4147-A177-3AD203B41FA5}">
                      <a16:colId xmlns:a16="http://schemas.microsoft.com/office/drawing/2014/main" val="4009415998"/>
                    </a:ext>
                  </a:extLst>
                </a:gridCol>
                <a:gridCol w="530067">
                  <a:extLst>
                    <a:ext uri="{9D8B030D-6E8A-4147-A177-3AD203B41FA5}">
                      <a16:colId xmlns:a16="http://schemas.microsoft.com/office/drawing/2014/main" val="1689206203"/>
                    </a:ext>
                  </a:extLst>
                </a:gridCol>
                <a:gridCol w="530067">
                  <a:extLst>
                    <a:ext uri="{9D8B030D-6E8A-4147-A177-3AD203B41FA5}">
                      <a16:colId xmlns:a16="http://schemas.microsoft.com/office/drawing/2014/main" val="1252590670"/>
                    </a:ext>
                  </a:extLst>
                </a:gridCol>
                <a:gridCol w="530067">
                  <a:extLst>
                    <a:ext uri="{9D8B030D-6E8A-4147-A177-3AD203B41FA5}">
                      <a16:colId xmlns:a16="http://schemas.microsoft.com/office/drawing/2014/main" val="1323298285"/>
                    </a:ext>
                  </a:extLst>
                </a:gridCol>
                <a:gridCol w="530067">
                  <a:extLst>
                    <a:ext uri="{9D8B030D-6E8A-4147-A177-3AD203B41FA5}">
                      <a16:colId xmlns:a16="http://schemas.microsoft.com/office/drawing/2014/main" val="3143879743"/>
                    </a:ext>
                  </a:extLst>
                </a:gridCol>
              </a:tblGrid>
              <a:tr h="801000">
                <a:tc>
                  <a:txBody>
                    <a:bodyPr/>
                    <a:lstStyle/>
                    <a:p>
                      <a:pPr algn="ctr" fontAlgn="ctr"/>
                      <a:r>
                        <a:rPr lang="en-IN" sz="1050" b="1" u="none" strike="noStrike" dirty="0">
                          <a:effectLst/>
                        </a:rPr>
                        <a:t>Country</a:t>
                      </a:r>
                      <a:endParaRPr lang="en-IN" sz="1050" b="1"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n-IN" sz="1050" b="1" u="none" strike="noStrike" dirty="0">
                          <a:effectLst/>
                        </a:rPr>
                        <a:t>Revenue</a:t>
                      </a:r>
                      <a:br>
                        <a:rPr lang="en-IN" sz="1050" b="1" u="none" strike="noStrike" dirty="0">
                          <a:effectLst/>
                        </a:rPr>
                      </a:br>
                      <a:r>
                        <a:rPr lang="en-IN" sz="1050" b="1" u="none" strike="noStrike" dirty="0">
                          <a:effectLst/>
                        </a:rPr>
                        <a:t>(USD in Millions)</a:t>
                      </a:r>
                      <a:endParaRPr lang="en-IN" sz="1050" b="1"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n-US" sz="1050" b="1" u="none" strike="noStrike">
                          <a:effectLst/>
                        </a:rPr>
                        <a:t>Number of Companies in Top 100</a:t>
                      </a:r>
                      <a:endParaRPr lang="en-US" sz="1050" b="1"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IN" sz="1050" b="1" u="none" strike="noStrike">
                          <a:effectLst/>
                        </a:rPr>
                        <a:t> </a:t>
                      </a:r>
                      <a:endParaRPr lang="en-IN" sz="1050" b="1"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IN" sz="1050" b="1" u="none" strike="noStrike" dirty="0">
                          <a:effectLst/>
                        </a:rPr>
                        <a:t>Percentage among Top 100</a:t>
                      </a:r>
                      <a:endParaRPr lang="en-IN" sz="1050" b="1"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n-IN" sz="1050" b="1" u="none" strike="noStrike">
                          <a:effectLst/>
                        </a:rPr>
                        <a:t> </a:t>
                      </a:r>
                      <a:endParaRPr lang="en-IN" sz="1050" b="1"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IN" sz="1050" b="1" u="none" strike="noStrike" dirty="0">
                          <a:effectLst/>
                        </a:rPr>
                        <a:t>Total Military Expenditure</a:t>
                      </a:r>
                      <a:endParaRPr lang="en-IN" sz="1050" b="1"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n-IN" sz="1050" b="1" u="none" strike="noStrike">
                          <a:effectLst/>
                        </a:rPr>
                        <a:t>% of Miltary Exp. Countrywise</a:t>
                      </a:r>
                      <a:endParaRPr lang="en-IN" sz="1050" b="1"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IN" sz="1050" b="1" u="none" strike="noStrike" dirty="0">
                          <a:effectLst/>
                        </a:rPr>
                        <a:t> </a:t>
                      </a:r>
                      <a:endParaRPr lang="en-IN" sz="1050" b="1" i="0" u="none" strike="noStrike" dirty="0">
                        <a:solidFill>
                          <a:srgbClr val="000000"/>
                        </a:solidFill>
                        <a:effectLst/>
                        <a:latin typeface="Calibri" panose="020F0502020204030204" pitchFamily="34" charset="0"/>
                      </a:endParaRPr>
                    </a:p>
                  </a:txBody>
                  <a:tcPr marL="7252" marR="7252" marT="7252" marB="0" anchor="ctr"/>
                </a:tc>
                <a:tc>
                  <a:txBody>
                    <a:bodyPr/>
                    <a:lstStyle/>
                    <a:p>
                      <a:pPr algn="ctr" fontAlgn="ctr"/>
                      <a:r>
                        <a:rPr lang="en-IN" sz="1050" b="1" u="none" strike="noStrike">
                          <a:effectLst/>
                        </a:rPr>
                        <a:t>Targeted Revenue Static</a:t>
                      </a:r>
                      <a:endParaRPr lang="en-IN" sz="1050" b="1" i="0" u="none" strike="noStrike">
                        <a:solidFill>
                          <a:srgbClr val="000000"/>
                        </a:solidFill>
                        <a:effectLst/>
                        <a:latin typeface="Calibri" panose="020F0502020204030204" pitchFamily="34" charset="0"/>
                      </a:endParaRPr>
                    </a:p>
                  </a:txBody>
                  <a:tcPr marL="7252" marR="7252" marT="7252" marB="0" anchor="ctr"/>
                </a:tc>
                <a:tc>
                  <a:txBody>
                    <a:bodyPr/>
                    <a:lstStyle/>
                    <a:p>
                      <a:pPr algn="ctr" fontAlgn="ctr"/>
                      <a:r>
                        <a:rPr lang="en-IN" sz="1050" b="1" u="none" strike="noStrike" dirty="0">
                          <a:effectLst/>
                        </a:rPr>
                        <a:t>Times the Revenue</a:t>
                      </a:r>
                      <a:endParaRPr lang="en-IN" sz="1050" b="1" i="0" u="none" strike="noStrike" dirty="0">
                        <a:solidFill>
                          <a:srgbClr val="000000"/>
                        </a:solidFill>
                        <a:effectLst/>
                        <a:latin typeface="Calibri" panose="020F0502020204030204" pitchFamily="34" charset="0"/>
                      </a:endParaRPr>
                    </a:p>
                  </a:txBody>
                  <a:tcPr marL="7252" marR="7252" marT="7252" marB="0" anchor="ctr"/>
                </a:tc>
                <a:extLst>
                  <a:ext uri="{0D108BD9-81ED-4DB2-BD59-A6C34878D82A}">
                    <a16:rowId xmlns:a16="http://schemas.microsoft.com/office/drawing/2014/main" val="2644336169"/>
                  </a:ext>
                </a:extLst>
              </a:tr>
              <a:tr h="160201">
                <a:tc>
                  <a:txBody>
                    <a:bodyPr/>
                    <a:lstStyle/>
                    <a:p>
                      <a:pPr algn="ctr" fontAlgn="ctr"/>
                      <a:r>
                        <a:rPr lang="en-IN" sz="1000" u="none" strike="noStrike">
                          <a:effectLst/>
                        </a:rPr>
                        <a:t>Australia</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1239.39</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b"/>
                      <a:r>
                        <a:rPr lang="en-IN" sz="1050" u="none" strike="noStrike">
                          <a:effectLst/>
                        </a:rPr>
                        <a:t>1</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0.22%</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1542604563"/>
                  </a:ext>
                </a:extLst>
              </a:tr>
              <a:tr h="160201">
                <a:tc>
                  <a:txBody>
                    <a:bodyPr/>
                    <a:lstStyle/>
                    <a:p>
                      <a:pPr algn="ctr" fontAlgn="ctr"/>
                      <a:r>
                        <a:rPr lang="en-IN" sz="1000" u="none" strike="noStrike">
                          <a:effectLst/>
                        </a:rPr>
                        <a:t>Brazil</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653.87</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b"/>
                      <a:r>
                        <a:rPr lang="en-IN" sz="1050" u="none" strike="noStrike">
                          <a:effectLst/>
                        </a:rPr>
                        <a:t>1</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0.12%</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3764514505"/>
                  </a:ext>
                </a:extLst>
              </a:tr>
              <a:tr h="160201">
                <a:tc>
                  <a:txBody>
                    <a:bodyPr/>
                    <a:lstStyle/>
                    <a:p>
                      <a:pPr algn="ctr" fontAlgn="ctr"/>
                      <a:r>
                        <a:rPr lang="en-IN" sz="1000" u="none" strike="noStrike">
                          <a:effectLst/>
                        </a:rPr>
                        <a:t>Canada</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921.35</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b"/>
                      <a:r>
                        <a:rPr lang="en-IN" sz="1050" u="none" strike="noStrike">
                          <a:effectLst/>
                        </a:rPr>
                        <a:t>1</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0.17%</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3911581927"/>
                  </a:ext>
                </a:extLst>
              </a:tr>
              <a:tr h="160201">
                <a:tc>
                  <a:txBody>
                    <a:bodyPr/>
                    <a:lstStyle/>
                    <a:p>
                      <a:pPr algn="ctr" fontAlgn="ctr"/>
                      <a:r>
                        <a:rPr lang="en-IN" sz="1000" u="none" strike="noStrike">
                          <a:effectLst/>
                        </a:rPr>
                        <a:t>China</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95626.82</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b"/>
                      <a:r>
                        <a:rPr lang="en-IN" sz="1050" u="none" strike="noStrike">
                          <a:effectLst/>
                        </a:rPr>
                        <a:t>7</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17.35%</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63247595"/>
                  </a:ext>
                </a:extLst>
              </a:tr>
              <a:tr h="160201">
                <a:tc>
                  <a:txBody>
                    <a:bodyPr/>
                    <a:lstStyle/>
                    <a:p>
                      <a:pPr algn="ctr" fontAlgn="ctr"/>
                      <a:r>
                        <a:rPr lang="en-IN" sz="1000" u="none" strike="noStrike">
                          <a:effectLst/>
                        </a:rPr>
                        <a:t>France</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21426.68</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b"/>
                      <a:r>
                        <a:rPr lang="en-IN" sz="1050" u="none" strike="noStrike">
                          <a:effectLst/>
                        </a:rPr>
                        <a:t>4</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3.89%</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73416100"/>
                  </a:ext>
                </a:extLst>
              </a:tr>
              <a:tr h="160201">
                <a:tc>
                  <a:txBody>
                    <a:bodyPr/>
                    <a:lstStyle/>
                    <a:p>
                      <a:pPr algn="ctr" fontAlgn="ctr"/>
                      <a:r>
                        <a:rPr lang="en-IN" sz="1000" u="none" strike="noStrike">
                          <a:effectLst/>
                        </a:rPr>
                        <a:t>Germany</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5627.08</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b"/>
                      <a:r>
                        <a:rPr lang="en-IN" sz="1050" u="none" strike="noStrike">
                          <a:effectLst/>
                        </a:rPr>
                        <a:t>2</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1.02%</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3524238091"/>
                  </a:ext>
                </a:extLst>
              </a:tr>
              <a:tr h="160201">
                <a:tc>
                  <a:txBody>
                    <a:bodyPr/>
                    <a:lstStyle/>
                    <a:p>
                      <a:pPr algn="ctr" fontAlgn="ctr"/>
                      <a:r>
                        <a:rPr lang="en-IN" sz="1000" u="none" strike="noStrike">
                          <a:effectLst/>
                        </a:rPr>
                        <a:t>India</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4440</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b"/>
                      <a:r>
                        <a:rPr lang="en-IN" sz="1050" u="none" strike="noStrike">
                          <a:effectLst/>
                        </a:rPr>
                        <a:t>2</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0.81%</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76.6</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3.625177</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19982.76</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dirty="0">
                          <a:effectLst/>
                        </a:rPr>
                        <a:t>4.50</a:t>
                      </a:r>
                      <a:endParaRPr lang="en-IN" sz="1050" b="0" i="0" u="none" strike="noStrike" dirty="0">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418217271"/>
                  </a:ext>
                </a:extLst>
              </a:tr>
              <a:tr h="160201">
                <a:tc>
                  <a:txBody>
                    <a:bodyPr/>
                    <a:lstStyle/>
                    <a:p>
                      <a:pPr algn="ctr" fontAlgn="ctr"/>
                      <a:r>
                        <a:rPr lang="en-IN" sz="1000" u="none" strike="noStrike">
                          <a:effectLst/>
                        </a:rPr>
                        <a:t>Israel</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10335.28</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b"/>
                      <a:r>
                        <a:rPr lang="en-IN" sz="1050" u="none" strike="noStrike">
                          <a:effectLst/>
                        </a:rPr>
                        <a:t>3</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1.87%</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203459738"/>
                  </a:ext>
                </a:extLst>
              </a:tr>
              <a:tr h="160201">
                <a:tc>
                  <a:txBody>
                    <a:bodyPr/>
                    <a:lstStyle/>
                    <a:p>
                      <a:pPr algn="ctr" fontAlgn="ctr"/>
                      <a:r>
                        <a:rPr lang="en-IN" sz="1000" u="none" strike="noStrike">
                          <a:effectLst/>
                        </a:rPr>
                        <a:t>Italy</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13385.29</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b"/>
                      <a:r>
                        <a:rPr lang="en-IN" sz="1050" u="none" strike="noStrike">
                          <a:effectLst/>
                        </a:rPr>
                        <a:t>2</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2.43%</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1657485580"/>
                  </a:ext>
                </a:extLst>
              </a:tr>
              <a:tr h="160201">
                <a:tc>
                  <a:txBody>
                    <a:bodyPr/>
                    <a:lstStyle/>
                    <a:p>
                      <a:pPr algn="ctr" fontAlgn="ctr"/>
                      <a:r>
                        <a:rPr lang="en-IN" sz="1000" u="none" strike="noStrike">
                          <a:effectLst/>
                        </a:rPr>
                        <a:t>Japan</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6620.12</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b"/>
                      <a:r>
                        <a:rPr lang="en-IN" sz="1050" u="none" strike="noStrike">
                          <a:effectLst/>
                        </a:rPr>
                        <a:t>3</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1.20%</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2660175689"/>
                  </a:ext>
                </a:extLst>
              </a:tr>
              <a:tr h="160201">
                <a:tc>
                  <a:txBody>
                    <a:bodyPr/>
                    <a:lstStyle/>
                    <a:p>
                      <a:pPr algn="ctr" fontAlgn="ctr"/>
                      <a:r>
                        <a:rPr lang="en-IN" sz="1000" u="none" strike="noStrike">
                          <a:effectLst/>
                        </a:rPr>
                        <a:t>Netherlands</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00" u="none" strike="noStrike">
                          <a:effectLst/>
                        </a:rPr>
                        <a:t>2,898.06</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r" fontAlgn="b"/>
                      <a:r>
                        <a:rPr lang="en-IN" sz="1050" u="none" strike="noStrike">
                          <a:effectLst/>
                        </a:rPr>
                        <a:t>1</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0.53%</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1408427432"/>
                  </a:ext>
                </a:extLst>
              </a:tr>
              <a:tr h="160201">
                <a:tc>
                  <a:txBody>
                    <a:bodyPr/>
                    <a:lstStyle/>
                    <a:p>
                      <a:pPr algn="ctr" fontAlgn="ctr"/>
                      <a:r>
                        <a:rPr lang="en-IN" sz="1000" u="none" strike="noStrike">
                          <a:effectLst/>
                        </a:rPr>
                        <a:t>Netherlands/France</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00" u="none" strike="noStrike">
                          <a:effectLst/>
                        </a:rPr>
                        <a:t>12,004.28</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r" fontAlgn="b"/>
                      <a:r>
                        <a:rPr lang="en-IN" sz="1050" u="none" strike="noStrike">
                          <a:effectLst/>
                        </a:rPr>
                        <a:t>1</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2.18%</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3379984430"/>
                  </a:ext>
                </a:extLst>
              </a:tr>
              <a:tr h="160201">
                <a:tc>
                  <a:txBody>
                    <a:bodyPr/>
                    <a:lstStyle/>
                    <a:p>
                      <a:pPr algn="ctr" fontAlgn="ctr"/>
                      <a:r>
                        <a:rPr lang="en-IN" sz="1000" u="none" strike="noStrike">
                          <a:effectLst/>
                        </a:rPr>
                        <a:t>Norway</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00" u="none" strike="noStrike">
                          <a:effectLst/>
                        </a:rPr>
                        <a:t>1,064.72</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r" fontAlgn="b"/>
                      <a:r>
                        <a:rPr lang="en-IN" sz="1050" u="none" strike="noStrike">
                          <a:effectLst/>
                        </a:rPr>
                        <a:t>1</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0.19%</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2702273699"/>
                  </a:ext>
                </a:extLst>
              </a:tr>
              <a:tr h="160201">
                <a:tc>
                  <a:txBody>
                    <a:bodyPr/>
                    <a:lstStyle/>
                    <a:p>
                      <a:pPr algn="ctr" fontAlgn="ctr"/>
                      <a:r>
                        <a:rPr lang="en-IN" sz="1000" u="none" strike="noStrike">
                          <a:effectLst/>
                        </a:rPr>
                        <a:t>Russia</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8985.94</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b"/>
                      <a:r>
                        <a:rPr lang="en-IN" sz="1050" u="none" strike="noStrike">
                          <a:effectLst/>
                        </a:rPr>
                        <a:t>2</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1.63%</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1369061587"/>
                  </a:ext>
                </a:extLst>
              </a:tr>
              <a:tr h="160201">
                <a:tc>
                  <a:txBody>
                    <a:bodyPr/>
                    <a:lstStyle/>
                    <a:p>
                      <a:pPr algn="ctr" fontAlgn="ctr"/>
                      <a:r>
                        <a:rPr lang="en-IN" sz="1000" u="none" strike="noStrike">
                          <a:effectLst/>
                        </a:rPr>
                        <a:t>Singapore</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00" u="none" strike="noStrike">
                          <a:effectLst/>
                        </a:rPr>
                        <a:t>1,885.29</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r" fontAlgn="b"/>
                      <a:r>
                        <a:rPr lang="en-IN" sz="1050" u="none" strike="noStrike">
                          <a:effectLst/>
                        </a:rPr>
                        <a:t>1</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0.34%</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3318662936"/>
                  </a:ext>
                </a:extLst>
              </a:tr>
              <a:tr h="160201">
                <a:tc>
                  <a:txBody>
                    <a:bodyPr/>
                    <a:lstStyle/>
                    <a:p>
                      <a:pPr algn="ctr" fontAlgn="ctr"/>
                      <a:r>
                        <a:rPr lang="en-IN" sz="1000" u="none" strike="noStrike">
                          <a:effectLst/>
                        </a:rPr>
                        <a:t>South Korea</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8064.92</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b"/>
                      <a:r>
                        <a:rPr lang="en-IN" sz="1050" u="none" strike="noStrike">
                          <a:effectLst/>
                        </a:rPr>
                        <a:t>4</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1.46%</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2184560530"/>
                  </a:ext>
                </a:extLst>
              </a:tr>
              <a:tr h="160201">
                <a:tc>
                  <a:txBody>
                    <a:bodyPr/>
                    <a:lstStyle/>
                    <a:p>
                      <a:pPr algn="ctr" fontAlgn="ctr"/>
                      <a:r>
                        <a:rPr lang="en-IN" sz="1000" u="none" strike="noStrike">
                          <a:effectLst/>
                        </a:rPr>
                        <a:t>Spain</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1593.57</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b"/>
                      <a:r>
                        <a:rPr lang="en-IN" sz="1050" u="none" strike="noStrike">
                          <a:effectLst/>
                        </a:rPr>
                        <a:t>2</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0.29%</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1049221594"/>
                  </a:ext>
                </a:extLst>
              </a:tr>
              <a:tr h="160201">
                <a:tc>
                  <a:txBody>
                    <a:bodyPr/>
                    <a:lstStyle/>
                    <a:p>
                      <a:pPr algn="ctr" fontAlgn="ctr"/>
                      <a:r>
                        <a:rPr lang="en-IN" sz="1000" u="none" strike="noStrike">
                          <a:effectLst/>
                        </a:rPr>
                        <a:t>Sweden</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00" u="none" strike="noStrike">
                          <a:effectLst/>
                        </a:rPr>
                        <a:t>3,385.41</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r" fontAlgn="b"/>
                      <a:r>
                        <a:rPr lang="en-IN" sz="1050" u="none" strike="noStrike">
                          <a:effectLst/>
                        </a:rPr>
                        <a:t>1</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0.61%</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273403173"/>
                  </a:ext>
                </a:extLst>
              </a:tr>
              <a:tr h="160201">
                <a:tc>
                  <a:txBody>
                    <a:bodyPr/>
                    <a:lstStyle/>
                    <a:p>
                      <a:pPr algn="ctr" fontAlgn="ctr"/>
                      <a:r>
                        <a:rPr lang="en-IN" sz="1000" u="none" strike="noStrike">
                          <a:effectLst/>
                        </a:rPr>
                        <a:t>Turkey</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b"/>
                      <a:r>
                        <a:rPr lang="en-IN" sz="1050" u="none" strike="noStrike">
                          <a:effectLst/>
                        </a:rPr>
                        <a:t>3474.75</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2</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0.63%</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1345059020"/>
                  </a:ext>
                </a:extLst>
              </a:tr>
              <a:tr h="160201">
                <a:tc>
                  <a:txBody>
                    <a:bodyPr/>
                    <a:lstStyle/>
                    <a:p>
                      <a:pPr algn="ctr" fontAlgn="ctr"/>
                      <a:r>
                        <a:rPr lang="en-IN" sz="1000" u="none" strike="noStrike">
                          <a:effectLst/>
                        </a:rPr>
                        <a:t>U.K.</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34608.22</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b"/>
                      <a:r>
                        <a:rPr lang="en-IN" sz="1050" u="none" strike="noStrike">
                          <a:effectLst/>
                        </a:rPr>
                        <a:t>7</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6.28%</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2369010433"/>
                  </a:ext>
                </a:extLst>
              </a:tr>
              <a:tr h="160201">
                <a:tc>
                  <a:txBody>
                    <a:bodyPr/>
                    <a:lstStyle/>
                    <a:p>
                      <a:pPr algn="ctr" fontAlgn="ctr"/>
                      <a:r>
                        <a:rPr lang="en-IN" sz="1000" u="none" strike="noStrike">
                          <a:effectLst/>
                        </a:rPr>
                        <a:t>U.S.</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307330.02</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r" fontAlgn="b"/>
                      <a:r>
                        <a:rPr lang="en-IN" sz="1050" u="none" strike="noStrike">
                          <a:effectLst/>
                        </a:rPr>
                        <a:t>50</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55.75%</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2345331424"/>
                  </a:ext>
                </a:extLst>
              </a:tr>
              <a:tr h="160201">
                <a:tc>
                  <a:txBody>
                    <a:bodyPr/>
                    <a:lstStyle/>
                    <a:p>
                      <a:pPr algn="ctr" fontAlgn="ctr"/>
                      <a:r>
                        <a:rPr lang="en-IN" sz="1000" u="none" strike="noStrike">
                          <a:effectLst/>
                        </a:rPr>
                        <a:t>Ukraine</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00" u="none" strike="noStrike">
                          <a:effectLst/>
                        </a:rPr>
                        <a:t>650.61</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r" fontAlgn="b"/>
                      <a:r>
                        <a:rPr lang="en-IN" sz="1050" u="none" strike="noStrike">
                          <a:effectLst/>
                        </a:rPr>
                        <a:t>1</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0.12%</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1521581461"/>
                  </a:ext>
                </a:extLst>
              </a:tr>
              <a:tr h="160201">
                <a:tc>
                  <a:txBody>
                    <a:bodyPr/>
                    <a:lstStyle/>
                    <a:p>
                      <a:pPr algn="ctr" fontAlgn="ctr"/>
                      <a:r>
                        <a:rPr lang="en-IN" sz="1000" u="none" strike="noStrike">
                          <a:effectLst/>
                        </a:rPr>
                        <a:t>United Arab Emirates</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00" u="none" strike="noStrike">
                          <a:effectLst/>
                        </a:rPr>
                        <a:t>5,000.00</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r" fontAlgn="b"/>
                      <a:r>
                        <a:rPr lang="en-IN" sz="1050" u="none" strike="noStrike">
                          <a:effectLst/>
                        </a:rPr>
                        <a:t>1</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0.91%</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1618412575"/>
                  </a:ext>
                </a:extLst>
              </a:tr>
              <a:tr h="160201">
                <a:tc>
                  <a:txBody>
                    <a:bodyPr/>
                    <a:lstStyle/>
                    <a:p>
                      <a:pPr algn="ctr" fontAlgn="ctr"/>
                      <a:r>
                        <a:rPr lang="en-IN" sz="1000" u="none" strike="noStrike">
                          <a:effectLst/>
                        </a:rPr>
                        <a:t> </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597543790"/>
                  </a:ext>
                </a:extLst>
              </a:tr>
              <a:tr h="160201">
                <a:tc>
                  <a:txBody>
                    <a:bodyPr/>
                    <a:lstStyle/>
                    <a:p>
                      <a:pPr algn="ctr" fontAlgn="ctr"/>
                      <a:r>
                        <a:rPr lang="en-IN" sz="1000" u="none" strike="noStrike">
                          <a:effectLst/>
                        </a:rPr>
                        <a:t>Total</a:t>
                      </a:r>
                      <a:endParaRPr lang="en-IN" sz="1000" b="0" i="0" u="none" strike="noStrike">
                        <a:solidFill>
                          <a:srgbClr val="333333"/>
                        </a:solidFill>
                        <a:effectLst/>
                        <a:latin typeface="Arial" panose="020B0604020202020204" pitchFamily="34" charset="0"/>
                      </a:endParaRPr>
                    </a:p>
                  </a:txBody>
                  <a:tcPr marL="7252" marR="7252" marT="7252" marB="0" anchor="ctr"/>
                </a:tc>
                <a:tc>
                  <a:txBody>
                    <a:bodyPr/>
                    <a:lstStyle/>
                    <a:p>
                      <a:pPr algn="ctr" fontAlgn="ctr"/>
                      <a:r>
                        <a:rPr lang="en-IN" sz="1050" u="none" strike="noStrike">
                          <a:effectLst/>
                        </a:rPr>
                        <a:t>551221.67</a:t>
                      </a:r>
                      <a:endParaRPr lang="en-IN" sz="1050" b="0" i="0" u="none" strike="noStrike">
                        <a:solidFill>
                          <a:srgbClr val="000000"/>
                        </a:solidFill>
                        <a:effectLst/>
                        <a:latin typeface="Calibri" panose="020F0502020204030204" pitchFamily="34" charset="0"/>
                      </a:endParaRPr>
                    </a:p>
                  </a:txBody>
                  <a:tcPr marL="7252" marR="7252" marT="7252" marB="0" anchor="ctr"/>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r" fontAlgn="b"/>
                      <a:r>
                        <a:rPr lang="en-IN" sz="1050" u="none" strike="noStrike">
                          <a:effectLst/>
                        </a:rPr>
                        <a:t>2113</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a:effectLst/>
                        </a:rPr>
                        <a:t> </a:t>
                      </a:r>
                      <a:endParaRPr lang="en-IN" sz="1050" b="0" i="0" u="none" strike="noStrike">
                        <a:solidFill>
                          <a:srgbClr val="000000"/>
                        </a:solidFill>
                        <a:effectLst/>
                        <a:latin typeface="Calibri" panose="020F0502020204030204" pitchFamily="34" charset="0"/>
                      </a:endParaRPr>
                    </a:p>
                  </a:txBody>
                  <a:tcPr marL="7252" marR="7252" marT="7252" marB="0" anchor="b"/>
                </a:tc>
                <a:tc>
                  <a:txBody>
                    <a:bodyPr/>
                    <a:lstStyle/>
                    <a:p>
                      <a:pPr algn="l" fontAlgn="b"/>
                      <a:r>
                        <a:rPr lang="en-IN" sz="1050" u="none" strike="noStrike" dirty="0">
                          <a:effectLst/>
                        </a:rPr>
                        <a:t> </a:t>
                      </a:r>
                      <a:endParaRPr lang="en-IN" sz="1050" b="0" i="0" u="none" strike="noStrike" dirty="0">
                        <a:solidFill>
                          <a:srgbClr val="000000"/>
                        </a:solidFill>
                        <a:effectLst/>
                        <a:latin typeface="Calibri" panose="020F0502020204030204" pitchFamily="34" charset="0"/>
                      </a:endParaRPr>
                    </a:p>
                  </a:txBody>
                  <a:tcPr marL="7252" marR="7252" marT="7252" marB="0" anchor="b"/>
                </a:tc>
                <a:extLst>
                  <a:ext uri="{0D108BD9-81ED-4DB2-BD59-A6C34878D82A}">
                    <a16:rowId xmlns:a16="http://schemas.microsoft.com/office/drawing/2014/main" val="128990089"/>
                  </a:ext>
                </a:extLst>
              </a:tr>
            </a:tbl>
          </a:graphicData>
        </a:graphic>
      </p:graphicFrame>
    </p:spTree>
    <p:extLst>
      <p:ext uri="{BB962C8B-B14F-4D97-AF65-F5344CB8AC3E}">
        <p14:creationId xmlns:p14="http://schemas.microsoft.com/office/powerpoint/2010/main" val="4055726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C779-024D-29DB-2B72-D985149C9159}"/>
              </a:ext>
            </a:extLst>
          </p:cNvPr>
          <p:cNvSpPr>
            <a:spLocks noGrp="1"/>
          </p:cNvSpPr>
          <p:nvPr>
            <p:ph type="title"/>
          </p:nvPr>
        </p:nvSpPr>
        <p:spPr/>
        <p:txBody>
          <a:bodyPr/>
          <a:lstStyle/>
          <a:p>
            <a:r>
              <a:rPr lang="en-IN" dirty="0"/>
              <a:t>Economic Opportunity – Top 100 Companies Study</a:t>
            </a:r>
          </a:p>
        </p:txBody>
      </p:sp>
      <p:sp>
        <p:nvSpPr>
          <p:cNvPr id="3" name="Rectangle 2">
            <a:extLst>
              <a:ext uri="{FF2B5EF4-FFF2-40B4-BE49-F238E27FC236}">
                <a16:creationId xmlns:a16="http://schemas.microsoft.com/office/drawing/2014/main" id="{FF43BA29-9D40-74ED-36CF-63F38946E95A}"/>
              </a:ext>
            </a:extLst>
          </p:cNvPr>
          <p:cNvSpPr/>
          <p:nvPr/>
        </p:nvSpPr>
        <p:spPr>
          <a:xfrm>
            <a:off x="4180051" y="3024516"/>
            <a:ext cx="3739620" cy="3154710"/>
          </a:xfrm>
          <a:prstGeom prst="rect">
            <a:avLst/>
          </a:prstGeom>
          <a:noFill/>
        </p:spPr>
        <p:txBody>
          <a:bodyPr wrap="square" lIns="91440" tIns="45720" rIns="91440" bIns="45720">
            <a:spAutoFit/>
          </a:bodyPr>
          <a:lstStyle/>
          <a:p>
            <a:pPr algn="ctr"/>
            <a:r>
              <a:rPr lang="en-US" sz="199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4.5</a:t>
            </a:r>
            <a:endParaRPr lang="en-US" sz="7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Rectangle 5">
            <a:extLst>
              <a:ext uri="{FF2B5EF4-FFF2-40B4-BE49-F238E27FC236}">
                <a16:creationId xmlns:a16="http://schemas.microsoft.com/office/drawing/2014/main" id="{9CBDCEA1-25D4-38B0-9AB7-B3421A4CE537}"/>
              </a:ext>
            </a:extLst>
          </p:cNvPr>
          <p:cNvSpPr/>
          <p:nvPr/>
        </p:nvSpPr>
        <p:spPr>
          <a:xfrm>
            <a:off x="-272199" y="1566952"/>
            <a:ext cx="3367087" cy="1862048"/>
          </a:xfrm>
          <a:prstGeom prst="rect">
            <a:avLst/>
          </a:prstGeom>
          <a:noFill/>
        </p:spPr>
        <p:txBody>
          <a:bodyPr wrap="square" lIns="91440" tIns="45720" rIns="91440" bIns="45720">
            <a:spAutoFit/>
          </a:bodyPr>
          <a:lstStyle/>
          <a:p>
            <a:pPr algn="ctr"/>
            <a:r>
              <a:rPr lang="en-US" sz="115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a:extLst>
              <a:ext uri="{FF2B5EF4-FFF2-40B4-BE49-F238E27FC236}">
                <a16:creationId xmlns:a16="http://schemas.microsoft.com/office/drawing/2014/main" id="{5325C632-939F-BDE4-B01B-EF7615A0C680}"/>
              </a:ext>
            </a:extLst>
          </p:cNvPr>
          <p:cNvSpPr/>
          <p:nvPr/>
        </p:nvSpPr>
        <p:spPr>
          <a:xfrm>
            <a:off x="1428278" y="1879994"/>
            <a:ext cx="1549400" cy="1446550"/>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Only</a:t>
            </a:r>
            <a:br>
              <a:rPr lang="en-US" sz="1600" b="0" cap="none" spc="0" dirty="0">
                <a:ln w="0"/>
                <a:solidFill>
                  <a:schemeClr val="accent1"/>
                </a:solidFill>
                <a:effectLst>
                  <a:outerShdw blurRad="38100" dist="25400" dir="5400000" algn="ctr" rotWithShape="0">
                    <a:srgbClr val="6E747A">
                      <a:alpha val="43000"/>
                    </a:srgbClr>
                  </a:outerShdw>
                </a:effectLst>
              </a:rPr>
            </a:br>
            <a:r>
              <a:rPr lang="en-US" sz="1600" b="0" cap="none" spc="0" dirty="0">
                <a:ln w="0"/>
                <a:solidFill>
                  <a:schemeClr val="accent1"/>
                </a:solidFill>
                <a:effectLst>
                  <a:outerShdw blurRad="38100" dist="25400" dir="5400000" algn="ctr" rotWithShape="0">
                    <a:srgbClr val="6E747A">
                      <a:alpha val="43000"/>
                    </a:srgbClr>
                  </a:outerShdw>
                </a:effectLst>
              </a:rPr>
              <a:t>out</a:t>
            </a:r>
            <a:r>
              <a:rPr lang="en-US" sz="1600" dirty="0">
                <a:ln w="0"/>
                <a:solidFill>
                  <a:schemeClr val="accent1"/>
                </a:solidFill>
                <a:effectLst>
                  <a:outerShdw blurRad="38100" dist="25400" dir="5400000" algn="ctr" rotWithShape="0">
                    <a:srgbClr val="6E747A">
                      <a:alpha val="43000"/>
                    </a:srgbClr>
                  </a:outerShdw>
                </a:effectLst>
              </a:rPr>
              <a:t> of </a:t>
            </a:r>
          </a:p>
          <a:p>
            <a:pPr algn="ctr"/>
            <a:r>
              <a:rPr lang="en-US" sz="2800" b="0" cap="none" spc="0" dirty="0">
                <a:ln w="0"/>
                <a:solidFill>
                  <a:schemeClr val="accent1"/>
                </a:solidFill>
                <a:effectLst>
                  <a:outerShdw blurRad="38100" dist="25400" dir="5400000" algn="ctr" rotWithShape="0">
                    <a:srgbClr val="6E747A">
                      <a:alpha val="43000"/>
                    </a:srgbClr>
                  </a:outerShdw>
                </a:effectLst>
              </a:rPr>
              <a:t>Top</a:t>
            </a:r>
          </a:p>
          <a:p>
            <a:pPr algn="ctr"/>
            <a:r>
              <a:rPr lang="en-US" sz="2800" dirty="0">
                <a:ln w="0"/>
                <a:solidFill>
                  <a:schemeClr val="accent1"/>
                </a:solidFill>
                <a:effectLst>
                  <a:outerShdw blurRad="38100" dist="25400" dir="5400000" algn="ctr" rotWithShape="0">
                    <a:srgbClr val="6E747A">
                      <a:alpha val="43000"/>
                    </a:srgbClr>
                  </a:outerShdw>
                </a:effectLst>
              </a:rPr>
              <a:t>100</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
        <p:nvSpPr>
          <p:cNvPr id="8" name="Rectangle 7">
            <a:extLst>
              <a:ext uri="{FF2B5EF4-FFF2-40B4-BE49-F238E27FC236}">
                <a16:creationId xmlns:a16="http://schemas.microsoft.com/office/drawing/2014/main" id="{AF4787BC-CF4D-DF2D-32E9-9526783966FD}"/>
              </a:ext>
            </a:extLst>
          </p:cNvPr>
          <p:cNvSpPr/>
          <p:nvPr/>
        </p:nvSpPr>
        <p:spPr>
          <a:xfrm>
            <a:off x="4361402" y="1623713"/>
            <a:ext cx="3367087" cy="1107996"/>
          </a:xfrm>
          <a:prstGeom prst="rect">
            <a:avLst/>
          </a:prstGeom>
          <a:noFill/>
        </p:spPr>
        <p:txBody>
          <a:bodyPr wrap="square" lIns="91440" tIns="45720" rIns="91440" bIns="45720">
            <a:spAutoFit/>
          </a:bodyPr>
          <a:lstStyle/>
          <a:p>
            <a:pPr algn="ctr"/>
            <a:r>
              <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0.81%</a:t>
            </a:r>
            <a:endPar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9" name="Rectangle 8">
            <a:extLst>
              <a:ext uri="{FF2B5EF4-FFF2-40B4-BE49-F238E27FC236}">
                <a16:creationId xmlns:a16="http://schemas.microsoft.com/office/drawing/2014/main" id="{074D72DB-A50C-E5CF-BF1D-DEF279A428DE}"/>
              </a:ext>
            </a:extLst>
          </p:cNvPr>
          <p:cNvSpPr/>
          <p:nvPr/>
        </p:nvSpPr>
        <p:spPr>
          <a:xfrm>
            <a:off x="5163088" y="2654602"/>
            <a:ext cx="1742546" cy="707886"/>
          </a:xfrm>
          <a:prstGeom prst="rect">
            <a:avLst/>
          </a:prstGeom>
          <a:noFill/>
        </p:spPr>
        <p:txBody>
          <a:bodyPr wrap="square" lIns="91440" tIns="45720" rIns="91440" bIns="45720">
            <a:spAutoFit/>
          </a:bodyPr>
          <a:lstStyle/>
          <a:p>
            <a:pPr algn="ctr"/>
            <a:r>
              <a:rPr lang="en-US" sz="2000" b="0" cap="none" spc="0" dirty="0">
                <a:ln w="0"/>
                <a:solidFill>
                  <a:schemeClr val="accent1"/>
                </a:solidFill>
                <a:effectLst>
                  <a:outerShdw blurRad="38100" dist="25400" dir="5400000" algn="ctr" rotWithShape="0">
                    <a:srgbClr val="6E747A">
                      <a:alpha val="43000"/>
                    </a:srgbClr>
                  </a:outerShdw>
                </a:effectLst>
              </a:rPr>
              <a:t>Revenue Generation </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sp>
        <p:nvSpPr>
          <p:cNvPr id="11" name="Rectangle 10">
            <a:extLst>
              <a:ext uri="{FF2B5EF4-FFF2-40B4-BE49-F238E27FC236}">
                <a16:creationId xmlns:a16="http://schemas.microsoft.com/office/drawing/2014/main" id="{B871F436-2093-8C4D-250B-E217EE412A8E}"/>
              </a:ext>
            </a:extLst>
          </p:cNvPr>
          <p:cNvSpPr/>
          <p:nvPr/>
        </p:nvSpPr>
        <p:spPr>
          <a:xfrm>
            <a:off x="8101022" y="1646126"/>
            <a:ext cx="3367087" cy="1107996"/>
          </a:xfrm>
          <a:prstGeom prst="rect">
            <a:avLst/>
          </a:prstGeom>
          <a:noFill/>
        </p:spPr>
        <p:txBody>
          <a:bodyPr wrap="square" lIns="91440" tIns="45720" rIns="91440" bIns="45720">
            <a:spAutoFit/>
          </a:bodyPr>
          <a:lstStyle/>
          <a:p>
            <a:pPr algn="ctr"/>
            <a:r>
              <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3.62%</a:t>
            </a:r>
            <a:endPar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2" name="Rectangle 11">
            <a:extLst>
              <a:ext uri="{FF2B5EF4-FFF2-40B4-BE49-F238E27FC236}">
                <a16:creationId xmlns:a16="http://schemas.microsoft.com/office/drawing/2014/main" id="{3368AA0D-E120-516F-FA67-964B4D34530A}"/>
              </a:ext>
            </a:extLst>
          </p:cNvPr>
          <p:cNvSpPr/>
          <p:nvPr/>
        </p:nvSpPr>
        <p:spPr>
          <a:xfrm>
            <a:off x="8923877" y="2677927"/>
            <a:ext cx="1742546" cy="707886"/>
          </a:xfrm>
          <a:prstGeom prst="rect">
            <a:avLst/>
          </a:prstGeom>
          <a:noFill/>
        </p:spPr>
        <p:txBody>
          <a:bodyPr wrap="square" lIns="91440" tIns="45720" rIns="91440" bIns="45720">
            <a:spAutoFit/>
          </a:bodyPr>
          <a:lstStyle/>
          <a:p>
            <a:pPr algn="ctr"/>
            <a:r>
              <a:rPr lang="en-US" sz="2000" b="0" cap="none" spc="0" dirty="0">
                <a:ln w="0"/>
                <a:solidFill>
                  <a:schemeClr val="accent1"/>
                </a:solidFill>
                <a:effectLst>
                  <a:outerShdw blurRad="38100" dist="25400" dir="5400000" algn="ctr" rotWithShape="0">
                    <a:srgbClr val="6E747A">
                      <a:alpha val="43000"/>
                    </a:srgbClr>
                  </a:outerShdw>
                </a:effectLst>
              </a:rPr>
              <a:t>Military Expenditure</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sp>
        <p:nvSpPr>
          <p:cNvPr id="13" name="Rectangle 12">
            <a:extLst>
              <a:ext uri="{FF2B5EF4-FFF2-40B4-BE49-F238E27FC236}">
                <a16:creationId xmlns:a16="http://schemas.microsoft.com/office/drawing/2014/main" id="{C1DA512A-4C2B-3226-7CF4-761AB1F0D99B}"/>
              </a:ext>
            </a:extLst>
          </p:cNvPr>
          <p:cNvSpPr/>
          <p:nvPr/>
        </p:nvSpPr>
        <p:spPr>
          <a:xfrm>
            <a:off x="4429858" y="5842867"/>
            <a:ext cx="3332284" cy="584775"/>
          </a:xfrm>
          <a:prstGeom prst="rect">
            <a:avLst/>
          </a:prstGeom>
          <a:noFill/>
        </p:spPr>
        <p:txBody>
          <a:bodyPr wrap="squar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Times the Revenue</a:t>
            </a:r>
            <a:endParaRPr lang="en-US" sz="6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5753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8" grpId="0"/>
      <p:bldP spid="9"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84F6-B0E7-4BB7-113C-4A32D40B0761}"/>
              </a:ext>
            </a:extLst>
          </p:cNvPr>
          <p:cNvSpPr>
            <a:spLocks noGrp="1"/>
          </p:cNvSpPr>
          <p:nvPr>
            <p:ph type="title"/>
          </p:nvPr>
        </p:nvSpPr>
        <p:spPr/>
        <p:txBody>
          <a:bodyPr>
            <a:normAutofit/>
          </a:bodyPr>
          <a:lstStyle/>
          <a:p>
            <a:r>
              <a:rPr lang="en-IN" dirty="0"/>
              <a:t>Case Study 1 : </a:t>
            </a:r>
            <a:br>
              <a:rPr lang="en-IN" dirty="0"/>
            </a:br>
            <a:r>
              <a:rPr lang="en-IN" dirty="0"/>
              <a:t>Mishra Dhatu Nigam Limited</a:t>
            </a:r>
          </a:p>
        </p:txBody>
      </p:sp>
      <p:pic>
        <p:nvPicPr>
          <p:cNvPr id="4" name="Picture 10" descr="Mishra Dhatu Nigam - Wikipedia">
            <a:extLst>
              <a:ext uri="{FF2B5EF4-FFF2-40B4-BE49-F238E27FC236}">
                <a16:creationId xmlns:a16="http://schemas.microsoft.com/office/drawing/2014/main" id="{642A2397-1B8A-A2F5-6A32-F1EE1AF0D327}"/>
              </a:ext>
            </a:extLst>
          </p:cNvPr>
          <p:cNvPicPr>
            <a:picLocks noChangeAspect="1" noChangeArrowheads="1"/>
          </p:cNvPicPr>
          <p:nvPr/>
        </p:nvPicPr>
        <p:blipFill>
          <a:blip r:embed="rId2"/>
          <a:srcRect/>
          <a:stretch>
            <a:fillRect/>
          </a:stretch>
        </p:blipFill>
        <p:spPr bwMode="auto">
          <a:xfrm>
            <a:off x="4896413" y="4974852"/>
            <a:ext cx="2780919" cy="1363196"/>
          </a:xfrm>
          <a:prstGeom prst="rect">
            <a:avLst/>
          </a:prstGeom>
          <a:noFill/>
        </p:spPr>
      </p:pic>
    </p:spTree>
    <p:extLst>
      <p:ext uri="{BB962C8B-B14F-4D97-AF65-F5344CB8AC3E}">
        <p14:creationId xmlns:p14="http://schemas.microsoft.com/office/powerpoint/2010/main" val="3319203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About The Company</a:t>
            </a:r>
          </a:p>
        </p:txBody>
      </p:sp>
      <p:sp>
        <p:nvSpPr>
          <p:cNvPr id="3" name="Content Placeholder 2"/>
          <p:cNvSpPr>
            <a:spLocks noGrp="1"/>
          </p:cNvSpPr>
          <p:nvPr>
            <p:ph idx="1"/>
          </p:nvPr>
        </p:nvSpPr>
        <p:spPr>
          <a:xfrm>
            <a:off x="1809720" y="1643050"/>
            <a:ext cx="8301038" cy="4643470"/>
          </a:xfrm>
        </p:spPr>
        <p:txBody>
          <a:bodyPr/>
          <a:lstStyle/>
          <a:p>
            <a:r>
              <a:rPr lang="en-US" sz="2000" dirty="0"/>
              <a:t>MIDHANI, incorporated in 1973 is a PSU located at Hyderabad.  </a:t>
            </a:r>
          </a:p>
          <a:p>
            <a:r>
              <a:rPr lang="en-US" sz="2000" dirty="0"/>
              <a:t>Tier 2 and tier-3 raw material supplier in </a:t>
            </a:r>
            <a:r>
              <a:rPr lang="en-US" sz="2000" dirty="0" err="1"/>
              <a:t>Defence</a:t>
            </a:r>
            <a:r>
              <a:rPr lang="en-US" sz="2000" dirty="0"/>
              <a:t>, Aerospace and energy.</a:t>
            </a:r>
          </a:p>
          <a:p>
            <a:r>
              <a:rPr lang="en-US" sz="2000" dirty="0"/>
              <a:t>It is a leading manufacture of </a:t>
            </a:r>
          </a:p>
        </p:txBody>
      </p:sp>
      <p:sp>
        <p:nvSpPr>
          <p:cNvPr id="5" name="TextBox 4"/>
          <p:cNvSpPr txBox="1"/>
          <p:nvPr/>
        </p:nvSpPr>
        <p:spPr>
          <a:xfrm>
            <a:off x="1881158" y="3821204"/>
            <a:ext cx="2000264" cy="369332"/>
          </a:xfrm>
          <a:prstGeom prst="rect">
            <a:avLst/>
          </a:prstGeom>
          <a:solidFill>
            <a:schemeClr val="tx2">
              <a:lumMod val="40000"/>
              <a:lumOff val="60000"/>
            </a:schemeClr>
          </a:solidFill>
        </p:spPr>
        <p:txBody>
          <a:bodyPr wrap="square" rtlCol="0">
            <a:spAutoFit/>
          </a:bodyPr>
          <a:lstStyle/>
          <a:p>
            <a:pPr algn="ctr"/>
            <a:r>
              <a:rPr lang="en-US" b="1" i="1" dirty="0"/>
              <a:t>Super Alloys</a:t>
            </a:r>
          </a:p>
        </p:txBody>
      </p:sp>
      <p:sp>
        <p:nvSpPr>
          <p:cNvPr id="6" name="TextBox 5"/>
          <p:cNvSpPr txBox="1"/>
          <p:nvPr/>
        </p:nvSpPr>
        <p:spPr>
          <a:xfrm>
            <a:off x="1881158" y="3143248"/>
            <a:ext cx="2714644" cy="369332"/>
          </a:xfrm>
          <a:prstGeom prst="rect">
            <a:avLst/>
          </a:prstGeom>
          <a:solidFill>
            <a:schemeClr val="tx2">
              <a:lumMod val="40000"/>
              <a:lumOff val="60000"/>
            </a:schemeClr>
          </a:solidFill>
        </p:spPr>
        <p:txBody>
          <a:bodyPr wrap="square" rtlCol="0">
            <a:spAutoFit/>
          </a:bodyPr>
          <a:lstStyle/>
          <a:p>
            <a:pPr algn="ctr"/>
            <a:r>
              <a:rPr lang="en-US" b="1" i="1" dirty="0"/>
              <a:t>High Value Specialty Steel</a:t>
            </a:r>
          </a:p>
        </p:txBody>
      </p:sp>
      <p:sp>
        <p:nvSpPr>
          <p:cNvPr id="8" name="TextBox 7"/>
          <p:cNvSpPr txBox="1"/>
          <p:nvPr/>
        </p:nvSpPr>
        <p:spPr>
          <a:xfrm>
            <a:off x="1881158" y="4392708"/>
            <a:ext cx="2000264" cy="369332"/>
          </a:xfrm>
          <a:prstGeom prst="rect">
            <a:avLst/>
          </a:prstGeom>
          <a:solidFill>
            <a:schemeClr val="tx2">
              <a:lumMod val="40000"/>
              <a:lumOff val="60000"/>
            </a:schemeClr>
          </a:solidFill>
        </p:spPr>
        <p:txBody>
          <a:bodyPr wrap="square" rtlCol="0">
            <a:spAutoFit/>
          </a:bodyPr>
          <a:lstStyle/>
          <a:p>
            <a:pPr algn="ctr"/>
            <a:r>
              <a:rPr lang="en-US" b="1" i="1" dirty="0"/>
              <a:t>Titanium Alloys</a:t>
            </a:r>
          </a:p>
        </p:txBody>
      </p:sp>
      <p:sp>
        <p:nvSpPr>
          <p:cNvPr id="9" name="TextBox 8"/>
          <p:cNvSpPr txBox="1"/>
          <p:nvPr/>
        </p:nvSpPr>
        <p:spPr>
          <a:xfrm>
            <a:off x="1881158" y="4749898"/>
            <a:ext cx="1928826" cy="338554"/>
          </a:xfrm>
          <a:prstGeom prst="rect">
            <a:avLst/>
          </a:prstGeom>
          <a:noFill/>
        </p:spPr>
        <p:txBody>
          <a:bodyPr wrap="square" rtlCol="0">
            <a:spAutoFit/>
          </a:bodyPr>
          <a:lstStyle/>
          <a:p>
            <a:pPr algn="ctr"/>
            <a:r>
              <a:rPr lang="en-US" sz="1600" b="1" i="1" dirty="0">
                <a:solidFill>
                  <a:schemeClr val="tx2">
                    <a:lumMod val="60000"/>
                    <a:lumOff val="40000"/>
                  </a:schemeClr>
                </a:solidFill>
              </a:rPr>
              <a:t>Monopoly</a:t>
            </a:r>
          </a:p>
        </p:txBody>
      </p:sp>
      <p:sp>
        <p:nvSpPr>
          <p:cNvPr id="10" name="TextBox 9"/>
          <p:cNvSpPr txBox="1"/>
          <p:nvPr/>
        </p:nvSpPr>
        <p:spPr>
          <a:xfrm>
            <a:off x="1809720" y="5107089"/>
            <a:ext cx="2500330" cy="1015663"/>
          </a:xfrm>
          <a:prstGeom prst="rect">
            <a:avLst/>
          </a:prstGeom>
          <a:noFill/>
        </p:spPr>
        <p:txBody>
          <a:bodyPr wrap="square" rtlCol="0">
            <a:spAutoFit/>
          </a:bodyPr>
          <a:lstStyle/>
          <a:p>
            <a:pPr>
              <a:buFont typeface="Arial" pitchFamily="34" charset="0"/>
              <a:buChar char="•"/>
            </a:pPr>
            <a:r>
              <a:rPr lang="en-US" sz="1200" dirty="0"/>
              <a:t>It has a high strength to low weight ratio.</a:t>
            </a:r>
          </a:p>
          <a:p>
            <a:pPr>
              <a:buFont typeface="Arial" pitchFamily="34" charset="0"/>
              <a:buChar char="•"/>
            </a:pPr>
            <a:r>
              <a:rPr lang="en-US" sz="1200" dirty="0"/>
              <a:t>Used in fighter crafts, bio medical implants, exhaust systems in auto, etc.</a:t>
            </a:r>
          </a:p>
        </p:txBody>
      </p:sp>
      <p:cxnSp>
        <p:nvCxnSpPr>
          <p:cNvPr id="16" name="Straight Connector 15"/>
          <p:cNvCxnSpPr>
            <a:stCxn id="5" idx="3"/>
          </p:cNvCxnSpPr>
          <p:nvPr/>
        </p:nvCxnSpPr>
        <p:spPr>
          <a:xfrm>
            <a:off x="3881422" y="4005870"/>
            <a:ext cx="1428760" cy="315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881422" y="4321270"/>
            <a:ext cx="1428760" cy="42862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81620" y="4178394"/>
            <a:ext cx="4286280" cy="1477328"/>
          </a:xfrm>
          <a:prstGeom prst="rect">
            <a:avLst/>
          </a:prstGeom>
          <a:noFill/>
        </p:spPr>
        <p:txBody>
          <a:bodyPr wrap="square" rtlCol="0">
            <a:spAutoFit/>
          </a:bodyPr>
          <a:lstStyle/>
          <a:p>
            <a:pPr>
              <a:buFont typeface="Arial" pitchFamily="34" charset="0"/>
              <a:buChar char="•"/>
            </a:pPr>
            <a:r>
              <a:rPr lang="en-US" dirty="0"/>
              <a:t>High Value, low volume and high margin products.</a:t>
            </a:r>
          </a:p>
          <a:p>
            <a:pPr>
              <a:buFont typeface="Arial" pitchFamily="34" charset="0"/>
              <a:buChar char="•"/>
            </a:pPr>
            <a:r>
              <a:rPr lang="en-US" dirty="0"/>
              <a:t>Production doubled over the years.</a:t>
            </a:r>
          </a:p>
          <a:p>
            <a:pPr>
              <a:buFont typeface="Arial" pitchFamily="34" charset="0"/>
              <a:buChar char="•"/>
            </a:pPr>
            <a:r>
              <a:rPr lang="en-US" dirty="0"/>
              <a:t>Precision based.</a:t>
            </a:r>
          </a:p>
          <a:p>
            <a:pPr>
              <a:buFont typeface="Arial" pitchFamily="34" charset="0"/>
              <a:buChar char="•"/>
            </a:pPr>
            <a:r>
              <a:rPr lang="en-US" dirty="0"/>
              <a:t>High end application.</a:t>
            </a:r>
          </a:p>
        </p:txBody>
      </p:sp>
      <p:pic>
        <p:nvPicPr>
          <p:cNvPr id="12" name="Picture 10" descr="Mishra Dhatu Nigam - Wikipedia">
            <a:extLst>
              <a:ext uri="{FF2B5EF4-FFF2-40B4-BE49-F238E27FC236}">
                <a16:creationId xmlns:a16="http://schemas.microsoft.com/office/drawing/2014/main" id="{D4A0C0A2-EA06-C274-1402-F4BC9A1C3F5A}"/>
              </a:ext>
            </a:extLst>
          </p:cNvPr>
          <p:cNvPicPr>
            <a:picLocks noChangeAspect="1" noChangeArrowheads="1"/>
          </p:cNvPicPr>
          <p:nvPr/>
        </p:nvPicPr>
        <p:blipFill>
          <a:blip r:embed="rId2"/>
          <a:srcRect/>
          <a:stretch>
            <a:fillRect/>
          </a:stretch>
        </p:blipFill>
        <p:spPr bwMode="auto">
          <a:xfrm>
            <a:off x="5960239" y="6122752"/>
            <a:ext cx="1266293" cy="620732"/>
          </a:xfrm>
          <a:prstGeom prst="rect">
            <a:avLst/>
          </a:prstGeom>
          <a:noFill/>
        </p:spPr>
      </p:pic>
      <p:pic>
        <p:nvPicPr>
          <p:cNvPr id="7" name="Picture 6">
            <a:extLst>
              <a:ext uri="{FF2B5EF4-FFF2-40B4-BE49-F238E27FC236}">
                <a16:creationId xmlns:a16="http://schemas.microsoft.com/office/drawing/2014/main" id="{8C2F0C14-C83C-215D-3135-57D4F16940E5}"/>
              </a:ext>
            </a:extLst>
          </p:cNvPr>
          <p:cNvPicPr>
            <a:picLocks noChangeAspect="1"/>
          </p:cNvPicPr>
          <p:nvPr/>
        </p:nvPicPr>
        <p:blipFill rotWithShape="1">
          <a:blip r:embed="rId3"/>
          <a:srcRect l="31250" t="40393" r="51114" b="30561"/>
          <a:stretch/>
        </p:blipFill>
        <p:spPr>
          <a:xfrm>
            <a:off x="10490660" y="594566"/>
            <a:ext cx="1183236" cy="109612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2736</Words>
  <Application>Microsoft Office PowerPoint</Application>
  <PresentationFormat>Widescreen</PresentationFormat>
  <Paragraphs>530</Paragraphs>
  <Slides>48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Helvetica</vt:lpstr>
      <vt:lpstr>Trebuchet MS</vt:lpstr>
      <vt:lpstr>Office Theme</vt:lpstr>
      <vt:lpstr>Defence Industry in India</vt:lpstr>
      <vt:lpstr>Defence Electronics</vt:lpstr>
      <vt:lpstr>Technology / Electronics Beneficiaries</vt:lpstr>
      <vt:lpstr>Scope of Work – Technology / Electronics </vt:lpstr>
      <vt:lpstr>Defence Electronics</vt:lpstr>
      <vt:lpstr>Economic Opportunity – Top 100 Companies Study</vt:lpstr>
      <vt:lpstr>Economic Opportunity – Top 100 Companies Study</vt:lpstr>
      <vt:lpstr>Case Study 1 :  Mishra Dhatu Nigam Limited</vt:lpstr>
      <vt:lpstr>About The Company</vt:lpstr>
      <vt:lpstr>Industry</vt:lpstr>
      <vt:lpstr>Products</vt:lpstr>
      <vt:lpstr>Customers</vt:lpstr>
      <vt:lpstr>Financials</vt:lpstr>
      <vt:lpstr>PowerPoint Presentation</vt:lpstr>
      <vt:lpstr>Order Book</vt:lpstr>
      <vt:lpstr>Wide Plate Mill- Game Changer?</vt:lpstr>
      <vt:lpstr>Future Growth Triggers</vt:lpstr>
      <vt:lpstr>PowerPoint Presentation</vt:lpstr>
      <vt:lpstr>Valuations</vt:lpstr>
      <vt:lpstr>Risks</vt:lpstr>
      <vt:lpstr>Case Study 2 :  Solar Industries India Ltd</vt:lpstr>
      <vt:lpstr>ABOUT</vt:lpstr>
      <vt:lpstr>ABOUT</vt:lpstr>
      <vt:lpstr>REVENUE SEGMENTS</vt:lpstr>
      <vt:lpstr>INDUSTRIAL EXPLOSIVES BUSINESS</vt:lpstr>
      <vt:lpstr>INDUSTRIAL EXPLOSIVES BUSINESS</vt:lpstr>
      <vt:lpstr>INDUSTRIAL EXPLOSIVES BUSINESS</vt:lpstr>
      <vt:lpstr>DEFENCE BUSINESS</vt:lpstr>
      <vt:lpstr>DEFENCE BUSINESS</vt:lpstr>
      <vt:lpstr>DEFENCE BUSINESS</vt:lpstr>
      <vt:lpstr>DEFENCE BUSINESS</vt:lpstr>
      <vt:lpstr>DEFENCE BUSINESS</vt:lpstr>
      <vt:lpstr>DEFENCE BUSINESS</vt:lpstr>
      <vt:lpstr>STRATEGIC INVESTMENTS</vt:lpstr>
      <vt:lpstr>STRATEGIC INVESTMENTS</vt:lpstr>
      <vt:lpstr>STRATEGIC INVESTMENTS</vt:lpstr>
      <vt:lpstr>STRATEGIC INVESTMENTS</vt:lpstr>
      <vt:lpstr>STRATEGIC INVESTMENTS</vt:lpstr>
      <vt:lpstr>MANAGEMENT COMMENTARY</vt:lpstr>
      <vt:lpstr>MANAGEMENT COMMENTARY</vt:lpstr>
      <vt:lpstr>KEY TRIGGERS FOR GROWTH</vt:lpstr>
      <vt:lpstr>WHY I LIKE THE BUSINESS</vt:lpstr>
      <vt:lpstr>ONE KEY EXAMPLE</vt:lpstr>
      <vt:lpstr>MANY FIRSTS</vt:lpstr>
      <vt:lpstr>MANY FIRSTS</vt:lpstr>
      <vt:lpstr>KEY RISKS</vt:lpstr>
      <vt:lpstr>COMPETITIVE LANDSCAPE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Defence Industry in India</dc:title>
  <dc:creator>DISHA AGARWAL</dc:creator>
  <cp:lastModifiedBy>DISHA AGARWAL</cp:lastModifiedBy>
  <cp:revision>8</cp:revision>
  <dcterms:created xsi:type="dcterms:W3CDTF">2022-05-08T08:53:37Z</dcterms:created>
  <dcterms:modified xsi:type="dcterms:W3CDTF">2022-05-22T03:22:47Z</dcterms:modified>
</cp:coreProperties>
</file>