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60" r:id="rId4"/>
    <p:sldId id="261" r:id="rId5"/>
    <p:sldId id="262" r:id="rId6"/>
    <p:sldId id="272" r:id="rId7"/>
    <p:sldId id="273" r:id="rId8"/>
    <p:sldId id="266" r:id="rId9"/>
    <p:sldId id="267" r:id="rId10"/>
    <p:sldId id="268" r:id="rId11"/>
    <p:sldId id="263" r:id="rId12"/>
    <p:sldId id="265" r:id="rId13"/>
    <p:sldId id="259" r:id="rId14"/>
    <p:sldId id="269" r:id="rId15"/>
    <p:sldId id="270" r:id="rId16"/>
    <p:sldId id="271"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67" d="100"/>
          <a:sy n="67"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6F2B2-9FD4-4FE5-8A7C-D11CC0522058}" type="datetimeFigureOut">
              <a:rPr lang="en-US" smtClean="0"/>
              <a:t>18/11/2019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0E392-233B-49D6-83ED-86FFD55F27A8}" type="slidenum">
              <a:rPr lang="en-US" smtClean="0"/>
              <a:t>‹#›</a:t>
            </a:fld>
            <a:endParaRPr lang="en-US"/>
          </a:p>
        </p:txBody>
      </p:sp>
    </p:spTree>
    <p:extLst>
      <p:ext uri="{BB962C8B-B14F-4D97-AF65-F5344CB8AC3E}">
        <p14:creationId xmlns:p14="http://schemas.microsoft.com/office/powerpoint/2010/main" val="1573892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30E392-233B-49D6-83ED-86FFD55F27A8}" type="slidenum">
              <a:rPr lang="en-US" smtClean="0"/>
              <a:t>13</a:t>
            </a:fld>
            <a:endParaRPr lang="en-US"/>
          </a:p>
        </p:txBody>
      </p:sp>
    </p:spTree>
    <p:extLst>
      <p:ext uri="{BB962C8B-B14F-4D97-AF65-F5344CB8AC3E}">
        <p14:creationId xmlns:p14="http://schemas.microsoft.com/office/powerpoint/2010/main" val="23446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016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576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96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761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149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37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5077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9733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799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846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850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59914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wartvalu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543800" cy="1371600"/>
          </a:xfrm>
        </p:spPr>
        <p:txBody>
          <a:bodyPr>
            <a:normAutofit fontScale="90000"/>
          </a:bodyPr>
          <a:lstStyle/>
          <a:p>
            <a:r>
              <a:rPr lang="en-US" dirty="0" smtClean="0"/>
              <a:t>Gujarat </a:t>
            </a:r>
            <a:r>
              <a:rPr lang="en-US" dirty="0" err="1" smtClean="0"/>
              <a:t>Ambuja</a:t>
            </a:r>
            <a:r>
              <a:rPr lang="en-US" dirty="0" smtClean="0"/>
              <a:t> Exports Ltd.(GAEL)</a:t>
            </a:r>
            <a:endParaRPr lang="en-US" dirty="0"/>
          </a:p>
        </p:txBody>
      </p:sp>
      <p:sp>
        <p:nvSpPr>
          <p:cNvPr id="3" name="Subtitle 2"/>
          <p:cNvSpPr>
            <a:spLocks noGrp="1"/>
          </p:cNvSpPr>
          <p:nvPr>
            <p:ph type="subTitle" idx="1"/>
          </p:nvPr>
        </p:nvSpPr>
        <p:spPr>
          <a:xfrm>
            <a:off x="1143000" y="1219200"/>
            <a:ext cx="6400800" cy="1600200"/>
          </a:xfrm>
        </p:spPr>
        <p:txBody>
          <a:bodyPr>
            <a:normAutofit/>
          </a:bodyPr>
          <a:lstStyle/>
          <a:p>
            <a:r>
              <a:rPr lang="en-US" sz="2800" dirty="0" smtClean="0">
                <a:hlinkClick r:id="rId2"/>
              </a:rPr>
              <a:t>I picked it up from http</a:t>
            </a:r>
            <a:r>
              <a:rPr lang="en-US" sz="2800" dirty="0">
                <a:hlinkClick r:id="rId2"/>
              </a:rPr>
              <a:t>://stalwartvalue.com</a:t>
            </a:r>
            <a:r>
              <a:rPr lang="en-US" sz="2800" dirty="0" smtClean="0">
                <a:hlinkClick r:id="rId2"/>
              </a:rPr>
              <a:t>/</a:t>
            </a:r>
            <a:endParaRPr lang="en-US" sz="2800" dirty="0" smtClean="0"/>
          </a:p>
          <a:p>
            <a:r>
              <a:rPr lang="en-US" dirty="0" smtClean="0"/>
              <a:t>- </a:t>
            </a:r>
            <a:r>
              <a:rPr lang="en-US" dirty="0" err="1" smtClean="0"/>
              <a:t>Nirav</a:t>
            </a:r>
            <a:r>
              <a:rPr lang="en-US" dirty="0" smtClean="0"/>
              <a:t> Shah</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52" y="2667000"/>
            <a:ext cx="9063123"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296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6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533400"/>
          </a:xfrm>
        </p:spPr>
        <p:txBody>
          <a:bodyPr>
            <a:normAutofit fontScale="90000"/>
          </a:bodyPr>
          <a:lstStyle/>
          <a:p>
            <a:r>
              <a:rPr lang="en-US" dirty="0" smtClean="0"/>
              <a:t>4. Capital allocation and conservatism..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t>Mindset to do </a:t>
            </a:r>
            <a:r>
              <a:rPr lang="en-US" dirty="0" err="1" smtClean="0"/>
              <a:t>capex</a:t>
            </a:r>
            <a:r>
              <a:rPr lang="en-US" dirty="0" smtClean="0"/>
              <a:t> with internal accruals only.</a:t>
            </a:r>
          </a:p>
          <a:p>
            <a:r>
              <a:rPr lang="en-US" dirty="0" smtClean="0"/>
              <a:t>WC loans for RM procurement taken during </a:t>
            </a:r>
            <a:r>
              <a:rPr lang="en-US" dirty="0" err="1" smtClean="0"/>
              <a:t>jan</a:t>
            </a:r>
            <a:r>
              <a:rPr lang="en-US" dirty="0" smtClean="0"/>
              <a:t> to </a:t>
            </a:r>
            <a:r>
              <a:rPr lang="en-US" dirty="0" err="1" smtClean="0"/>
              <a:t>april</a:t>
            </a:r>
            <a:r>
              <a:rPr lang="en-US" dirty="0" smtClean="0"/>
              <a:t> and slowly paid down throughout the year. </a:t>
            </a:r>
            <a:r>
              <a:rPr lang="en-US" dirty="0"/>
              <a:t>For FY20, GAEL did not do advance purchase of maize </a:t>
            </a:r>
            <a:r>
              <a:rPr lang="en-US" dirty="0" smtClean="0"/>
              <a:t>in this period due to elevated prices.</a:t>
            </a:r>
          </a:p>
          <a:p>
            <a:r>
              <a:rPr lang="en-US" dirty="0"/>
              <a:t>Strong Cash conversion </a:t>
            </a:r>
            <a:r>
              <a:rPr lang="en-US" dirty="0" smtClean="0"/>
              <a:t>(NP/CFO)</a:t>
            </a:r>
          </a:p>
          <a:p>
            <a:r>
              <a:rPr lang="en-US" dirty="0" smtClean="0"/>
              <a:t>High Fixed asset </a:t>
            </a:r>
            <a:r>
              <a:rPr lang="en-US" dirty="0" smtClean="0"/>
              <a:t>turnover</a:t>
            </a:r>
            <a:r>
              <a:rPr lang="en-US" dirty="0"/>
              <a:t> </a:t>
            </a:r>
            <a:r>
              <a:rPr lang="en-US" dirty="0" smtClean="0"/>
              <a:t>= not highly capital intensive</a:t>
            </a:r>
            <a:endParaRPr lang="en-US" dirty="0" smtClean="0"/>
          </a:p>
          <a:p>
            <a:r>
              <a:rPr lang="en-US" dirty="0" smtClean="0"/>
              <a:t>Debtor days around 20 </a:t>
            </a:r>
            <a:r>
              <a:rPr lang="en-US" dirty="0" smtClean="0"/>
              <a:t>  &amp;   </a:t>
            </a:r>
            <a:r>
              <a:rPr lang="en-US" dirty="0" smtClean="0"/>
              <a:t>inventory turnover of more than 5 times</a:t>
            </a:r>
            <a:endParaRPr lang="en-US" dirty="0"/>
          </a:p>
          <a:p>
            <a:endParaRPr lang="en-US" dirty="0"/>
          </a:p>
        </p:txBody>
      </p:sp>
    </p:spTree>
    <p:extLst>
      <p:ext uri="{BB962C8B-B14F-4D97-AF65-F5344CB8AC3E}">
        <p14:creationId xmlns:p14="http://schemas.microsoft.com/office/powerpoint/2010/main" val="3889636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Riddhi</a:t>
            </a:r>
            <a:r>
              <a:rPr lang="en-US" dirty="0"/>
              <a:t> Siddhi </a:t>
            </a:r>
            <a:r>
              <a:rPr lang="en-US" dirty="0" err="1"/>
              <a:t>Gluco</a:t>
            </a:r>
            <a:r>
              <a:rPr lang="en-US" dirty="0"/>
              <a:t> Boils – In 2012 was taken over by a French giant called rocket. 50</a:t>
            </a:r>
            <a:r>
              <a:rPr lang="en-US" dirty="0" smtClean="0"/>
              <a:t>% </a:t>
            </a:r>
            <a:r>
              <a:rPr lang="en-US" dirty="0"/>
              <a:t>capacity </a:t>
            </a:r>
            <a:r>
              <a:rPr lang="en-US" dirty="0" err="1" smtClean="0"/>
              <a:t>utilazation</a:t>
            </a:r>
            <a:r>
              <a:rPr lang="en-US" dirty="0" smtClean="0"/>
              <a:t> (CU) </a:t>
            </a:r>
            <a:r>
              <a:rPr lang="en-US" dirty="0"/>
              <a:t>&amp; loss </a:t>
            </a:r>
            <a:r>
              <a:rPr lang="en-US" dirty="0" smtClean="0"/>
              <a:t>making</a:t>
            </a:r>
          </a:p>
          <a:p>
            <a:r>
              <a:rPr lang="en-US" dirty="0"/>
              <a:t>Anil Ltd Ahmedabad with sales of 1000 </a:t>
            </a:r>
            <a:r>
              <a:rPr lang="en-US" dirty="0" err="1"/>
              <a:t>cr</a:t>
            </a:r>
            <a:r>
              <a:rPr lang="en-US" dirty="0"/>
              <a:t> (15% market share) and 1000 </a:t>
            </a:r>
            <a:r>
              <a:rPr lang="en-US" dirty="0" err="1"/>
              <a:t>cr</a:t>
            </a:r>
            <a:r>
              <a:rPr lang="en-US" dirty="0"/>
              <a:t> debt. Now </a:t>
            </a:r>
            <a:r>
              <a:rPr lang="en-US" dirty="0" smtClean="0"/>
              <a:t>bankrupt</a:t>
            </a:r>
          </a:p>
          <a:p>
            <a:pPr lvl="0"/>
            <a:r>
              <a:rPr lang="en-US" dirty="0" err="1"/>
              <a:t>Sukhjit</a:t>
            </a:r>
            <a:r>
              <a:rPr lang="en-US" dirty="0"/>
              <a:t> Starch Punjab -65%CU. Now raising debt to di-</a:t>
            </a:r>
            <a:r>
              <a:rPr lang="en-US" dirty="0" err="1"/>
              <a:t>worsify</a:t>
            </a:r>
            <a:r>
              <a:rPr lang="en-US" dirty="0"/>
              <a:t> to build a food park in Punjab.</a:t>
            </a:r>
          </a:p>
          <a:p>
            <a:pPr lvl="0"/>
            <a:r>
              <a:rPr lang="en-US" dirty="0" err="1"/>
              <a:t>Cargil</a:t>
            </a:r>
            <a:r>
              <a:rPr lang="en-US" dirty="0"/>
              <a:t> India – 60-70% CU. 130cr loss</a:t>
            </a:r>
          </a:p>
          <a:p>
            <a:pPr lvl="0"/>
            <a:r>
              <a:rPr lang="en-US" dirty="0" err="1"/>
              <a:t>Gulshan</a:t>
            </a:r>
            <a:r>
              <a:rPr lang="en-US" dirty="0"/>
              <a:t> </a:t>
            </a:r>
            <a:r>
              <a:rPr lang="en-US" dirty="0" err="1"/>
              <a:t>Polyols</a:t>
            </a:r>
            <a:r>
              <a:rPr lang="en-US" dirty="0"/>
              <a:t> </a:t>
            </a:r>
            <a:r>
              <a:rPr lang="en-US" dirty="0" err="1"/>
              <a:t>muzzafarnagar</a:t>
            </a:r>
            <a:r>
              <a:rPr lang="en-US" dirty="0"/>
              <a:t> – 75% CU, </a:t>
            </a:r>
            <a:r>
              <a:rPr lang="en-US" dirty="0" err="1"/>
              <a:t>manily</a:t>
            </a:r>
            <a:r>
              <a:rPr lang="en-US" dirty="0"/>
              <a:t> into </a:t>
            </a:r>
            <a:r>
              <a:rPr lang="en-US" dirty="0" err="1"/>
              <a:t>Sorbitrol</a:t>
            </a:r>
            <a:r>
              <a:rPr lang="en-US" dirty="0"/>
              <a:t> 70% solution. So not integrated.</a:t>
            </a:r>
          </a:p>
          <a:p>
            <a:pPr lvl="0"/>
            <a:r>
              <a:rPr lang="en-US" dirty="0"/>
              <a:t>Industry operating at 50-60% </a:t>
            </a:r>
            <a:r>
              <a:rPr lang="en-US" dirty="0" smtClean="0"/>
              <a:t>CU while GAEL’s CU around 85-90%</a:t>
            </a:r>
            <a:endParaRPr lang="en-US" dirty="0"/>
          </a:p>
          <a:p>
            <a:pPr marL="0" indent="0">
              <a:buNone/>
            </a:pPr>
            <a:endParaRPr lang="en-US" dirty="0"/>
          </a:p>
        </p:txBody>
      </p:sp>
    </p:spTree>
    <p:extLst>
      <p:ext uri="{BB962C8B-B14F-4D97-AF65-F5344CB8AC3E}">
        <p14:creationId xmlns:p14="http://schemas.microsoft.com/office/powerpoint/2010/main" val="2628441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a:t>
            </a:r>
            <a:endParaRPr lang="en-US" dirty="0"/>
          </a:p>
        </p:txBody>
      </p:sp>
      <p:sp>
        <p:nvSpPr>
          <p:cNvPr id="3" name="Content Placeholder 2"/>
          <p:cNvSpPr>
            <a:spLocks noGrp="1"/>
          </p:cNvSpPr>
          <p:nvPr>
            <p:ph idx="1"/>
          </p:nvPr>
        </p:nvSpPr>
        <p:spPr>
          <a:xfrm>
            <a:off x="457200" y="1524000"/>
            <a:ext cx="8229600" cy="4678363"/>
          </a:xfrm>
        </p:spPr>
        <p:txBody>
          <a:bodyPr/>
          <a:lstStyle/>
          <a:p>
            <a:r>
              <a:rPr lang="en-US" dirty="0"/>
              <a:t>Key Man Risk</a:t>
            </a:r>
          </a:p>
          <a:p>
            <a:r>
              <a:rPr lang="en-US" dirty="0"/>
              <a:t>Oil Processing segment </a:t>
            </a:r>
            <a:r>
              <a:rPr lang="en-US" dirty="0" smtClean="0"/>
              <a:t>is volatile and low EBIT. </a:t>
            </a:r>
            <a:r>
              <a:rPr lang="en-US" dirty="0"/>
              <a:t>Sales up 8%. But EBITDA fell from 13.6% to 3.8% due to higher share of trading and refining segment, increase in </a:t>
            </a:r>
            <a:r>
              <a:rPr lang="en-US" dirty="0" err="1"/>
              <a:t>soyabean</a:t>
            </a:r>
            <a:r>
              <a:rPr lang="en-US" dirty="0"/>
              <a:t> prices</a:t>
            </a:r>
            <a:r>
              <a:rPr lang="en-US" dirty="0" smtClean="0"/>
              <a:t>.</a:t>
            </a:r>
          </a:p>
          <a:p>
            <a:r>
              <a:rPr lang="en-US" dirty="0" smtClean="0"/>
              <a:t>Loss making textile legacy unit</a:t>
            </a:r>
            <a:endParaRPr lang="en-US" dirty="0"/>
          </a:p>
        </p:txBody>
      </p:sp>
    </p:spTree>
    <p:extLst>
      <p:ext uri="{BB962C8B-B14F-4D97-AF65-F5344CB8AC3E}">
        <p14:creationId xmlns:p14="http://schemas.microsoft.com/office/powerpoint/2010/main" val="380567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sz="2800" dirty="0" smtClean="0"/>
              <a:t>Late </a:t>
            </a:r>
            <a:r>
              <a:rPr lang="en-US" sz="2800" dirty="0" err="1" smtClean="0"/>
              <a:t>Shri</a:t>
            </a:r>
            <a:r>
              <a:rPr lang="en-US" sz="2800" dirty="0" smtClean="0"/>
              <a:t> </a:t>
            </a:r>
            <a:r>
              <a:rPr lang="en-US" sz="2800" dirty="0" err="1" smtClean="0"/>
              <a:t>Vijaykumar</a:t>
            </a:r>
            <a:r>
              <a:rPr lang="en-US" sz="2800" dirty="0" smtClean="0"/>
              <a:t> Gupta (The father)</a:t>
            </a:r>
          </a:p>
          <a:p>
            <a:r>
              <a:rPr lang="en-US" sz="2800" dirty="0"/>
              <a:t>Manish </a:t>
            </a:r>
            <a:r>
              <a:rPr lang="en-US" sz="2800" dirty="0" smtClean="0"/>
              <a:t>Gupta (Son and current CMD) (47 </a:t>
            </a:r>
            <a:r>
              <a:rPr lang="en-US" sz="2800" dirty="0" err="1" smtClean="0"/>
              <a:t>yrs</a:t>
            </a:r>
            <a:r>
              <a:rPr lang="en-US" sz="2800" dirty="0" smtClean="0"/>
              <a:t> old)</a:t>
            </a:r>
            <a:r>
              <a:rPr lang="en-US" sz="2800" dirty="0"/>
              <a:t> President of Industry </a:t>
            </a:r>
            <a:r>
              <a:rPr lang="en-US" sz="2800" dirty="0" smtClean="0"/>
              <a:t>body. Owns 64% stake</a:t>
            </a:r>
          </a:p>
          <a:p>
            <a:r>
              <a:rPr lang="en-US" sz="2800" dirty="0"/>
              <a:t>His brother has moved out of the business </a:t>
            </a:r>
            <a:r>
              <a:rPr lang="en-US" sz="2800" dirty="0" smtClean="0"/>
              <a:t>in 2017 </a:t>
            </a:r>
            <a:r>
              <a:rPr lang="en-US" sz="2800" dirty="0"/>
              <a:t>via buyback</a:t>
            </a:r>
            <a:r>
              <a:rPr lang="en-US" dirty="0" smtClean="0"/>
              <a:t>..</a:t>
            </a:r>
          </a:p>
          <a:p>
            <a:endParaRPr lang="en-US" dirty="0"/>
          </a:p>
          <a:p>
            <a:endParaRPr lang="en-US" dirty="0" smtClean="0"/>
          </a:p>
          <a:p>
            <a:endParaRPr lang="en-US"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419600"/>
            <a:ext cx="685800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8633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90600"/>
          </a:xfrm>
        </p:spPr>
        <p:txBody>
          <a:bodyPr>
            <a:normAutofit fontScale="90000"/>
          </a:bodyPr>
          <a:lstStyle/>
          <a:p>
            <a:r>
              <a:rPr lang="en-US" dirty="0" smtClean="0"/>
              <a:t>Maize scenario</a:t>
            </a:r>
            <a:br>
              <a:rPr lang="en-US" dirty="0" smtClean="0"/>
            </a:br>
            <a:endParaRPr lang="en-US" dirty="0"/>
          </a:p>
        </p:txBody>
      </p:sp>
      <p:pic>
        <p:nvPicPr>
          <p:cNvPr id="4" name="Content Placeholder 3"/>
          <p:cNvPicPr>
            <a:picLocks noGrp="1"/>
          </p:cNvPicPr>
          <p:nvPr>
            <p:ph idx="1"/>
          </p:nvPr>
        </p:nvPicPr>
        <p:blipFill>
          <a:blip r:embed="rId2"/>
          <a:stretch>
            <a:fillRect/>
          </a:stretch>
        </p:blipFill>
        <p:spPr>
          <a:xfrm>
            <a:off x="685800" y="889796"/>
            <a:ext cx="7562850" cy="2203917"/>
          </a:xfrm>
          <a:prstGeom prst="rect">
            <a:avLst/>
          </a:prstGeom>
        </p:spPr>
      </p:pic>
      <p:pic>
        <p:nvPicPr>
          <p:cNvPr id="5" name="Picture 4"/>
          <p:cNvPicPr/>
          <p:nvPr/>
        </p:nvPicPr>
        <p:blipFill>
          <a:blip r:embed="rId3"/>
          <a:stretch>
            <a:fillRect/>
          </a:stretch>
        </p:blipFill>
        <p:spPr>
          <a:xfrm>
            <a:off x="2817158" y="3093713"/>
            <a:ext cx="1851660" cy="1371600"/>
          </a:xfrm>
          <a:prstGeom prst="rect">
            <a:avLst/>
          </a:prstGeom>
        </p:spPr>
      </p:pic>
      <p:sp>
        <p:nvSpPr>
          <p:cNvPr id="6" name="Rectangle 5"/>
          <p:cNvSpPr/>
          <p:nvPr/>
        </p:nvSpPr>
        <p:spPr>
          <a:xfrm>
            <a:off x="990600" y="4800600"/>
            <a:ext cx="6261848" cy="369332"/>
          </a:xfrm>
          <a:prstGeom prst="rect">
            <a:avLst/>
          </a:prstGeom>
        </p:spPr>
        <p:txBody>
          <a:bodyPr wrap="square">
            <a:spAutoFit/>
          </a:bodyPr>
          <a:lstStyle/>
          <a:p>
            <a:r>
              <a:rPr lang="en-US" dirty="0"/>
              <a:t>the crop duration ranges between 90 to 150 days</a:t>
            </a:r>
          </a:p>
        </p:txBody>
      </p:sp>
    </p:spTree>
    <p:extLst>
      <p:ext uri="{BB962C8B-B14F-4D97-AF65-F5344CB8AC3E}">
        <p14:creationId xmlns:p14="http://schemas.microsoft.com/office/powerpoint/2010/main" val="2173114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t>
            </a:r>
            <a:r>
              <a:rPr lang="en-US" dirty="0" err="1" smtClean="0"/>
              <a:t>scenerio</a:t>
            </a:r>
            <a:endParaRPr lang="en-US" dirty="0"/>
          </a:p>
        </p:txBody>
      </p:sp>
      <p:sp>
        <p:nvSpPr>
          <p:cNvPr id="3" name="Content Placeholder 2"/>
          <p:cNvSpPr>
            <a:spLocks noGrp="1"/>
          </p:cNvSpPr>
          <p:nvPr>
            <p:ph idx="1"/>
          </p:nvPr>
        </p:nvSpPr>
        <p:spPr/>
        <p:txBody>
          <a:bodyPr>
            <a:normAutofit lnSpcReduction="10000"/>
          </a:bodyPr>
          <a:lstStyle/>
          <a:p>
            <a:r>
              <a:rPr lang="en-US" dirty="0" smtClean="0"/>
              <a:t>Armyworm Infestation in South. </a:t>
            </a:r>
            <a:r>
              <a:rPr lang="en-US" dirty="0"/>
              <a:t>So </a:t>
            </a:r>
            <a:r>
              <a:rPr lang="en-US" dirty="0" err="1"/>
              <a:t>prises</a:t>
            </a:r>
            <a:r>
              <a:rPr lang="en-US" dirty="0"/>
              <a:t> jumped from 14-15/kg to </a:t>
            </a:r>
            <a:r>
              <a:rPr lang="en-US" dirty="0" smtClean="0"/>
              <a:t>24-25/kg </a:t>
            </a:r>
            <a:r>
              <a:rPr lang="en-US" dirty="0"/>
              <a:t>in a few </a:t>
            </a:r>
            <a:r>
              <a:rPr lang="en-US" dirty="0" smtClean="0"/>
              <a:t>months.</a:t>
            </a:r>
          </a:p>
          <a:p>
            <a:r>
              <a:rPr lang="en-US" dirty="0" err="1" smtClean="0"/>
              <a:t>gov</a:t>
            </a:r>
            <a:r>
              <a:rPr lang="en-US" dirty="0" smtClean="0"/>
              <a:t> </a:t>
            </a:r>
            <a:r>
              <a:rPr lang="en-US" dirty="0"/>
              <a:t>raised MSP of maize from </a:t>
            </a:r>
            <a:r>
              <a:rPr lang="en-US" dirty="0" err="1"/>
              <a:t>rs</a:t>
            </a:r>
            <a:r>
              <a:rPr lang="en-US" dirty="0"/>
              <a:t> 14/kg to </a:t>
            </a:r>
            <a:r>
              <a:rPr lang="en-US" dirty="0" err="1"/>
              <a:t>rs</a:t>
            </a:r>
            <a:r>
              <a:rPr lang="en-US" dirty="0"/>
              <a:t> 17/kg in </a:t>
            </a:r>
            <a:r>
              <a:rPr lang="en-US" dirty="0" err="1"/>
              <a:t>runup</a:t>
            </a:r>
            <a:r>
              <a:rPr lang="en-US" dirty="0"/>
              <a:t> to elections</a:t>
            </a:r>
            <a:r>
              <a:rPr lang="en-US" dirty="0" smtClean="0"/>
              <a:t>.</a:t>
            </a:r>
            <a:r>
              <a:rPr lang="en-US" dirty="0"/>
              <a:t> Current maize </a:t>
            </a:r>
            <a:r>
              <a:rPr lang="en-US" dirty="0" err="1"/>
              <a:t>prises</a:t>
            </a:r>
            <a:r>
              <a:rPr lang="en-US" dirty="0"/>
              <a:t> are </a:t>
            </a:r>
            <a:r>
              <a:rPr lang="en-US" dirty="0" smtClean="0"/>
              <a:t>20-21/kg</a:t>
            </a:r>
            <a:r>
              <a:rPr lang="en-US" dirty="0"/>
              <a:t>.</a:t>
            </a:r>
            <a:endParaRPr lang="en-US" dirty="0" smtClean="0"/>
          </a:p>
          <a:p>
            <a:r>
              <a:rPr lang="en-US" dirty="0"/>
              <a:t>For exports, SP is benchmarked to global maize prices which increased only 15% to $230/ton (~ rs16/kg).</a:t>
            </a:r>
          </a:p>
        </p:txBody>
      </p:sp>
    </p:spTree>
    <p:extLst>
      <p:ext uri="{BB962C8B-B14F-4D97-AF65-F5344CB8AC3E}">
        <p14:creationId xmlns:p14="http://schemas.microsoft.com/office/powerpoint/2010/main" val="3335401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err="1"/>
              <a:t>scenerio</a:t>
            </a:r>
            <a:endParaRPr lang="en-US" dirty="0"/>
          </a:p>
        </p:txBody>
      </p:sp>
      <p:sp>
        <p:nvSpPr>
          <p:cNvPr id="3" name="Content Placeholder 2"/>
          <p:cNvSpPr>
            <a:spLocks noGrp="1"/>
          </p:cNvSpPr>
          <p:nvPr>
            <p:ph idx="1"/>
          </p:nvPr>
        </p:nvSpPr>
        <p:spPr/>
        <p:txBody>
          <a:bodyPr>
            <a:normAutofit fontScale="92500"/>
          </a:bodyPr>
          <a:lstStyle/>
          <a:p>
            <a:r>
              <a:rPr lang="en-US" dirty="0"/>
              <a:t>GAEL imported 1 lac ton in </a:t>
            </a:r>
            <a:r>
              <a:rPr lang="en-US" dirty="0" err="1"/>
              <a:t>jan</a:t>
            </a:r>
            <a:r>
              <a:rPr lang="en-US" dirty="0"/>
              <a:t>-mar 2019 under advance </a:t>
            </a:r>
            <a:r>
              <a:rPr lang="en-US" dirty="0" err="1" smtClean="0"/>
              <a:t>lisc</a:t>
            </a:r>
            <a:r>
              <a:rPr lang="en-US" dirty="0" smtClean="0"/>
              <a:t> which was 72%  of total imports allowed to the whole.</a:t>
            </a:r>
          </a:p>
          <a:p>
            <a:r>
              <a:rPr lang="en-US" b="1" dirty="0"/>
              <a:t>import duty of 55</a:t>
            </a:r>
            <a:r>
              <a:rPr lang="en-US" b="1" dirty="0" smtClean="0"/>
              <a:t>%</a:t>
            </a:r>
            <a:r>
              <a:rPr lang="en-US" dirty="0" smtClean="0"/>
              <a:t>.</a:t>
            </a:r>
          </a:p>
          <a:p>
            <a:r>
              <a:rPr lang="en-US" dirty="0"/>
              <a:t>Until now, </a:t>
            </a:r>
            <a:r>
              <a:rPr lang="en-US" dirty="0" err="1"/>
              <a:t>gov</a:t>
            </a:r>
            <a:r>
              <a:rPr lang="en-US" dirty="0"/>
              <a:t> had a common code for all varieties of corn imports. In budget 2019, they bifurcated HS codes for corn, feed corn and pop corn. So now they will be allowed to import higher </a:t>
            </a:r>
            <a:r>
              <a:rPr lang="en-US" dirty="0" err="1"/>
              <a:t>qty</a:t>
            </a:r>
            <a:r>
              <a:rPr lang="en-US" dirty="0"/>
              <a:t> for re-exporting without levy of 55%.</a:t>
            </a:r>
          </a:p>
          <a:p>
            <a:endParaRPr lang="en-US" dirty="0" smtClean="0"/>
          </a:p>
          <a:p>
            <a:endParaRPr lang="en-US" dirty="0"/>
          </a:p>
        </p:txBody>
      </p:sp>
    </p:spTree>
    <p:extLst>
      <p:ext uri="{BB962C8B-B14F-4D97-AF65-F5344CB8AC3E}">
        <p14:creationId xmlns:p14="http://schemas.microsoft.com/office/powerpoint/2010/main" val="4266057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dirty="0" smtClean="0"/>
              <a:t>Valuation</a:t>
            </a:r>
            <a:endParaRPr lang="en-US" dirty="0"/>
          </a:p>
        </p:txBody>
      </p:sp>
      <p:sp>
        <p:nvSpPr>
          <p:cNvPr id="3" name="Content Placeholder 2"/>
          <p:cNvSpPr>
            <a:spLocks noGrp="1"/>
          </p:cNvSpPr>
          <p:nvPr>
            <p:ph idx="1"/>
          </p:nvPr>
        </p:nvSpPr>
        <p:spPr>
          <a:xfrm>
            <a:off x="457200" y="533400"/>
            <a:ext cx="8229600" cy="5943600"/>
          </a:xfrm>
        </p:spPr>
        <p:txBody>
          <a:bodyPr/>
          <a:lstStyle/>
          <a:p>
            <a:r>
              <a:rPr lang="en-US" sz="1600" dirty="0"/>
              <a:t>long runway for </a:t>
            </a:r>
            <a:r>
              <a:rPr lang="en-US" sz="1600" dirty="0" smtClean="0"/>
              <a:t>high growth due to </a:t>
            </a:r>
          </a:p>
          <a:p>
            <a:pPr lvl="1"/>
            <a:r>
              <a:rPr lang="en-US" sz="1600" dirty="0" smtClean="0"/>
              <a:t>Inherit growth in the Starch segment</a:t>
            </a:r>
          </a:p>
          <a:p>
            <a:pPr lvl="1"/>
            <a:r>
              <a:rPr lang="en-US" sz="1600" dirty="0" smtClean="0"/>
              <a:t>Market share gain due to weak </a:t>
            </a:r>
            <a:r>
              <a:rPr lang="en-US" sz="1600" dirty="0" err="1" smtClean="0"/>
              <a:t>compition</a:t>
            </a:r>
            <a:endParaRPr lang="en-US" sz="1600" dirty="0" smtClean="0"/>
          </a:p>
          <a:p>
            <a:pPr lvl="1"/>
            <a:endParaRPr lang="en-US" dirty="0"/>
          </a:p>
          <a:p>
            <a:pPr marL="457200" lvl="1"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3037"/>
            <a:ext cx="5783500"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134100" y="5715000"/>
            <a:ext cx="2819400" cy="646331"/>
          </a:xfrm>
          <a:prstGeom prst="rect">
            <a:avLst/>
          </a:prstGeom>
          <a:noFill/>
        </p:spPr>
        <p:txBody>
          <a:bodyPr wrap="square" rtlCol="0">
            <a:spAutoFit/>
          </a:bodyPr>
          <a:lstStyle/>
          <a:p>
            <a:r>
              <a:rPr lang="en-US" dirty="0" smtClean="0"/>
              <a:t>Current M cap = 1500 Cr</a:t>
            </a:r>
          </a:p>
          <a:p>
            <a:r>
              <a:rPr lang="en-US" dirty="0" smtClean="0"/>
              <a:t>Borrowings = 150 </a:t>
            </a:r>
            <a:r>
              <a:rPr lang="en-US" dirty="0" err="1" smtClean="0"/>
              <a:t>cr</a:t>
            </a:r>
            <a:endParaRPr lang="en-US" dirty="0"/>
          </a:p>
        </p:txBody>
      </p:sp>
    </p:spTree>
    <p:extLst>
      <p:ext uri="{BB962C8B-B14F-4D97-AF65-F5344CB8AC3E}">
        <p14:creationId xmlns:p14="http://schemas.microsoft.com/office/powerpoint/2010/main" val="235074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1446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company does</a:t>
            </a:r>
            <a:endParaRPr lang="en-US" dirty="0"/>
          </a:p>
        </p:txBody>
      </p:sp>
      <p:sp>
        <p:nvSpPr>
          <p:cNvPr id="3" name="Content Placeholder 2"/>
          <p:cNvSpPr>
            <a:spLocks noGrp="1"/>
          </p:cNvSpPr>
          <p:nvPr>
            <p:ph idx="1"/>
          </p:nvPr>
        </p:nvSpPr>
        <p:spPr/>
        <p:txBody>
          <a:bodyPr/>
          <a:lstStyle/>
          <a:p>
            <a:r>
              <a:rPr lang="en-US" dirty="0"/>
              <a:t>4000 </a:t>
            </a:r>
            <a:r>
              <a:rPr lang="en-US" dirty="0" err="1"/>
              <a:t>cr</a:t>
            </a:r>
            <a:r>
              <a:rPr lang="en-US" dirty="0"/>
              <a:t> sales in FY19</a:t>
            </a:r>
          </a:p>
          <a:p>
            <a:pPr marL="514350" indent="-514350">
              <a:buFont typeface="+mj-lt"/>
              <a:buAutoNum type="arabicPeriod"/>
            </a:pPr>
            <a:r>
              <a:rPr lang="en-US" dirty="0">
                <a:solidFill>
                  <a:srgbClr val="C00000"/>
                </a:solidFill>
              </a:rPr>
              <a:t>1900 </a:t>
            </a:r>
            <a:r>
              <a:rPr lang="en-US" dirty="0" err="1">
                <a:solidFill>
                  <a:srgbClr val="C00000"/>
                </a:solidFill>
              </a:rPr>
              <a:t>cr</a:t>
            </a:r>
            <a:r>
              <a:rPr lang="en-US" dirty="0">
                <a:solidFill>
                  <a:srgbClr val="C00000"/>
                </a:solidFill>
              </a:rPr>
              <a:t> sales in maize </a:t>
            </a:r>
            <a:r>
              <a:rPr lang="en-US" dirty="0" smtClean="0">
                <a:solidFill>
                  <a:srgbClr val="C00000"/>
                </a:solidFill>
              </a:rPr>
              <a:t>segment </a:t>
            </a:r>
            <a:r>
              <a:rPr lang="en-US" dirty="0">
                <a:solidFill>
                  <a:srgbClr val="C00000"/>
                </a:solidFill>
              </a:rPr>
              <a:t> </a:t>
            </a:r>
            <a:r>
              <a:rPr lang="en-US" dirty="0" smtClean="0">
                <a:solidFill>
                  <a:srgbClr val="C00000"/>
                </a:solidFill>
              </a:rPr>
              <a:t>                 (</a:t>
            </a:r>
            <a:r>
              <a:rPr lang="en-US" dirty="0">
                <a:solidFill>
                  <a:srgbClr val="C00000"/>
                </a:solidFill>
              </a:rPr>
              <a:t>EBIT of </a:t>
            </a:r>
            <a:r>
              <a:rPr lang="en-US" dirty="0" smtClean="0">
                <a:solidFill>
                  <a:srgbClr val="C00000"/>
                </a:solidFill>
              </a:rPr>
              <a:t>12-18%)- Starch, Starch derivatives</a:t>
            </a:r>
          </a:p>
          <a:p>
            <a:pPr marL="514350" indent="-514350">
              <a:buFont typeface="+mj-lt"/>
              <a:buAutoNum type="arabicPeriod"/>
            </a:pPr>
            <a:r>
              <a:rPr lang="en-US" dirty="0">
                <a:solidFill>
                  <a:schemeClr val="accent1">
                    <a:lumMod val="75000"/>
                  </a:schemeClr>
                </a:solidFill>
              </a:rPr>
              <a:t>1900 </a:t>
            </a:r>
            <a:r>
              <a:rPr lang="en-US" dirty="0" err="1">
                <a:solidFill>
                  <a:schemeClr val="accent1">
                    <a:lumMod val="75000"/>
                  </a:schemeClr>
                </a:solidFill>
              </a:rPr>
              <a:t>cr</a:t>
            </a:r>
            <a:r>
              <a:rPr lang="en-US" dirty="0">
                <a:solidFill>
                  <a:schemeClr val="accent1">
                    <a:lumMod val="75000"/>
                  </a:schemeClr>
                </a:solidFill>
              </a:rPr>
              <a:t> sales in agro </a:t>
            </a:r>
            <a:r>
              <a:rPr lang="en-US" dirty="0" smtClean="0">
                <a:solidFill>
                  <a:schemeClr val="accent1">
                    <a:lumMod val="75000"/>
                  </a:schemeClr>
                </a:solidFill>
              </a:rPr>
              <a:t>processing. Mostly edible oil and wheat processing (</a:t>
            </a:r>
            <a:r>
              <a:rPr lang="en-US" dirty="0">
                <a:solidFill>
                  <a:schemeClr val="accent1">
                    <a:lumMod val="75000"/>
                  </a:schemeClr>
                </a:solidFill>
              </a:rPr>
              <a:t>EBIT of 3-7</a:t>
            </a:r>
            <a:r>
              <a:rPr lang="en-US" dirty="0" smtClean="0">
                <a:solidFill>
                  <a:schemeClr val="accent1">
                    <a:lumMod val="75000"/>
                  </a:schemeClr>
                </a:solidFill>
              </a:rPr>
              <a:t>%)</a:t>
            </a:r>
          </a:p>
          <a:p>
            <a:pPr marL="514350" indent="-514350">
              <a:buFont typeface="+mj-lt"/>
              <a:buAutoNum type="arabicPeriod"/>
            </a:pPr>
            <a:r>
              <a:rPr lang="en-US" dirty="0"/>
              <a:t>250cr sales </a:t>
            </a:r>
            <a:r>
              <a:rPr lang="en-US" dirty="0" smtClean="0"/>
              <a:t>in </a:t>
            </a:r>
            <a:r>
              <a:rPr lang="en-US" dirty="0"/>
              <a:t>Cotton yarn </a:t>
            </a:r>
            <a:r>
              <a:rPr lang="en-US" dirty="0" smtClean="0"/>
              <a:t>segment</a:t>
            </a:r>
          </a:p>
          <a:p>
            <a:r>
              <a:rPr lang="en-US" dirty="0" smtClean="0"/>
              <a:t>Power segment </a:t>
            </a:r>
          </a:p>
          <a:p>
            <a:pPr marL="0" indent="0">
              <a:buNone/>
            </a:pPr>
            <a:endParaRPr lang="en-US" dirty="0"/>
          </a:p>
        </p:txBody>
      </p:sp>
    </p:spTree>
    <p:extLst>
      <p:ext uri="{BB962C8B-B14F-4D97-AF65-F5344CB8AC3E}">
        <p14:creationId xmlns:p14="http://schemas.microsoft.com/office/powerpoint/2010/main" val="111697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4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to Invest?</a:t>
            </a:r>
            <a:endParaRPr lang="en-US" dirty="0"/>
          </a:p>
        </p:txBody>
      </p:sp>
      <p:sp>
        <p:nvSpPr>
          <p:cNvPr id="3" name="Content Placeholder 2"/>
          <p:cNvSpPr>
            <a:spLocks noGrp="1"/>
          </p:cNvSpPr>
          <p:nvPr>
            <p:ph idx="1"/>
          </p:nvPr>
        </p:nvSpPr>
        <p:spPr>
          <a:xfrm>
            <a:off x="228600" y="1600200"/>
            <a:ext cx="9067800" cy="4525963"/>
          </a:xfrm>
        </p:spPr>
        <p:txBody>
          <a:bodyPr/>
          <a:lstStyle/>
          <a:p>
            <a:pPr marL="514350" indent="-514350">
              <a:buFont typeface="+mj-lt"/>
              <a:buAutoNum type="arabicPeriod"/>
            </a:pPr>
            <a:r>
              <a:rPr lang="en-US" dirty="0" smtClean="0"/>
              <a:t>Sticky Clients (not completely a commodity business)</a:t>
            </a:r>
          </a:p>
          <a:p>
            <a:pPr marL="514350" indent="-514350">
              <a:buFont typeface="+mj-lt"/>
              <a:buAutoNum type="arabicPeriod"/>
            </a:pPr>
            <a:r>
              <a:rPr lang="en-US" dirty="0" smtClean="0"/>
              <a:t>Execution skills (0 to 25% market share in 12 </a:t>
            </a:r>
            <a:r>
              <a:rPr lang="en-US" dirty="0" err="1" smtClean="0"/>
              <a:t>yrs</a:t>
            </a:r>
            <a:r>
              <a:rPr lang="en-US" dirty="0" smtClean="0"/>
              <a:t>)</a:t>
            </a:r>
          </a:p>
          <a:p>
            <a:pPr marL="514350" indent="-514350">
              <a:buFont typeface="+mj-lt"/>
              <a:buAutoNum type="arabicPeriod"/>
            </a:pPr>
            <a:r>
              <a:rPr lang="en-US" b="1" dirty="0"/>
              <a:t>Lowest cost </a:t>
            </a:r>
            <a:r>
              <a:rPr lang="en-US" b="1" dirty="0" smtClean="0"/>
              <a:t>producer due to </a:t>
            </a:r>
            <a:r>
              <a:rPr lang="en-US" b="1" dirty="0" err="1" smtClean="0"/>
              <a:t>effeciencies</a:t>
            </a:r>
            <a:r>
              <a:rPr lang="en-US" b="1" dirty="0" smtClean="0"/>
              <a:t> </a:t>
            </a:r>
            <a:r>
              <a:rPr lang="en-US" b="1" dirty="0"/>
              <a:t>of </a:t>
            </a:r>
            <a:r>
              <a:rPr lang="en-US" b="1" dirty="0" smtClean="0"/>
              <a:t>scale</a:t>
            </a:r>
          </a:p>
          <a:p>
            <a:pPr marL="514350" indent="-514350">
              <a:buFont typeface="+mj-lt"/>
              <a:buAutoNum type="arabicPeriod"/>
            </a:pPr>
            <a:r>
              <a:rPr lang="en-US" dirty="0"/>
              <a:t>Capital allocation and conservatism.  Expansion through internal accruals. </a:t>
            </a:r>
          </a:p>
          <a:p>
            <a:endParaRPr lang="en-US" dirty="0"/>
          </a:p>
          <a:p>
            <a:endParaRPr lang="en-US" dirty="0" smtClean="0"/>
          </a:p>
          <a:p>
            <a:endParaRPr lang="en-US" dirty="0"/>
          </a:p>
        </p:txBody>
      </p:sp>
    </p:spTree>
    <p:extLst>
      <p:ext uri="{BB962C8B-B14F-4D97-AF65-F5344CB8AC3E}">
        <p14:creationId xmlns:p14="http://schemas.microsoft.com/office/powerpoint/2010/main" val="4129794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b="1" dirty="0" smtClean="0"/>
              <a:t>1. Sticky Clients </a:t>
            </a:r>
            <a:r>
              <a:rPr lang="en-US" b="1" dirty="0"/>
              <a:t>(not completely a commodity business)</a:t>
            </a:r>
          </a:p>
        </p:txBody>
      </p:sp>
      <p:sp>
        <p:nvSpPr>
          <p:cNvPr id="3" name="Content Placeholder 2"/>
          <p:cNvSpPr>
            <a:spLocks noGrp="1"/>
          </p:cNvSpPr>
          <p:nvPr>
            <p:ph idx="1"/>
          </p:nvPr>
        </p:nvSpPr>
        <p:spPr/>
        <p:txBody>
          <a:bodyPr/>
          <a:lstStyle/>
          <a:p>
            <a:r>
              <a:rPr lang="en-US" dirty="0" smtClean="0"/>
              <a:t>GAEL Supplies to blue-chip FMCG and </a:t>
            </a:r>
            <a:r>
              <a:rPr lang="en-US" dirty="0" err="1" smtClean="0"/>
              <a:t>pharma</a:t>
            </a:r>
            <a:r>
              <a:rPr lang="en-US" dirty="0" smtClean="0"/>
              <a:t> </a:t>
            </a:r>
            <a:r>
              <a:rPr lang="en-US" dirty="0" err="1" smtClean="0"/>
              <a:t>cos</a:t>
            </a:r>
            <a:r>
              <a:rPr lang="en-US" dirty="0" smtClean="0"/>
              <a:t> (Diversified client base)</a:t>
            </a:r>
          </a:p>
          <a:p>
            <a:r>
              <a:rPr lang="en-US" dirty="0" smtClean="0"/>
              <a:t>The starch derivative products are a tiny proportion of overall product costs (yet a critical component)</a:t>
            </a:r>
          </a:p>
          <a:p>
            <a:r>
              <a:rPr lang="en-US" dirty="0" smtClean="0"/>
              <a:t>Approval process is 2-3 </a:t>
            </a:r>
            <a:r>
              <a:rPr lang="en-US" dirty="0" err="1" smtClean="0"/>
              <a:t>yrs</a:t>
            </a:r>
            <a:endParaRPr lang="en-US" dirty="0"/>
          </a:p>
        </p:txBody>
      </p:sp>
    </p:spTree>
    <p:extLst>
      <p:ext uri="{BB962C8B-B14F-4D97-AF65-F5344CB8AC3E}">
        <p14:creationId xmlns:p14="http://schemas.microsoft.com/office/powerpoint/2010/main" val="1036690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4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r>
              <a:rPr lang="en-US" sz="3200" b="1" dirty="0" smtClean="0"/>
              <a:t>2. Execution </a:t>
            </a:r>
            <a:r>
              <a:rPr lang="en-US" sz="3200" b="1" dirty="0"/>
              <a:t>skills </a:t>
            </a:r>
            <a:r>
              <a:rPr lang="en-US" sz="3200" b="1" dirty="0" smtClean="0"/>
              <a:t/>
            </a:r>
            <a:br>
              <a:rPr lang="en-US" sz="3200" b="1" dirty="0" smtClean="0"/>
            </a:br>
            <a:r>
              <a:rPr lang="en-US" sz="3200" b="1" dirty="0" smtClean="0"/>
              <a:t>(</a:t>
            </a:r>
            <a:r>
              <a:rPr lang="en-US" sz="3200" b="1" dirty="0"/>
              <a:t>0 to 25% market share in 12 </a:t>
            </a:r>
            <a:r>
              <a:rPr lang="en-US" sz="3200" b="1" dirty="0" err="1" smtClean="0"/>
              <a:t>yrs</a:t>
            </a:r>
            <a:r>
              <a:rPr lang="en-US" sz="3200" b="1" dirty="0" smtClean="0"/>
              <a:t>)</a:t>
            </a:r>
            <a:r>
              <a:rPr lang="en-US" sz="3200" b="1" dirty="0"/>
              <a:t/>
            </a:r>
            <a:br>
              <a:rPr lang="en-US" sz="3200" b="1" dirty="0"/>
            </a:br>
            <a:endParaRPr lang="en-US" sz="3200" b="1"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sz="3400" dirty="0" smtClean="0"/>
              <a:t>Entered into maize processing in 2007.</a:t>
            </a:r>
          </a:p>
          <a:p>
            <a:r>
              <a:rPr lang="en-US" sz="3400" b="1" dirty="0"/>
              <a:t>7000 </a:t>
            </a:r>
            <a:r>
              <a:rPr lang="en-US" sz="3400" b="1" dirty="0" err="1"/>
              <a:t>cr</a:t>
            </a:r>
            <a:r>
              <a:rPr lang="en-US" sz="3400" b="1" dirty="0"/>
              <a:t> market growing at 7-8</a:t>
            </a:r>
            <a:r>
              <a:rPr lang="en-US" sz="3400" b="1" dirty="0" smtClean="0"/>
              <a:t>% (1900 </a:t>
            </a:r>
            <a:r>
              <a:rPr lang="en-US" sz="3400" b="1" dirty="0" err="1" smtClean="0"/>
              <a:t>cr</a:t>
            </a:r>
            <a:r>
              <a:rPr lang="en-US" sz="3400" b="1" dirty="0" smtClean="0"/>
              <a:t> sales of GAEL) </a:t>
            </a:r>
          </a:p>
          <a:p>
            <a:r>
              <a:rPr lang="en-US" sz="3400" dirty="0"/>
              <a:t>Current 25% market share. Projected 30% market share by </a:t>
            </a:r>
            <a:r>
              <a:rPr lang="en-US" sz="3400" dirty="0" smtClean="0"/>
              <a:t>FY22 </a:t>
            </a:r>
            <a:r>
              <a:rPr lang="en-US" sz="3400" b="1" dirty="0" smtClean="0"/>
              <a:t>implying </a:t>
            </a:r>
            <a:r>
              <a:rPr lang="en-US" sz="3400" b="1" dirty="0"/>
              <a:t>sales growth of 13-15</a:t>
            </a:r>
            <a:r>
              <a:rPr lang="en-US" sz="3400" b="1" dirty="0" smtClean="0"/>
              <a:t>%. </a:t>
            </a:r>
            <a:r>
              <a:rPr lang="en-US" sz="3400" dirty="0" smtClean="0"/>
              <a:t>Also shows a long runway for growth.</a:t>
            </a:r>
            <a:endParaRPr lang="en-US" sz="3400" dirty="0"/>
          </a:p>
          <a:p>
            <a:r>
              <a:rPr lang="en-US" sz="3400" b="1" dirty="0" smtClean="0"/>
              <a:t>Profits can grow at 20-25% </a:t>
            </a:r>
            <a:r>
              <a:rPr lang="en-US" sz="3400" dirty="0" smtClean="0"/>
              <a:t>for the next 4-5 </a:t>
            </a:r>
            <a:r>
              <a:rPr lang="en-US" sz="3400" dirty="0" err="1" smtClean="0"/>
              <a:t>yr</a:t>
            </a:r>
            <a:r>
              <a:rPr lang="en-US" sz="3400" dirty="0" smtClean="0"/>
              <a:t> due to efficiencies of scale and low base effect of current year.</a:t>
            </a:r>
          </a:p>
          <a:p>
            <a:r>
              <a:rPr lang="en-US" sz="3400" dirty="0" smtClean="0"/>
              <a:t>ROIC in this segment is 20-25%. So no equity dilution required.</a:t>
            </a:r>
          </a:p>
          <a:p>
            <a:pPr marL="0" indent="0">
              <a:buNone/>
            </a:pPr>
            <a:endParaRPr lang="en-US" dirty="0"/>
          </a:p>
          <a:p>
            <a:endParaRPr lang="en-US" dirty="0" smtClean="0"/>
          </a:p>
        </p:txBody>
      </p:sp>
    </p:spTree>
    <p:extLst>
      <p:ext uri="{BB962C8B-B14F-4D97-AF65-F5344CB8AC3E}">
        <p14:creationId xmlns:p14="http://schemas.microsoft.com/office/powerpoint/2010/main" val="1094958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5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2. Execution </a:t>
            </a:r>
            <a:r>
              <a:rPr lang="en-US" b="1" dirty="0" smtClean="0"/>
              <a:t>skills (Expansion)</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a:t>Current capacity of 3000 TPD to increase to 4000 TPD by </a:t>
            </a:r>
            <a:r>
              <a:rPr lang="en-US" dirty="0" err="1"/>
              <a:t>june</a:t>
            </a:r>
            <a:r>
              <a:rPr lang="en-US" dirty="0"/>
              <a:t> 2021 (post </a:t>
            </a:r>
            <a:r>
              <a:rPr lang="en-US" b="1" dirty="0" err="1"/>
              <a:t>malda</a:t>
            </a:r>
            <a:r>
              <a:rPr lang="en-US" dirty="0"/>
              <a:t> unit)</a:t>
            </a:r>
          </a:p>
          <a:p>
            <a:pPr lvl="0"/>
            <a:r>
              <a:rPr lang="en-US" dirty="0"/>
              <a:t>The last plant they set up in Maharashtra was at half the cost of what </a:t>
            </a:r>
            <a:r>
              <a:rPr lang="en-US" dirty="0" err="1"/>
              <a:t>Cargil</a:t>
            </a:r>
            <a:r>
              <a:rPr lang="en-US" dirty="0"/>
              <a:t> India set up in 2012.</a:t>
            </a:r>
          </a:p>
          <a:p>
            <a:r>
              <a:rPr lang="en-US" dirty="0"/>
              <a:t>All existing locations have enough spare land to double the </a:t>
            </a:r>
            <a:r>
              <a:rPr lang="en-US" dirty="0" smtClean="0"/>
              <a:t>capacity</a:t>
            </a:r>
          </a:p>
          <a:p>
            <a:r>
              <a:rPr lang="en-US" dirty="0"/>
              <a:t>On HFCS, while regulatory approval could only be 6-9 months away, market might take another 2 </a:t>
            </a:r>
            <a:r>
              <a:rPr lang="en-US" dirty="0" err="1"/>
              <a:t>yrs</a:t>
            </a:r>
            <a:r>
              <a:rPr lang="en-US" dirty="0"/>
              <a:t> to….  Once the opportunity materializes, co will install machinery in 5-6 months with min </a:t>
            </a:r>
            <a:r>
              <a:rPr lang="en-US" dirty="0" err="1"/>
              <a:t>capex</a:t>
            </a:r>
            <a:r>
              <a:rPr lang="en-US" dirty="0"/>
              <a:t>.</a:t>
            </a:r>
          </a:p>
          <a:p>
            <a:endParaRPr lang="en-US" dirty="0"/>
          </a:p>
        </p:txBody>
      </p:sp>
    </p:spTree>
    <p:extLst>
      <p:ext uri="{BB962C8B-B14F-4D97-AF65-F5344CB8AC3E}">
        <p14:creationId xmlns:p14="http://schemas.microsoft.com/office/powerpoint/2010/main" val="2125922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developments</a:t>
            </a:r>
            <a:endParaRPr lang="en-US" dirty="0"/>
          </a:p>
        </p:txBody>
      </p:sp>
      <p:sp>
        <p:nvSpPr>
          <p:cNvPr id="3" name="Content Placeholder 2"/>
          <p:cNvSpPr>
            <a:spLocks noGrp="1"/>
          </p:cNvSpPr>
          <p:nvPr>
            <p:ph idx="1"/>
          </p:nvPr>
        </p:nvSpPr>
        <p:spPr/>
        <p:txBody>
          <a:bodyPr>
            <a:normAutofit fontScale="92500"/>
          </a:bodyPr>
          <a:lstStyle/>
          <a:p>
            <a:r>
              <a:rPr lang="en-US" dirty="0"/>
              <a:t>In FY19, sold 5000 tons of </a:t>
            </a:r>
            <a:r>
              <a:rPr lang="en-US" b="1" u="sng" dirty="0"/>
              <a:t>branded starch</a:t>
            </a:r>
            <a:r>
              <a:rPr lang="en-US" dirty="0"/>
              <a:t>. Target of 25000 tons in 5 yrs</a:t>
            </a:r>
            <a:r>
              <a:rPr lang="en-US" dirty="0" smtClean="0"/>
              <a:t>.</a:t>
            </a:r>
          </a:p>
          <a:p>
            <a:r>
              <a:rPr lang="en-US" dirty="0"/>
              <a:t>Corn Steep Liquor (CSL), a by-product of corn wet milling has been a big source of pollution. 3 </a:t>
            </a:r>
            <a:r>
              <a:rPr lang="en-US" dirty="0" err="1"/>
              <a:t>yrs</a:t>
            </a:r>
            <a:r>
              <a:rPr lang="en-US" dirty="0"/>
              <a:t> ago, GAEL started a pilot R&amp;D to generate fiber from this. Earlier used to produce power. But fiber can be sold in market at much better realization. Last </a:t>
            </a:r>
            <a:r>
              <a:rPr lang="en-US" dirty="0" err="1"/>
              <a:t>yr</a:t>
            </a:r>
            <a:r>
              <a:rPr lang="en-US" dirty="0"/>
              <a:t> 40% conversion. Target 80% conversion of CSL within 2yrs.</a:t>
            </a:r>
          </a:p>
          <a:p>
            <a:endParaRPr lang="en-US" dirty="0"/>
          </a:p>
        </p:txBody>
      </p:sp>
    </p:spTree>
    <p:extLst>
      <p:ext uri="{BB962C8B-B14F-4D97-AF65-F5344CB8AC3E}">
        <p14:creationId xmlns:p14="http://schemas.microsoft.com/office/powerpoint/2010/main" val="2363119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alpha val="4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t>3. Lowest cost producer due to </a:t>
            </a:r>
            <a:r>
              <a:rPr lang="en-US" dirty="0" err="1" smtClean="0"/>
              <a:t>effeciencies</a:t>
            </a:r>
            <a:r>
              <a:rPr lang="en-US" dirty="0" smtClean="0"/>
              <a:t> of scale</a:t>
            </a:r>
          </a:p>
        </p:txBody>
      </p:sp>
      <p:sp>
        <p:nvSpPr>
          <p:cNvPr id="3" name="Content Placeholder 2"/>
          <p:cNvSpPr>
            <a:spLocks noGrp="1"/>
          </p:cNvSpPr>
          <p:nvPr>
            <p:ph idx="1"/>
          </p:nvPr>
        </p:nvSpPr>
        <p:spPr/>
        <p:txBody>
          <a:bodyPr/>
          <a:lstStyle/>
          <a:p>
            <a:pPr lvl="0"/>
            <a:r>
              <a:rPr lang="en-US" dirty="0" smtClean="0"/>
              <a:t>Multi location plants to save on logistics.</a:t>
            </a:r>
          </a:p>
          <a:p>
            <a:pPr lvl="0"/>
            <a:r>
              <a:rPr lang="en-US" b="1" dirty="0" smtClean="0"/>
              <a:t>4-5% cost advantage</a:t>
            </a:r>
            <a:r>
              <a:rPr lang="en-US" dirty="0" smtClean="0"/>
              <a:t> as largest  corn buyer.</a:t>
            </a:r>
          </a:p>
          <a:p>
            <a:pPr lvl="0"/>
            <a:r>
              <a:rPr lang="en-US" dirty="0" smtClean="0"/>
              <a:t>Also large warehousing capacity. So can buy large quantities when prices are low.</a:t>
            </a:r>
          </a:p>
          <a:p>
            <a:pPr lvl="0"/>
            <a:endParaRPr lang="en-US" dirty="0" smtClean="0"/>
          </a:p>
          <a:p>
            <a:pPr marL="0" lvl="0" indent="0">
              <a:buNone/>
            </a:pPr>
            <a:r>
              <a:rPr lang="en-US" dirty="0" smtClean="0"/>
              <a:t>.  </a:t>
            </a:r>
          </a:p>
          <a:p>
            <a:endParaRPr lang="en-US" dirty="0"/>
          </a:p>
        </p:txBody>
      </p:sp>
    </p:spTree>
    <p:extLst>
      <p:ext uri="{BB962C8B-B14F-4D97-AF65-F5344CB8AC3E}">
        <p14:creationId xmlns:p14="http://schemas.microsoft.com/office/powerpoint/2010/main" val="1433021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Capital allocation and conservatism</a:t>
            </a:r>
          </a:p>
        </p:txBody>
      </p:sp>
      <p:sp>
        <p:nvSpPr>
          <p:cNvPr id="3" name="Content Placeholder 2"/>
          <p:cNvSpPr>
            <a:spLocks noGrp="1"/>
          </p:cNvSpPr>
          <p:nvPr>
            <p:ph idx="1"/>
          </p:nvPr>
        </p:nvSpPr>
        <p:spPr/>
        <p:txBody>
          <a:bodyPr>
            <a:normAutofit lnSpcReduction="10000"/>
          </a:bodyPr>
          <a:lstStyle/>
          <a:p>
            <a:r>
              <a:rPr lang="en-US" dirty="0"/>
              <a:t>The capital employed in its cotton yarn and agro processing divisions together stood at </a:t>
            </a:r>
            <a:r>
              <a:rPr lang="en-US" b="1" dirty="0"/>
              <a:t>38%</a:t>
            </a:r>
            <a:r>
              <a:rPr lang="en-US" dirty="0"/>
              <a:t> of its total capital employed as on </a:t>
            </a:r>
            <a:r>
              <a:rPr lang="en-US" dirty="0" smtClean="0"/>
              <a:t>March 2019</a:t>
            </a:r>
          </a:p>
          <a:p>
            <a:r>
              <a:rPr lang="en-US" dirty="0" smtClean="0"/>
              <a:t>In 2016 they had invested 50cr to revive the textile division. But now have given up and are talking of VRS and selling off the unit.</a:t>
            </a:r>
          </a:p>
          <a:p>
            <a:r>
              <a:rPr lang="en-US" dirty="0"/>
              <a:t>Now all capital is invested in Maize processing only</a:t>
            </a:r>
            <a:r>
              <a:rPr lang="en-US" dirty="0" smtClean="0"/>
              <a:t>.</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913242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TotalTime>
  <Words>1006</Words>
  <Application>Microsoft Office PowerPoint</Application>
  <PresentationFormat>On-screen Show (4:3)</PresentationFormat>
  <Paragraphs>85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Gujarat Ambuja Exports Ltd.(GAEL)</vt:lpstr>
      <vt:lpstr>What the company does</vt:lpstr>
      <vt:lpstr>Why to Invest?</vt:lpstr>
      <vt:lpstr>1. Sticky Clients (not completely a commodity business)</vt:lpstr>
      <vt:lpstr>2. Execution skills  (0 to 25% market share in 12 yrs) </vt:lpstr>
      <vt:lpstr>2. Execution skills (Expansion)</vt:lpstr>
      <vt:lpstr>New developments</vt:lpstr>
      <vt:lpstr>3. Lowest cost producer due to effeciencies of scale</vt:lpstr>
      <vt:lpstr>4. Capital allocation and conservatism</vt:lpstr>
      <vt:lpstr>4. Capital allocation and conservatism..  </vt:lpstr>
      <vt:lpstr>Competition</vt:lpstr>
      <vt:lpstr>Risks</vt:lpstr>
      <vt:lpstr>Management</vt:lpstr>
      <vt:lpstr>Maize scenario </vt:lpstr>
      <vt:lpstr>Current scenerio</vt:lpstr>
      <vt:lpstr>Current scenerio</vt:lpstr>
      <vt:lpstr>Valuation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MYPC</cp:lastModifiedBy>
  <cp:revision>28</cp:revision>
  <dcterms:created xsi:type="dcterms:W3CDTF">2006-08-16T00:00:00Z</dcterms:created>
  <dcterms:modified xsi:type="dcterms:W3CDTF">2019-11-18T12:21:57Z</dcterms:modified>
</cp:coreProperties>
</file>