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0" r:id="rId4"/>
    <p:sldId id="261" r:id="rId5"/>
    <p:sldId id="262" r:id="rId6"/>
    <p:sldId id="276" r:id="rId7"/>
    <p:sldId id="264" r:id="rId8"/>
    <p:sldId id="271" r:id="rId9"/>
    <p:sldId id="265" r:id="rId10"/>
    <p:sldId id="267" r:id="rId11"/>
    <p:sldId id="269" r:id="rId12"/>
    <p:sldId id="268" r:id="rId13"/>
    <p:sldId id="272" r:id="rId14"/>
    <p:sldId id="273" r:id="rId15"/>
    <p:sldId id="274" r:id="rId16"/>
    <p:sldId id="275" r:id="rId17"/>
    <p:sldId id="277" r:id="rId18"/>
    <p:sldId id="278" r:id="rId19"/>
    <p:sldId id="280" r:id="rId20"/>
    <p:sldId id="279" r:id="rId21"/>
    <p:sldId id="281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14" autoAdjust="0"/>
  </p:normalViewPr>
  <p:slideViewPr>
    <p:cSldViewPr snapToGrid="0">
      <p:cViewPr varScale="1">
        <p:scale>
          <a:sx n="81" d="100"/>
          <a:sy n="81" d="100"/>
        </p:scale>
        <p:origin x="754" y="9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sh\Evernote\Databases\Attachments\Mastek%20Orderbook%20vs%20sales%5b1%5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sh\Evernote\Databases\Attachments\Mastek%20Orderbook%20vs%20sales%5b1%5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Revenues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Sheet1!$G$2</c:f>
              <c:strCache>
                <c:ptCount val="1"/>
                <c:pt idx="0">
                  <c:v>Mastek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4715893720878547E-2"/>
                  <c:y val="-0.133701251254782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E8-4B30-8D74-0F89BAD2D0F4}"/>
                </c:ext>
              </c:extLst>
            </c:dLbl>
            <c:dLbl>
              <c:idx val="4"/>
              <c:layout>
                <c:manualLayout>
                  <c:x val="-4.9431787441757094E-2"/>
                  <c:y val="-8.3111588617838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E8-4B30-8D74-0F89BAD2D0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Sheet1!$A$3:$A$12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H1FY20</c:v>
                </c:pt>
              </c:strCache>
            </c:strRef>
          </c:cat>
          <c:val>
            <c:numRef>
              <c:f>Sheet1!$G$3:$G$12</c:f>
              <c:numCache>
                <c:formatCode>General</c:formatCode>
                <c:ptCount val="10"/>
                <c:pt idx="0">
                  <c:v>349.03</c:v>
                </c:pt>
                <c:pt idx="1">
                  <c:v>352.06</c:v>
                </c:pt>
                <c:pt idx="2">
                  <c:v>324.61</c:v>
                </c:pt>
                <c:pt idx="3">
                  <c:v>452.25</c:v>
                </c:pt>
                <c:pt idx="4">
                  <c:v>527.88</c:v>
                </c:pt>
                <c:pt idx="5">
                  <c:v>544.29999999999995</c:v>
                </c:pt>
                <c:pt idx="6">
                  <c:v>572</c:v>
                </c:pt>
                <c:pt idx="7">
                  <c:v>838.2</c:v>
                </c:pt>
                <c:pt idx="8">
                  <c:v>1058</c:v>
                </c:pt>
                <c:pt idx="9">
                  <c:v>505.4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E8-4B30-8D74-0F89BAD2D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1781008"/>
        <c:axId val="29972752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FY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Sheet1!$A$3:$A$12</c15:sqref>
                        </c15:formulaRef>
                      </c:ext>
                    </c:extLst>
                    <c:strCache>
                      <c:ptCount val="10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H1FY20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Sheet1!$A$3:$A$11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FE8-4B30-8D74-0F89BAD2D0F4}"/>
                  </c:ext>
                </c:extLst>
              </c15:ser>
            </c15:filteredBarSeries>
          </c:ext>
        </c:extLst>
      </c:barChart>
      <c:catAx>
        <c:axId val="44178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727520"/>
        <c:crosses val="autoZero"/>
        <c:auto val="1"/>
        <c:lblAlgn val="ctr"/>
        <c:lblOffset val="100"/>
        <c:noMultiLvlLbl val="0"/>
      </c:catAx>
      <c:valAx>
        <c:axId val="299727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178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12M Order backlog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Order backlog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4832982947909367E-2"/>
                  <c:y val="7.22905282331508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69-47BC-AC10-6E3085C6B559}"/>
                </c:ext>
              </c:extLst>
            </c:dLbl>
            <c:dLbl>
              <c:idx val="3"/>
              <c:layout>
                <c:manualLayout>
                  <c:x val="-7.4164914739546835E-3"/>
                  <c:y val="-2.5301684881602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69-47BC-AC10-6E3085C6B5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Sheet1!$A$3:$A$12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H1FY20</c:v>
                </c:pt>
              </c:strCache>
            </c:strRef>
          </c:cat>
          <c:val>
            <c:numRef>
              <c:f>Sheet1!$B$3:$B$12</c:f>
              <c:numCache>
                <c:formatCode>General</c:formatCode>
                <c:ptCount val="10"/>
                <c:pt idx="0">
                  <c:v>305.99</c:v>
                </c:pt>
                <c:pt idx="1">
                  <c:v>485.15</c:v>
                </c:pt>
                <c:pt idx="2">
                  <c:v>478</c:v>
                </c:pt>
                <c:pt idx="3">
                  <c:v>541.79999999999995</c:v>
                </c:pt>
                <c:pt idx="4">
                  <c:v>526.79999999999995</c:v>
                </c:pt>
                <c:pt idx="5">
                  <c:v>205.5</c:v>
                </c:pt>
                <c:pt idx="6">
                  <c:v>333.2</c:v>
                </c:pt>
                <c:pt idx="7">
                  <c:v>524.79999999999995</c:v>
                </c:pt>
                <c:pt idx="8">
                  <c:v>544.9</c:v>
                </c:pt>
                <c:pt idx="9">
                  <c:v>626.5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69-47BC-AC10-6E3085C6B5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5729184"/>
        <c:axId val="503765664"/>
      </c:barChart>
      <c:catAx>
        <c:axId val="50572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765664"/>
        <c:crosses val="autoZero"/>
        <c:auto val="1"/>
        <c:lblAlgn val="ctr"/>
        <c:lblOffset val="100"/>
        <c:noMultiLvlLbl val="0"/>
      </c:catAx>
      <c:valAx>
        <c:axId val="5037656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5729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Revenues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FY19</c:v>
                </c:pt>
                <c:pt idx="1">
                  <c:v>1HFY19</c:v>
                </c:pt>
                <c:pt idx="2">
                  <c:v>1HFY20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1033</c:v>
                </c:pt>
                <c:pt idx="1">
                  <c:v>512.9</c:v>
                </c:pt>
                <c:pt idx="2">
                  <c:v>505.4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B6-41A2-A087-706779F18E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EBITDA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FY19</c:v>
                </c:pt>
                <c:pt idx="1">
                  <c:v>1HFY19</c:v>
                </c:pt>
                <c:pt idx="2">
                  <c:v>1HFY20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156.30000000000001</c:v>
                </c:pt>
                <c:pt idx="1">
                  <c:v>74.099999999999994</c:v>
                </c:pt>
                <c:pt idx="2">
                  <c:v>75.8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B6-41A2-A087-706779F18E0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FY19</c:v>
                </c:pt>
                <c:pt idx="1">
                  <c:v>1HFY19</c:v>
                </c:pt>
                <c:pt idx="2">
                  <c:v>1HFY20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101.5</c:v>
                </c:pt>
                <c:pt idx="1">
                  <c:v>47.6</c:v>
                </c:pt>
                <c:pt idx="2">
                  <c:v>48.9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B6-41A2-A087-706779F18E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0688319"/>
        <c:axId val="125731743"/>
      </c:barChart>
      <c:catAx>
        <c:axId val="230688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731743"/>
        <c:crosses val="autoZero"/>
        <c:auto val="1"/>
        <c:lblAlgn val="ctr"/>
        <c:lblOffset val="100"/>
        <c:noMultiLvlLbl val="0"/>
      </c:catAx>
      <c:valAx>
        <c:axId val="12573174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0688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CAB71-DE35-4A9C-99F8-1794800AA6EE}" type="datetimeFigureOut">
              <a:rPr lang="en-IN" smtClean="0"/>
              <a:t>29-11-2019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94E31-35CE-4EF9-ADAE-E564C5EAE38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96371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94E31-35CE-4EF9-ADAE-E564C5EAE388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9284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94E31-35CE-4EF9-ADAE-E564C5EAE388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450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7ECB2-39AE-4955-8F65-603ED56ED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99A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AF585-1AD8-4764-9789-41200AD26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0F78E-E3AB-47E3-A4FE-DDEC59AEE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1871-91E3-467C-B232-648B8A166418}" type="datetimeFigureOut">
              <a:rPr lang="en-IN" smtClean="0"/>
              <a:t>29-11-2019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B37BF-AA32-4200-8712-83527E5D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1F086-FB13-4D23-AC8F-6B4E4FBC3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1318-5018-40E8-8B09-65A88DC32AE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75572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5C2EB-DE5B-45C7-9B42-E5235CC27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C492DB-B637-4BA6-AD28-057FEC257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DA965-7C1E-4B86-95A9-2F105BC9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1871-91E3-467C-B232-648B8A166418}" type="datetimeFigureOut">
              <a:rPr lang="en-IN" smtClean="0"/>
              <a:t>29-11-2019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4431D-C3E6-4B9E-A9C9-7E0AB9BF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75889-0A3D-44C1-843E-4F8711E0F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1318-5018-40E8-8B09-65A88DC32AE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70732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EEEF74-E337-4AB0-B851-0AAB7AE522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B12358-71C8-4368-8749-39E00296C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87966-6AEC-4C3F-845E-71559B1AF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1871-91E3-467C-B232-648B8A166418}" type="datetimeFigureOut">
              <a:rPr lang="en-IN" smtClean="0"/>
              <a:t>29-11-2019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CD4F0-8CCC-4C00-B6D8-5435AB91C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BE9AD-A803-4366-8B2D-0B894999D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1318-5018-40E8-8B09-65A88DC32AE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68146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AA7DA-6E84-4C85-B58A-C48D7DB53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99A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60E05-9275-4CA0-AA01-B85B2992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283"/>
            <a:ext cx="10515600" cy="481868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B30A3-26FB-464B-9FCC-E31EC5D5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998368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3BDE6-2474-409A-856A-2C8672523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0656" y="6356350"/>
            <a:ext cx="443144" cy="365125"/>
          </a:xfrm>
        </p:spPr>
        <p:txBody>
          <a:bodyPr/>
          <a:lstStyle/>
          <a:p>
            <a:fld id="{19AC1318-5018-40E8-8B09-65A88DC32AEB}" type="slidenum">
              <a:rPr lang="en-IN" smtClean="0"/>
              <a:t>‹#›</a:t>
            </a:fld>
            <a:endParaRPr lang="en-IN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ECCDBE-C39B-44E9-97DD-287351D381D6}"/>
              </a:ext>
            </a:extLst>
          </p:cNvPr>
          <p:cNvCxnSpPr/>
          <p:nvPr userDrawn="1"/>
        </p:nvCxnSpPr>
        <p:spPr>
          <a:xfrm>
            <a:off x="504918" y="1145219"/>
            <a:ext cx="11182165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357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4CF82-5221-4C1B-980D-CBE8CB1A9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00C66-42ED-4DD9-B909-F60319C1A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CDD00-95F4-4497-827C-2D5304F0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1871-91E3-467C-B232-648B8A166418}" type="datetimeFigureOut">
              <a:rPr lang="en-IN" smtClean="0"/>
              <a:t>29-11-2019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6DB5C-129E-4B49-8CEA-FA94914E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48122-3D32-4B3D-BBE9-740498BEF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1318-5018-40E8-8B09-65A88DC32AE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6353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CDD59-C486-4574-9472-F19F44428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5CE6F-4972-4C40-A767-DD386E01AD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B0610-912C-4FBB-BE5B-DAB64AF07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BD5E7A-2DC3-4F8D-8281-238948774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1871-91E3-467C-B232-648B8A166418}" type="datetimeFigureOut">
              <a:rPr lang="en-IN" smtClean="0"/>
              <a:t>29-11-2019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BF2D6-EE3F-4C6F-9E7A-1B72C848C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919749-84A6-4D6E-BC90-B7078DCAE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1318-5018-40E8-8B09-65A88DC32AE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4334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147E8-E5D8-4EB0-B8AA-ED853BCFD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D9611-BA31-42B3-AB75-2FBCC454A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C6139-FDC3-4C24-BD43-81C1E51FD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8C286B-C354-4750-9C39-08F67B2C7E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32B279-B499-436F-AAF2-8FE00777CE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1CA134-4D96-4520-BB60-E61F84240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1871-91E3-467C-B232-648B8A166418}" type="datetimeFigureOut">
              <a:rPr lang="en-IN" smtClean="0"/>
              <a:t>29-11-2019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9874E9-F96E-4A9F-B957-D790024B0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5808DB-BEFA-496A-B035-821D3ACB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1318-5018-40E8-8B09-65A88DC32AE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8886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A631-6D9D-4E9D-85E7-068D170BD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B0B7CF-2905-4CC5-9667-573337E80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1871-91E3-467C-B232-648B8A166418}" type="datetimeFigureOut">
              <a:rPr lang="en-IN" smtClean="0"/>
              <a:t>29-11-2019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D245E6-B1BB-4508-8935-55EE94CDF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7360E4-466C-473B-8666-2FB4CAB29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1318-5018-40E8-8B09-65A88DC32AE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5320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D4E6BD-630B-4963-87FA-666B9270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1871-91E3-467C-B232-648B8A166418}" type="datetimeFigureOut">
              <a:rPr lang="en-IN" smtClean="0"/>
              <a:t>29-11-2019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16BC12-A0EE-4F46-A892-C04A3B370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D3A82-83C6-4ABB-860C-8425FE4D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1318-5018-40E8-8B09-65A88DC32AE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37538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658F-5C42-4169-BB36-D38B0F2D0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57F0C-EAEA-4832-9C6D-BF6AA9212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39BC1-2BCC-49D9-8450-186434D06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DBAF2-9D6D-4245-88E8-8C0308180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1871-91E3-467C-B232-648B8A166418}" type="datetimeFigureOut">
              <a:rPr lang="en-IN" smtClean="0"/>
              <a:t>29-11-2019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8FB15-0D01-4E58-8F74-85D7E04C9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80C0C-9F50-4115-AB8D-63A46559D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1318-5018-40E8-8B09-65A88DC32AE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33265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3D053-08D9-4967-AC61-5A68A72FB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8F6A70-DBE7-467B-8A69-808BE9D321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0F5F13-0FFE-42E8-A23E-600138FDA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CC038-290B-4CA9-BE4C-3D2CEF1AD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1871-91E3-467C-B232-648B8A166418}" type="datetimeFigureOut">
              <a:rPr lang="en-IN" smtClean="0"/>
              <a:t>29-11-2019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998E85-0C8B-4EF4-997F-7CA518D8A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BF88B-9AC9-4B1B-958E-6B2986F24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1318-5018-40E8-8B09-65A88DC32AE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5955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665F23-9681-4EB7-82FF-027051757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974D2-555D-4814-A8A0-F13F6C0CD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1BDC5-8694-4DF2-BD77-4681470E5D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31871-91E3-467C-B232-648B8A166418}" type="datetimeFigureOut">
              <a:rPr lang="en-IN" smtClean="0"/>
              <a:t>29-11-2019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9334D-8186-498C-B6F3-606987F48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D4BE3-F705-469D-860A-C7FF6ABC8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C1318-5018-40E8-8B09-65A88DC32AE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8831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hyperlink" Target="https://www.glassdoor.co.in/Reviews/Mastek-Reviews-E32594.ht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hyperlink" Target="https://www.digitalmarketplace.service.gov.uk/" TargetMode="Externa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https://www.insightssuccess.in/john-owen-driving-transformations-deliver-results/" TargetMode="External"/><Relationship Id="rId5" Type="http://schemas.openxmlformats.org/officeDocument/2006/relationships/hyperlink" Target="http://bwcio.businessworld.in/article/Mastek-Focuses-On-Doubling-Engineering-Jobs-In-India-By-2021/05-04-2019-168891/" TargetMode="External"/><Relationship Id="rId10" Type="http://schemas.openxmlformats.org/officeDocument/2006/relationships/image" Target="../media/image25.emf"/><Relationship Id="rId4" Type="http://schemas.openxmlformats.org/officeDocument/2006/relationships/hyperlink" Target="https://www.business-standard.com/article/pti-stories/mastek-looks-to-exit-majesco-to-use-proceeds-for-acquisitions-119041400223_1.html" TargetMode="External"/><Relationship Id="rId9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DB638-25A9-4CFE-92FC-8D56E214F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395355"/>
            <a:ext cx="9144000" cy="2387600"/>
          </a:xfrm>
        </p:spPr>
        <p:txBody>
          <a:bodyPr/>
          <a:lstStyle/>
          <a:p>
            <a:r>
              <a:rPr lang="en-US" dirty="0"/>
              <a:t>Mastek 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007FFC-DDD2-4531-8D06-31F712104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61394"/>
            <a:ext cx="9144000" cy="1655762"/>
          </a:xfrm>
        </p:spPr>
        <p:txBody>
          <a:bodyPr/>
          <a:lstStyle/>
          <a:p>
            <a:r>
              <a:rPr lang="en-US" dirty="0"/>
              <a:t>A niche play in the cloud migration and digital space catering mainly to the UK Government &amp; E-Commerce space in US</a:t>
            </a:r>
            <a:endParaRPr lang="en-IN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C4F0974-C0F3-4E06-823E-DEC490FFD8FD}"/>
              </a:ext>
            </a:extLst>
          </p:cNvPr>
          <p:cNvSpPr/>
          <p:nvPr/>
        </p:nvSpPr>
        <p:spPr>
          <a:xfrm>
            <a:off x="1052659" y="3808592"/>
            <a:ext cx="10086681" cy="12726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M. Cap (As on 28/11/19): ~Rs. 960 </a:t>
            </a:r>
            <a:r>
              <a:rPr lang="en-US" dirty="0" err="1">
                <a:solidFill>
                  <a:schemeClr val="tx1"/>
                </a:solidFill>
              </a:rPr>
              <a:t>Crs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Outstanding shares: 2.41 </a:t>
            </a:r>
            <a:r>
              <a:rPr lang="en-US" dirty="0" err="1">
                <a:solidFill>
                  <a:schemeClr val="tx1"/>
                </a:solidFill>
              </a:rPr>
              <a:t>Crs</a:t>
            </a:r>
            <a:r>
              <a:rPr lang="en-US" dirty="0">
                <a:solidFill>
                  <a:schemeClr val="tx1"/>
                </a:solidFill>
              </a:rPr>
              <a:t>. (FV: Rs. 5)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CMP (As on 28/11/19): Rs. 398/- 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Stock P/E: 9.40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Stock P/B: 1.15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Div. Yield: 2.15%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ROIC: 27.25%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ROCE: 18.67%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00B96B3-0EC5-4DF5-B8D4-91FA95AD89DB}"/>
              </a:ext>
            </a:extLst>
          </p:cNvPr>
          <p:cNvSpPr/>
          <p:nvPr/>
        </p:nvSpPr>
        <p:spPr>
          <a:xfrm>
            <a:off x="1052658" y="5341808"/>
            <a:ext cx="10086681" cy="3918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Promoter Holding: 45.61% of which 57% is pledged for refinance of a subsidiary loan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3467107-6741-42F7-86DF-B873039660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986861"/>
              </p:ext>
            </p:extLst>
          </p:nvPr>
        </p:nvGraphicFramePr>
        <p:xfrm>
          <a:off x="5613726" y="5933503"/>
          <a:ext cx="964547" cy="745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Acrobat Document" r:id="rId3" imgW="6034791" imgH="4663440" progId="Acrobat.Document.DC">
                  <p:embed/>
                </p:oleObj>
              </mc:Choice>
              <mc:Fallback>
                <p:oleObj name="Acrobat Document" r:id="rId3" imgW="6034791" imgH="466344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13726" y="5933503"/>
                        <a:ext cx="964547" cy="7455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5218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9A7D60-BB45-422B-A500-74656F233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47" y="524544"/>
            <a:ext cx="9969905" cy="580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6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87412B-30D7-4E86-A2D5-A9154B766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00" y="578874"/>
            <a:ext cx="9968400" cy="534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81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9CDDCA2-58E1-4ED0-AD2C-56ADA2A61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00" y="818925"/>
            <a:ext cx="9968400" cy="4686585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B1208FB6-62E2-48E5-B0B8-2E2C1E94E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932" y="818925"/>
            <a:ext cx="4191363" cy="2377646"/>
          </a:xfrm>
          <a:prstGeom prst="rect">
            <a:avLst/>
          </a:prstGeo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424C9228-960D-4225-8F98-DAFA377CB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932" y="4169851"/>
            <a:ext cx="4261268" cy="2551445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48132A3-7EEB-4314-8097-948D4BC182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00" y="5507008"/>
            <a:ext cx="5707132" cy="85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38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59568-1F9B-42F0-99BD-43F8A5C37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Recent Developments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22E97-2A3D-41A0-A40A-810800552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Demerged from Majesco (insurance  solutions business - primarily US based) in 2016</a:t>
            </a:r>
          </a:p>
          <a:p>
            <a:pPr>
              <a:lnSpc>
                <a:spcPct val="150000"/>
              </a:lnSpc>
            </a:pPr>
            <a:r>
              <a:rPr lang="en-US" dirty="0"/>
              <a:t>New CEO, John Owen, in 2017</a:t>
            </a:r>
          </a:p>
          <a:p>
            <a:pPr>
              <a:lnSpc>
                <a:spcPct val="150000"/>
              </a:lnSpc>
            </a:pPr>
            <a:r>
              <a:rPr lang="en-US" dirty="0"/>
              <a:t>Finally it is finding its feet in terms of revenue sustainability after a 2-year period of transition</a:t>
            </a:r>
          </a:p>
          <a:p>
            <a:pPr>
              <a:lnSpc>
                <a:spcPct val="150000"/>
              </a:lnSpc>
            </a:pPr>
            <a:r>
              <a:rPr lang="en-US" dirty="0"/>
              <a:t>Total value of net cash and non-core assets: ~Rs. 500 </a:t>
            </a:r>
            <a:r>
              <a:rPr lang="en-US" dirty="0" err="1"/>
              <a:t>Crs</a:t>
            </a:r>
            <a:r>
              <a:rPr lang="en-US" dirty="0"/>
              <a:t> ; Rs. 207 per share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Net cash and liquid investments (as on 30/09/19) : Rs. 198.7 </a:t>
            </a:r>
            <a:r>
              <a:rPr lang="en-US" dirty="0" err="1"/>
              <a:t>Crs</a:t>
            </a:r>
            <a:r>
              <a:rPr lang="en-US" dirty="0"/>
              <a:t>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Holds 12 % stake (5,044,875 shares) in Majesco US worth ~ Rs. 300Crs (to be sold)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55735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D736F-2811-4683-9427-8A10995CB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Given the above info, what do you think are key value drivers?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13065-52BA-40DB-8D7E-56CB35A22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82140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C4E46-AF11-4C08-99A8-92705DF00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Risks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C7BF1-B284-4F0C-A91F-202326F0D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283"/>
            <a:ext cx="10515600" cy="513459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/>
              <a:t>Government business is difficult</a:t>
            </a:r>
          </a:p>
          <a:p>
            <a:pPr>
              <a:lnSpc>
                <a:spcPct val="170000"/>
              </a:lnSpc>
            </a:pPr>
            <a:r>
              <a:rPr lang="en-US" dirty="0"/>
              <a:t>Brexit is complex and disruption shock might be greater than anticipated</a:t>
            </a:r>
          </a:p>
          <a:p>
            <a:pPr>
              <a:lnSpc>
                <a:spcPct val="170000"/>
              </a:lnSpc>
            </a:pPr>
            <a:r>
              <a:rPr lang="en-US" dirty="0"/>
              <a:t>Client concentration risk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Top customer: 40% of revenues (As of Q2FY20)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Top 5 customers: 57% of revenues (As of Q2FY20)</a:t>
            </a:r>
          </a:p>
          <a:p>
            <a:pPr>
              <a:lnSpc>
                <a:spcPct val="170000"/>
              </a:lnSpc>
            </a:pPr>
            <a:r>
              <a:rPr lang="en-US" dirty="0">
                <a:effectLst/>
              </a:rPr>
              <a:t>Churn in CXO level management</a:t>
            </a:r>
          </a:p>
          <a:p>
            <a:pPr lvl="1">
              <a:lnSpc>
                <a:spcPct val="170000"/>
              </a:lnSpc>
            </a:pPr>
            <a:r>
              <a:rPr lang="en-US" dirty="0">
                <a:effectLst/>
              </a:rPr>
              <a:t>The senior leadership has seen </a:t>
            </a:r>
            <a:r>
              <a:rPr lang="en-US" dirty="0"/>
              <a:t>some </a:t>
            </a:r>
            <a:r>
              <a:rPr lang="en-US" dirty="0">
                <a:effectLst/>
              </a:rPr>
              <a:t>churn in the past and this might effect the company's strategic execution going forward</a:t>
            </a:r>
          </a:p>
          <a:p>
            <a:pPr>
              <a:lnSpc>
                <a:spcPct val="170000"/>
              </a:lnSpc>
            </a:pPr>
            <a:r>
              <a:rPr lang="en-US" dirty="0">
                <a:effectLst/>
              </a:rPr>
              <a:t>Glassdoor reviews - could be biased towards dissatisfied employees</a:t>
            </a:r>
          </a:p>
          <a:p>
            <a:pPr lvl="1">
              <a:lnSpc>
                <a:spcPct val="170000"/>
              </a:lnSpc>
            </a:pPr>
            <a:r>
              <a:rPr lang="en-US" dirty="0">
                <a:effectLst/>
              </a:rPr>
              <a:t>Recent (few months old) reviews complain of lack of work, lack of exposure to new technologies and HR dept. becoming bad</a:t>
            </a:r>
          </a:p>
          <a:p>
            <a:pPr lvl="1">
              <a:lnSpc>
                <a:spcPct val="170000"/>
              </a:lnSpc>
            </a:pPr>
            <a:r>
              <a:rPr lang="en-US" dirty="0">
                <a:effectLst/>
                <a:hlinkClick r:id="rId2"/>
              </a:rPr>
              <a:t>https://www.glassdoor.co.in/Reviews/Mastek-Reviews-E32594.htm</a:t>
            </a:r>
            <a:r>
              <a:rPr lang="en-US" dirty="0">
                <a:effectLst/>
              </a:rPr>
              <a:t>	</a:t>
            </a:r>
            <a:endParaRPr lang="en-IN" dirty="0"/>
          </a:p>
        </p:txBody>
      </p:sp>
      <p:sp>
        <p:nvSpPr>
          <p:cNvPr id="4" name="Rectangle: Rounded Corners 3">
            <a:hlinkClick r:id="rId3" action="ppaction://hlinksldjump"/>
            <a:extLst>
              <a:ext uri="{FF2B5EF4-FFF2-40B4-BE49-F238E27FC236}">
                <a16:creationId xmlns:a16="http://schemas.microsoft.com/office/drawing/2014/main" id="{FE21304E-3C74-400E-8468-0E67670C9719}"/>
              </a:ext>
            </a:extLst>
          </p:cNvPr>
          <p:cNvSpPr/>
          <p:nvPr/>
        </p:nvSpPr>
        <p:spPr>
          <a:xfrm>
            <a:off x="7475848" y="5823163"/>
            <a:ext cx="2252613" cy="353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Appendix Link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0159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24EA9-F78A-4AD6-B949-B4018B01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considerations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B9E69-2218-4576-8466-2C176F40B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Will the management use the cash wisely?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Why not buyback?</a:t>
            </a:r>
          </a:p>
        </p:txBody>
      </p:sp>
    </p:spTree>
    <p:extLst>
      <p:ext uri="{BB962C8B-B14F-4D97-AF65-F5344CB8AC3E}">
        <p14:creationId xmlns:p14="http://schemas.microsoft.com/office/powerpoint/2010/main" val="989893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A254A-4FA3-4017-8DDB-A44516AFB7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Appendix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12AFB2-510F-40C5-9D33-9B63C390C8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240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60D87-D897-4F3C-98F5-F116504D0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Comparison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14CFB6-C036-46B9-8D6A-E1E32C15B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44" y="1383030"/>
            <a:ext cx="11585311" cy="5372221"/>
          </a:xfrm>
        </p:spPr>
      </p:pic>
    </p:spTree>
    <p:extLst>
      <p:ext uri="{BB962C8B-B14F-4D97-AF65-F5344CB8AC3E}">
        <p14:creationId xmlns:p14="http://schemas.microsoft.com/office/powerpoint/2010/main" val="2025028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5D18-980E-4FA0-9E1A-52B1BC79E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Team</a:t>
            </a:r>
            <a:endParaRPr lang="en-IN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310CCE0-8CD7-44E6-A60E-AC0AEB641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56" y="1349375"/>
            <a:ext cx="9835688" cy="5403850"/>
          </a:xfrm>
        </p:spPr>
      </p:pic>
    </p:spTree>
    <p:extLst>
      <p:ext uri="{BB962C8B-B14F-4D97-AF65-F5344CB8AC3E}">
        <p14:creationId xmlns:p14="http://schemas.microsoft.com/office/powerpoint/2010/main" val="1385545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AEF60-77AC-42B9-9369-7445E5D81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 fontScale="90000"/>
          </a:bodyPr>
          <a:lstStyle/>
          <a:p>
            <a:r>
              <a:rPr lang="en-US" dirty="0"/>
              <a:t>Digitalization and cloud spending to increase going forward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80A8A-3047-471A-B9A1-A44AD1F0A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283"/>
            <a:ext cx="10515600" cy="4818680"/>
          </a:xfrm>
        </p:spPr>
        <p:txBody>
          <a:bodyPr/>
          <a:lstStyle/>
          <a:p>
            <a:r>
              <a:rPr lang="en-US" dirty="0"/>
              <a:t>IT spend towards Infra-as-a-Service (IaaS) to increase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25FABB-7109-429A-8833-2B957736B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159" y="3027727"/>
            <a:ext cx="8443682" cy="22220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8570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07FF4-32F4-41D7-A2E7-0B6D15807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Glassdoor Reviews</a:t>
            </a:r>
            <a:endParaRPr lang="en-IN" dirty="0"/>
          </a:p>
        </p:txBody>
      </p:sp>
      <p:pic>
        <p:nvPicPr>
          <p:cNvPr id="5" name="Content Placeholder 4" descr="A picture containing bird&#10;&#10;Description automatically generated">
            <a:extLst>
              <a:ext uri="{FF2B5EF4-FFF2-40B4-BE49-F238E27FC236}">
                <a16:creationId xmlns:a16="http://schemas.microsoft.com/office/drawing/2014/main" id="{DE57872D-4C6D-429B-B206-24A46135F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01090"/>
            <a:ext cx="5471634" cy="914479"/>
          </a:xfrm>
        </p:spPr>
      </p:pic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:a16="http://schemas.microsoft.com/office/drawing/2014/main" id="{411947F4-69B6-421A-BFC9-65A255EB7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00159"/>
            <a:ext cx="3734124" cy="716342"/>
          </a:xfrm>
          <a:prstGeom prst="rect">
            <a:avLst/>
          </a:prstGeom>
        </p:spPr>
      </p:pic>
      <p:pic>
        <p:nvPicPr>
          <p:cNvPr id="9" name="Picture 8" descr="A picture containing table, bird&#10;&#10;Description automatically generated">
            <a:extLst>
              <a:ext uri="{FF2B5EF4-FFF2-40B4-BE49-F238E27FC236}">
                <a16:creationId xmlns:a16="http://schemas.microsoft.com/office/drawing/2014/main" id="{1D5A5CF0-1C24-4C1C-BD8D-642D4145C9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96588"/>
            <a:ext cx="5814564" cy="1432684"/>
          </a:xfrm>
          <a:prstGeom prst="rect">
            <a:avLst/>
          </a:prstGeom>
        </p:spPr>
      </p:pic>
      <p:pic>
        <p:nvPicPr>
          <p:cNvPr id="11" name="Picture 10" descr="A picture containing bird&#10;&#10;Description automatically generated">
            <a:extLst>
              <a:ext uri="{FF2B5EF4-FFF2-40B4-BE49-F238E27FC236}">
                <a16:creationId xmlns:a16="http://schemas.microsoft.com/office/drawing/2014/main" id="{04AC3E86-9B57-416D-BC8B-97438FB43B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721" y="5156910"/>
            <a:ext cx="4762913" cy="662997"/>
          </a:xfrm>
          <a:prstGeom prst="rect">
            <a:avLst/>
          </a:prstGeom>
        </p:spPr>
      </p:pic>
      <p:pic>
        <p:nvPicPr>
          <p:cNvPr id="13" name="Picture 12" descr="A picture containing bird&#10;&#10;Description automatically generated">
            <a:extLst>
              <a:ext uri="{FF2B5EF4-FFF2-40B4-BE49-F238E27FC236}">
                <a16:creationId xmlns:a16="http://schemas.microsoft.com/office/drawing/2014/main" id="{77CB576C-FEB3-44DE-A7AF-9CF0946176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09359"/>
            <a:ext cx="4061812" cy="670618"/>
          </a:xfrm>
          <a:prstGeom prst="rect">
            <a:avLst/>
          </a:prstGeom>
        </p:spPr>
      </p:pic>
      <p:pic>
        <p:nvPicPr>
          <p:cNvPr id="15" name="Picture 14" descr="A picture containing bird&#10;&#10;Description automatically generated">
            <a:extLst>
              <a:ext uri="{FF2B5EF4-FFF2-40B4-BE49-F238E27FC236}">
                <a16:creationId xmlns:a16="http://schemas.microsoft.com/office/drawing/2014/main" id="{C5CA3622-BAE1-4A5C-B2B6-0BB1D55931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407" y="3358918"/>
            <a:ext cx="3772227" cy="647756"/>
          </a:xfrm>
          <a:prstGeom prst="rect">
            <a:avLst/>
          </a:prstGeom>
        </p:spPr>
      </p:pic>
      <p:sp>
        <p:nvSpPr>
          <p:cNvPr id="16" name="Oval 15">
            <a:hlinkClick r:id="rId8" action="ppaction://hlinksldjump"/>
            <a:extLst>
              <a:ext uri="{FF2B5EF4-FFF2-40B4-BE49-F238E27FC236}">
                <a16:creationId xmlns:a16="http://schemas.microsoft.com/office/drawing/2014/main" id="{9F6755AF-41A8-48A6-8875-21E9E245DB68}"/>
              </a:ext>
            </a:extLst>
          </p:cNvPr>
          <p:cNvSpPr/>
          <p:nvPr/>
        </p:nvSpPr>
        <p:spPr>
          <a:xfrm>
            <a:off x="5062193" y="5779977"/>
            <a:ext cx="1480009" cy="9271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 Back</a:t>
            </a:r>
          </a:p>
        </p:txBody>
      </p:sp>
    </p:spTree>
    <p:extLst>
      <p:ext uri="{BB962C8B-B14F-4D97-AF65-F5344CB8AC3E}">
        <p14:creationId xmlns:p14="http://schemas.microsoft.com/office/powerpoint/2010/main" val="4134435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50331-765F-4EE8-BC73-40CC06A25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Focus</a:t>
            </a:r>
            <a:endParaRPr lang="en-IN" dirty="0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631F8BB-8400-4DA9-9C0F-3D1001EB7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1255205"/>
            <a:ext cx="9124950" cy="5361327"/>
          </a:xfrm>
        </p:spPr>
      </p:pic>
    </p:spTree>
    <p:extLst>
      <p:ext uri="{BB962C8B-B14F-4D97-AF65-F5344CB8AC3E}">
        <p14:creationId xmlns:p14="http://schemas.microsoft.com/office/powerpoint/2010/main" val="2582186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0C1B4-26A0-4C70-A007-7468C5623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links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9424E-A831-454F-9FC6-E78D9C21A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hlinkClick r:id="rId3"/>
              </a:rPr>
              <a:t>https://www.digitalmarketplace.service.gov.uk/</a:t>
            </a:r>
            <a:endParaRPr lang="en-IN" dirty="0"/>
          </a:p>
          <a:p>
            <a:r>
              <a:rPr lang="en-IN" dirty="0">
                <a:hlinkClick r:id="rId4"/>
              </a:rPr>
              <a:t>https://www.business-standard.com/article/pti-stories/mastek-looks-to-exit-majesco-to-use-proceeds-for-acquisitions-119041400223_1.html</a:t>
            </a:r>
            <a:endParaRPr lang="en-IN" dirty="0"/>
          </a:p>
          <a:p>
            <a:r>
              <a:rPr lang="en-IN" dirty="0">
                <a:hlinkClick r:id="rId5"/>
              </a:rPr>
              <a:t>http://bwcio.businessworld.in/article/Mastek-Focuses-On-Doubling-Engineering-Jobs-In-India-By-2021/05-04-2019-168891/</a:t>
            </a:r>
            <a:endParaRPr lang="en-IN" dirty="0"/>
          </a:p>
          <a:p>
            <a:r>
              <a:rPr lang="en-IN" dirty="0">
                <a:hlinkClick r:id="rId6"/>
              </a:rPr>
              <a:t>https://www.insightssuccess.in/john-owen-driving-transformations-deliver-results/</a:t>
            </a:r>
            <a:endParaRPr lang="en-IN" dirty="0"/>
          </a:p>
          <a:p>
            <a:r>
              <a:rPr lang="en-IN" dirty="0"/>
              <a:t>ICRA Credit Rating Report, September 2019</a:t>
            </a:r>
          </a:p>
          <a:p>
            <a:r>
              <a:rPr lang="en-IN" dirty="0"/>
              <a:t>FT article on contra views of Brexit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0489BF2-8F84-4E76-8AB1-D58EF17425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770893"/>
              </p:ext>
            </p:extLst>
          </p:nvPr>
        </p:nvGraphicFramePr>
        <p:xfrm>
          <a:off x="7267281" y="3967212"/>
          <a:ext cx="1785027" cy="252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7" imgW="4533433" imgH="6415597" progId="Acrobat.Document.DC">
                  <p:embed/>
                </p:oleObj>
              </mc:Choice>
              <mc:Fallback>
                <p:oleObj name="Acrobat Document" r:id="rId7" imgW="4533433" imgH="641559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67281" y="3967212"/>
                        <a:ext cx="1785027" cy="2525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F77433E-07D8-4918-9973-ED6DA3D279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239591"/>
              </p:ext>
            </p:extLst>
          </p:nvPr>
        </p:nvGraphicFramePr>
        <p:xfrm>
          <a:off x="9522840" y="3967212"/>
          <a:ext cx="1785027" cy="252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9" imgW="4533433" imgH="6415597" progId="Acrobat.Document.DC">
                  <p:embed/>
                </p:oleObj>
              </mc:Choice>
              <mc:Fallback>
                <p:oleObj name="Acrobat Document" r:id="rId9" imgW="4533433" imgH="641559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522840" y="3967212"/>
                        <a:ext cx="1785027" cy="2525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4499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40F649B-998C-45EA-9A1D-63CA8546F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775" y="0"/>
            <a:ext cx="9530450" cy="687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570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5BEFC-BE4B-439A-8528-8A1A49A96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 trends in UK Market</a:t>
            </a:r>
            <a:endParaRPr lang="en-IN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DD737B-3248-4062-B246-835DA1132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0" y="1358900"/>
            <a:ext cx="9390619" cy="4818063"/>
          </a:xfrm>
        </p:spPr>
      </p:pic>
    </p:spTree>
    <p:extLst>
      <p:ext uri="{BB962C8B-B14F-4D97-AF65-F5344CB8AC3E}">
        <p14:creationId xmlns:p14="http://schemas.microsoft.com/office/powerpoint/2010/main" val="367809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A1ED3B-AFB4-4438-8C1B-92170F85D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73" y="536959"/>
            <a:ext cx="11453853" cy="57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16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44E02-738C-42E3-AE4E-6C8F534A9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company does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FC55D-83FE-43BC-9751-1FB033271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4695AF8-E960-4E61-B678-D47E8FAF0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27" y="1222203"/>
            <a:ext cx="10992347" cy="555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75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C0EF717-A0C0-40B0-8EA4-E7C2FAE9C6D4}"/>
              </a:ext>
            </a:extLst>
          </p:cNvPr>
          <p:cNvGrpSpPr/>
          <p:nvPr/>
        </p:nvGrpSpPr>
        <p:grpSpPr>
          <a:xfrm>
            <a:off x="758464" y="-19519"/>
            <a:ext cx="6825370" cy="6877519"/>
            <a:chOff x="2323315" y="-19519"/>
            <a:chExt cx="6825370" cy="6877519"/>
          </a:xfrm>
        </p:grpSpPr>
        <p:pic>
          <p:nvPicPr>
            <p:cNvPr id="2" name="Content Placeholder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CF54D161-7E64-46FD-80CD-4CC928ECF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3316" y="-19519"/>
              <a:ext cx="6105369" cy="6877519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36A5530-FBAC-4D2E-9F19-026811673EB7}"/>
                </a:ext>
              </a:extLst>
            </p:cNvPr>
            <p:cNvSpPr/>
            <p:nvPr/>
          </p:nvSpPr>
          <p:spPr>
            <a:xfrm>
              <a:off x="2323315" y="3692951"/>
              <a:ext cx="144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U.S.</a:t>
              </a:r>
              <a:endParaRPr lang="en-IN" sz="3200" b="1" dirty="0"/>
            </a:p>
          </p:txBody>
        </p:sp>
      </p:grp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485DE7-3056-4E23-A737-D6864F63D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697" y="1030163"/>
            <a:ext cx="2812024" cy="47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8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72FC6-1D1F-4781-9EB5-BFF550833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Consolidated Financial Performance</a:t>
            </a:r>
            <a:endParaRPr lang="en-IN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E6C213-F300-4C11-9940-F32B0D790BD3}"/>
              </a:ext>
            </a:extLst>
          </p:cNvPr>
          <p:cNvGrpSpPr/>
          <p:nvPr/>
        </p:nvGrpSpPr>
        <p:grpSpPr>
          <a:xfrm>
            <a:off x="839474" y="1696824"/>
            <a:ext cx="10513053" cy="3912124"/>
            <a:chOff x="838200" y="1404593"/>
            <a:chExt cx="10513053" cy="3912124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8D81B583-4C63-412D-85A3-0570D59D53D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39292301"/>
                </p:ext>
              </p:extLst>
            </p:nvPr>
          </p:nvGraphicFramePr>
          <p:xfrm>
            <a:off x="838200" y="1518538"/>
            <a:ext cx="5138394" cy="35145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60D9339B-A7CC-4599-A766-5C2810BE4AA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05408421"/>
                </p:ext>
              </p:extLst>
            </p:nvPr>
          </p:nvGraphicFramePr>
          <p:xfrm>
            <a:off x="6214053" y="1519014"/>
            <a:ext cx="5137200" cy="3513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81DD4FF-48B8-4C45-A1BC-51647ED46465}"/>
                </a:ext>
              </a:extLst>
            </p:cNvPr>
            <p:cNvSpPr/>
            <p:nvPr/>
          </p:nvSpPr>
          <p:spPr>
            <a:xfrm>
              <a:off x="6072464" y="1404593"/>
              <a:ext cx="45719" cy="3912124"/>
            </a:xfrm>
            <a:prstGeom prst="rect">
              <a:avLst/>
            </a:prstGeom>
            <a:solidFill>
              <a:srgbClr val="0099A8"/>
            </a:solidFill>
            <a:ln>
              <a:solidFill>
                <a:srgbClr val="0099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6407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8A5AA-4594-443C-9E3B-4FAFB1E66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Financial Performance (₹ </a:t>
            </a:r>
            <a:r>
              <a:rPr lang="en-US" dirty="0" err="1"/>
              <a:t>Crs</a:t>
            </a:r>
            <a:r>
              <a:rPr lang="en-US" dirty="0"/>
              <a:t>.)</a:t>
            </a:r>
            <a:endParaRPr lang="en-IN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6B67BB6-626A-413E-8057-14611619C3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666834"/>
              </p:ext>
            </p:extLst>
          </p:nvPr>
        </p:nvGraphicFramePr>
        <p:xfrm>
          <a:off x="838200" y="981829"/>
          <a:ext cx="10515600" cy="481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8CBE29-DC3D-4115-AC7E-3E22658E9AA1}"/>
              </a:ext>
            </a:extLst>
          </p:cNvPr>
          <p:cNvSpPr/>
          <p:nvPr/>
        </p:nvSpPr>
        <p:spPr>
          <a:xfrm>
            <a:off x="836927" y="5844619"/>
            <a:ext cx="10515600" cy="5656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is holding the performance back…?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6820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ato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480</Words>
  <Application>Microsoft Office PowerPoint</Application>
  <PresentationFormat>Widescreen</PresentationFormat>
  <Paragraphs>59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Lato</vt:lpstr>
      <vt:lpstr>Wingdings</vt:lpstr>
      <vt:lpstr>Office Theme</vt:lpstr>
      <vt:lpstr>Acrobat Document</vt:lpstr>
      <vt:lpstr>Mastek </vt:lpstr>
      <vt:lpstr>Digitalization and cloud spending to increase going forward</vt:lpstr>
      <vt:lpstr>PowerPoint Presentation</vt:lpstr>
      <vt:lpstr>Similar trends in UK Market</vt:lpstr>
      <vt:lpstr>PowerPoint Presentation</vt:lpstr>
      <vt:lpstr>What the company does</vt:lpstr>
      <vt:lpstr>PowerPoint Presentation</vt:lpstr>
      <vt:lpstr>Consolidated Financial Performance</vt:lpstr>
      <vt:lpstr>Recent Financial Performance (₹ Crs.)</vt:lpstr>
      <vt:lpstr>PowerPoint Presentation</vt:lpstr>
      <vt:lpstr>PowerPoint Presentation</vt:lpstr>
      <vt:lpstr>PowerPoint Presentation</vt:lpstr>
      <vt:lpstr>Recent Developments</vt:lpstr>
      <vt:lpstr>Given the above info, what do you think are key value drivers?</vt:lpstr>
      <vt:lpstr>Key Risks</vt:lpstr>
      <vt:lpstr>Other considerations</vt:lpstr>
      <vt:lpstr>Appendix</vt:lpstr>
      <vt:lpstr>Peer Comparison</vt:lpstr>
      <vt:lpstr>Management Team</vt:lpstr>
      <vt:lpstr>Select Glassdoor Reviews</vt:lpstr>
      <vt:lpstr>Strategic Focus</vt:lpstr>
      <vt:lpstr>Useful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Harsh Gupta</dc:creator>
  <cp:lastModifiedBy>Harsh Gupta</cp:lastModifiedBy>
  <cp:revision>62</cp:revision>
  <dcterms:created xsi:type="dcterms:W3CDTF">2019-11-27T09:58:14Z</dcterms:created>
  <dcterms:modified xsi:type="dcterms:W3CDTF">2019-11-29T10:54:31Z</dcterms:modified>
</cp:coreProperties>
</file>