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1"/>
  </p:notesMasterIdLst>
  <p:sldIdLst>
    <p:sldId id="256" r:id="rId2"/>
    <p:sldId id="277" r:id="rId3"/>
    <p:sldId id="258" r:id="rId4"/>
    <p:sldId id="266" r:id="rId5"/>
    <p:sldId id="267" r:id="rId6"/>
    <p:sldId id="263" r:id="rId7"/>
    <p:sldId id="265" r:id="rId8"/>
    <p:sldId id="269" r:id="rId9"/>
    <p:sldId id="270" r:id="rId10"/>
    <p:sldId id="271" r:id="rId11"/>
    <p:sldId id="257" r:id="rId12"/>
    <p:sldId id="264" r:id="rId13"/>
    <p:sldId id="274" r:id="rId14"/>
    <p:sldId id="275" r:id="rId15"/>
    <p:sldId id="276" r:id="rId16"/>
    <p:sldId id="260" r:id="rId17"/>
    <p:sldId id="268" r:id="rId18"/>
    <p:sldId id="273"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wnloads\Hind.Zin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Hind.Zin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424468864"/>
        <c:axId val="424469192"/>
      </c:lineChart>
      <c:catAx>
        <c:axId val="4244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69192"/>
        <c:crosses val="autoZero"/>
        <c:auto val="1"/>
        <c:lblAlgn val="ctr"/>
        <c:lblOffset val="100"/>
        <c:noMultiLvlLbl val="0"/>
      </c:catAx>
      <c:valAx>
        <c:axId val="424469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6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b="1" dirty="0"/>
              <a:t>Hindustan Zinc profits influenced</a:t>
            </a:r>
            <a:r>
              <a:rPr lang="en-IN" b="1" baseline="0" dirty="0"/>
              <a:t> by zinc </a:t>
            </a:r>
            <a:r>
              <a:rPr lang="en-IN" b="1" dirty="0"/>
              <a:t>prices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15256901386974"/>
          <c:y val="9.9400420147337201E-2"/>
          <c:w val="0.79273194326253416"/>
          <c:h val="0.69655920982752573"/>
        </c:manualLayout>
      </c:layout>
      <c:barChart>
        <c:barDir val="col"/>
        <c:grouping val="clustered"/>
        <c:varyColors val="0"/>
        <c:ser>
          <c:idx val="1"/>
          <c:order val="1"/>
          <c:tx>
            <c:strRef>
              <c:f>'Profit &amp; Loss'!$E$30</c:f>
              <c:strCache>
                <c:ptCount val="1"/>
                <c:pt idx="0">
                  <c:v>Net profit (Rs cr)</c:v>
                </c:pt>
              </c:strCache>
            </c:strRef>
          </c:tx>
          <c:spPr>
            <a:solidFill>
              <a:schemeClr val="accent2"/>
            </a:solidFill>
            <a:ln>
              <a:noFill/>
            </a:ln>
            <a:effectLst/>
          </c:spPr>
          <c:invertIfNegative val="0"/>
          <c:cat>
            <c:strRef>
              <c:f>'Profit &amp; Loss'!$F$28:$L$28</c:f>
              <c:strCache>
                <c:ptCount val="7"/>
                <c:pt idx="0">
                  <c:v>Mar-14</c:v>
                </c:pt>
                <c:pt idx="1">
                  <c:v>Mar-15</c:v>
                </c:pt>
                <c:pt idx="2">
                  <c:v>Mar-16</c:v>
                </c:pt>
                <c:pt idx="3">
                  <c:v>Mar-17</c:v>
                </c:pt>
                <c:pt idx="4">
                  <c:v>Mar-18</c:v>
                </c:pt>
                <c:pt idx="5">
                  <c:v>Mar-19</c:v>
                </c:pt>
                <c:pt idx="6">
                  <c:v>Mar-20E</c:v>
                </c:pt>
              </c:strCache>
            </c:strRef>
          </c:cat>
          <c:val>
            <c:numRef>
              <c:f>'Profit &amp; Loss'!$F$30:$L$30</c:f>
              <c:numCache>
                <c:formatCode>_ * #,##0_ ;_ * \-#,##0_ ;_ * "-"??_ ;_ @_ </c:formatCode>
                <c:ptCount val="7"/>
                <c:pt idx="0">
                  <c:v>6904.62</c:v>
                </c:pt>
                <c:pt idx="1">
                  <c:v>8178</c:v>
                </c:pt>
                <c:pt idx="2">
                  <c:v>8175</c:v>
                </c:pt>
                <c:pt idx="3">
                  <c:v>8316</c:v>
                </c:pt>
                <c:pt idx="4">
                  <c:v>9276</c:v>
                </c:pt>
                <c:pt idx="5">
                  <c:v>7956</c:v>
                </c:pt>
              </c:numCache>
            </c:numRef>
          </c:val>
          <c:extLst>
            <c:ext xmlns:c16="http://schemas.microsoft.com/office/drawing/2014/chart" uri="{C3380CC4-5D6E-409C-BE32-E72D297353CC}">
              <c16:uniqueId val="{00000000-C52E-45C1-B238-C3A01107162C}"/>
            </c:ext>
          </c:extLst>
        </c:ser>
        <c:dLbls>
          <c:showLegendKey val="0"/>
          <c:showVal val="0"/>
          <c:showCatName val="0"/>
          <c:showSerName val="0"/>
          <c:showPercent val="0"/>
          <c:showBubbleSize val="0"/>
        </c:dLbls>
        <c:gapWidth val="150"/>
        <c:axId val="547949680"/>
        <c:axId val="437110872"/>
      </c:barChart>
      <c:lineChart>
        <c:grouping val="standard"/>
        <c:varyColors val="0"/>
        <c:ser>
          <c:idx val="0"/>
          <c:order val="0"/>
          <c:tx>
            <c:strRef>
              <c:f>'Profit &amp; Loss'!$E$29</c:f>
              <c:strCache>
                <c:ptCount val="1"/>
                <c:pt idx="0">
                  <c:v>Zinc Prices (USD/tonne)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'Profit &amp; Loss'!$F$28:$L$28</c:f>
              <c:strCache>
                <c:ptCount val="7"/>
                <c:pt idx="0">
                  <c:v>Mar-14</c:v>
                </c:pt>
                <c:pt idx="1">
                  <c:v>Mar-15</c:v>
                </c:pt>
                <c:pt idx="2">
                  <c:v>Mar-16</c:v>
                </c:pt>
                <c:pt idx="3">
                  <c:v>Mar-17</c:v>
                </c:pt>
                <c:pt idx="4">
                  <c:v>Mar-18</c:v>
                </c:pt>
                <c:pt idx="5">
                  <c:v>Mar-19</c:v>
                </c:pt>
                <c:pt idx="6">
                  <c:v>Mar-20E</c:v>
                </c:pt>
              </c:strCache>
            </c:strRef>
          </c:cat>
          <c:val>
            <c:numRef>
              <c:f>'Profit &amp; Loss'!$F$29:$L$29</c:f>
              <c:numCache>
                <c:formatCode>General</c:formatCode>
                <c:ptCount val="7"/>
                <c:pt idx="0">
                  <c:v>1910</c:v>
                </c:pt>
                <c:pt idx="1">
                  <c:v>2174</c:v>
                </c:pt>
                <c:pt idx="2">
                  <c:v>1831</c:v>
                </c:pt>
                <c:pt idx="3">
                  <c:v>2365</c:v>
                </c:pt>
                <c:pt idx="4">
                  <c:v>3050</c:v>
                </c:pt>
                <c:pt idx="5">
                  <c:v>2802</c:v>
                </c:pt>
                <c:pt idx="6">
                  <c:v>2350</c:v>
                </c:pt>
              </c:numCache>
            </c:numRef>
          </c:val>
          <c:smooth val="0"/>
          <c:extLst>
            <c:ext xmlns:c16="http://schemas.microsoft.com/office/drawing/2014/chart" uri="{C3380CC4-5D6E-409C-BE32-E72D297353CC}">
              <c16:uniqueId val="{00000001-C52E-45C1-B238-C3A01107162C}"/>
            </c:ext>
          </c:extLst>
        </c:ser>
        <c:dLbls>
          <c:showLegendKey val="0"/>
          <c:showVal val="0"/>
          <c:showCatName val="0"/>
          <c:showSerName val="0"/>
          <c:showPercent val="0"/>
          <c:showBubbleSize val="0"/>
        </c:dLbls>
        <c:marker val="1"/>
        <c:smooth val="0"/>
        <c:axId val="432727128"/>
        <c:axId val="432728440"/>
      </c:lineChart>
      <c:catAx>
        <c:axId val="54794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7110872"/>
        <c:crosses val="autoZero"/>
        <c:auto val="1"/>
        <c:lblAlgn val="ctr"/>
        <c:lblOffset val="100"/>
        <c:noMultiLvlLbl val="0"/>
      </c:catAx>
      <c:valAx>
        <c:axId val="437110872"/>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7949680"/>
        <c:crosses val="autoZero"/>
        <c:crossBetween val="between"/>
      </c:valAx>
      <c:valAx>
        <c:axId val="432728440"/>
        <c:scaling>
          <c:orientation val="minMax"/>
          <c:min val="1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727128"/>
        <c:crosses val="max"/>
        <c:crossBetween val="between"/>
      </c:valAx>
      <c:catAx>
        <c:axId val="432727128"/>
        <c:scaling>
          <c:orientation val="minMax"/>
        </c:scaling>
        <c:delete val="1"/>
        <c:axPos val="b"/>
        <c:numFmt formatCode="General" sourceLinked="1"/>
        <c:majorTickMark val="out"/>
        <c:minorTickMark val="none"/>
        <c:tickLblPos val="nextTo"/>
        <c:crossAx val="432728440"/>
        <c:crosses val="autoZero"/>
        <c:auto val="1"/>
        <c:lblAlgn val="ctr"/>
        <c:lblOffset val="100"/>
        <c:noMultiLvlLbl val="0"/>
      </c:catAx>
      <c:spPr>
        <a:noFill/>
        <a:ln>
          <a:noFill/>
        </a:ln>
        <a:effectLst/>
      </c:spPr>
    </c:plotArea>
    <c:legend>
      <c:legendPos val="b"/>
      <c:layout>
        <c:manualLayout>
          <c:xMode val="edge"/>
          <c:yMode val="edge"/>
          <c:x val="0.12226192284098801"/>
          <c:y val="0.90128048198683264"/>
          <c:w val="0.75946927357614646"/>
          <c:h val="9.871951801316740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0602D-0307-4FBD-90B4-5810A0EDD68C}" type="datetimeFigureOut">
              <a:rPr lang="en-IN" smtClean="0"/>
              <a:t>17-09-2019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6CD24-65A5-485B-836D-D6AF916E7237}" type="slidenum">
              <a:rPr lang="en-IN" smtClean="0"/>
              <a:t>‹#›</a:t>
            </a:fld>
            <a:endParaRPr lang="en-IN"/>
          </a:p>
        </p:txBody>
      </p:sp>
    </p:spTree>
    <p:extLst>
      <p:ext uri="{BB962C8B-B14F-4D97-AF65-F5344CB8AC3E}">
        <p14:creationId xmlns:p14="http://schemas.microsoft.com/office/powerpoint/2010/main" val="241387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rgbClr val="FF0000"/>
                </a:solidFill>
              </a:rPr>
              <a:t>On Oct 2018 price corrected to Rs 282 – great buying opportunity</a:t>
            </a:r>
          </a:p>
          <a:p>
            <a:endParaRPr lang="en-IN" dirty="0"/>
          </a:p>
        </p:txBody>
      </p:sp>
      <p:sp>
        <p:nvSpPr>
          <p:cNvPr id="4" name="Slide Number Placeholder 3"/>
          <p:cNvSpPr>
            <a:spLocks noGrp="1"/>
          </p:cNvSpPr>
          <p:nvPr>
            <p:ph type="sldNum" sz="quarter" idx="5"/>
          </p:nvPr>
        </p:nvSpPr>
        <p:spPr/>
        <p:txBody>
          <a:bodyPr/>
          <a:lstStyle/>
          <a:p>
            <a:fld id="{A04DE56F-5DDF-4452-B52F-3EE594AB8973}" type="slidenum">
              <a:rPr lang="en-IN" smtClean="0"/>
              <a:t>12</a:t>
            </a:fld>
            <a:endParaRPr lang="en-IN"/>
          </a:p>
        </p:txBody>
      </p:sp>
    </p:spTree>
    <p:extLst>
      <p:ext uri="{BB962C8B-B14F-4D97-AF65-F5344CB8AC3E}">
        <p14:creationId xmlns:p14="http://schemas.microsoft.com/office/powerpoint/2010/main" val="3973386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E9462EF3-3C4F-43EE-ACEE-D4B806740EA3}" type="datetimeFigureOut">
              <a:rPr lang="en-US" smtClean="0"/>
              <a:pPr/>
              <a:t>9/17/2019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smtClean="0"/>
              <a:t>9/17/2019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53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37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4000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38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smtClean="0"/>
              <a:t>9/17/2019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55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smtClean="0"/>
              <a:t>9/17/2019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935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772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520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959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t>9/17/2019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680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9/17/2019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69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9/17/2019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13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9/17/2019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9/17/2019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7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smtClean="0"/>
              <a:t>9/17/2019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3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9/17/2019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786BE5-D2A3-4BF0-8B30-D7403E61B3DC}" type="datetimeFigureOut">
              <a:rPr lang="en-US" smtClean="0"/>
              <a:t>9/17/2019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49509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lzs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ning-technology.com/comment/zinc-outlook-2019/"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www.amm.com/Article/3856465/Zn-prospects-hinge-on-Chinese-smelting-jam.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356" y="4563974"/>
            <a:ext cx="9473288" cy="1167563"/>
          </a:xfrm>
        </p:spPr>
        <p:txBody>
          <a:bodyPr/>
          <a:lstStyle/>
          <a:p>
            <a:pPr algn="ctr"/>
            <a:r>
              <a:rPr lang="en-IN" sz="3200" b="1" dirty="0"/>
              <a:t>CASE STUDY – PREMIUM ZINC-LEAD COMPANY (RISKY DIVIDEND PLAY) </a:t>
            </a:r>
            <a:br>
              <a:rPr lang="en-IN" sz="3200" b="1" dirty="0"/>
            </a:br>
            <a:endParaRPr lang="en-IN"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00" y="1126463"/>
            <a:ext cx="2710142" cy="2698097"/>
          </a:xfrm>
          <a:prstGeom prst="rect">
            <a:avLst/>
          </a:prstGeom>
        </p:spPr>
      </p:pic>
    </p:spTree>
    <p:extLst>
      <p:ext uri="{BB962C8B-B14F-4D97-AF65-F5344CB8AC3E}">
        <p14:creationId xmlns:p14="http://schemas.microsoft.com/office/powerpoint/2010/main" val="252762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84C8-C543-4C72-BABE-2C8797D27153}"/>
              </a:ext>
            </a:extLst>
          </p:cNvPr>
          <p:cNvSpPr>
            <a:spLocks noGrp="1"/>
          </p:cNvSpPr>
          <p:nvPr>
            <p:ph type="title"/>
          </p:nvPr>
        </p:nvSpPr>
        <p:spPr>
          <a:xfrm>
            <a:off x="1154954" y="973669"/>
            <a:ext cx="10113268" cy="897334"/>
          </a:xfrm>
        </p:spPr>
        <p:txBody>
          <a:bodyPr/>
          <a:lstStyle/>
          <a:p>
            <a:r>
              <a:rPr lang="en-IN" dirty="0"/>
              <a:t>HINDUSTAN ZINC – </a:t>
            </a:r>
            <a:r>
              <a:rPr lang="en-IN" sz="2800" dirty="0"/>
              <a:t>Shareholder Returns Cyclical</a:t>
            </a:r>
          </a:p>
        </p:txBody>
      </p:sp>
      <p:graphicFrame>
        <p:nvGraphicFramePr>
          <p:cNvPr id="7" name="Table 7">
            <a:extLst>
              <a:ext uri="{FF2B5EF4-FFF2-40B4-BE49-F238E27FC236}">
                <a16:creationId xmlns:a16="http://schemas.microsoft.com/office/drawing/2014/main" id="{CFC8BE5B-80BC-4D51-B97F-EAF842D252E4}"/>
              </a:ext>
            </a:extLst>
          </p:cNvPr>
          <p:cNvGraphicFramePr>
            <a:graphicFrameLocks noGrp="1"/>
          </p:cNvGraphicFramePr>
          <p:nvPr>
            <p:extLst>
              <p:ext uri="{D42A27DB-BD31-4B8C-83A1-F6EECF244321}">
                <p14:modId xmlns:p14="http://schemas.microsoft.com/office/powerpoint/2010/main" val="1245279025"/>
              </p:ext>
            </p:extLst>
          </p:nvPr>
        </p:nvGraphicFramePr>
        <p:xfrm>
          <a:off x="194936" y="2282111"/>
          <a:ext cx="7767380" cy="4196080"/>
        </p:xfrm>
        <a:graphic>
          <a:graphicData uri="http://schemas.openxmlformats.org/drawingml/2006/table">
            <a:tbl>
              <a:tblPr firstRow="1" bandRow="1">
                <a:tableStyleId>{5C22544A-7EE6-4342-B048-85BDC9FD1C3A}</a:tableStyleId>
              </a:tblPr>
              <a:tblGrid>
                <a:gridCol w="1553476">
                  <a:extLst>
                    <a:ext uri="{9D8B030D-6E8A-4147-A177-3AD203B41FA5}">
                      <a16:colId xmlns:a16="http://schemas.microsoft.com/office/drawing/2014/main" val="3405830255"/>
                    </a:ext>
                  </a:extLst>
                </a:gridCol>
                <a:gridCol w="1553476">
                  <a:extLst>
                    <a:ext uri="{9D8B030D-6E8A-4147-A177-3AD203B41FA5}">
                      <a16:colId xmlns:a16="http://schemas.microsoft.com/office/drawing/2014/main" val="2934550977"/>
                    </a:ext>
                  </a:extLst>
                </a:gridCol>
                <a:gridCol w="1553476">
                  <a:extLst>
                    <a:ext uri="{9D8B030D-6E8A-4147-A177-3AD203B41FA5}">
                      <a16:colId xmlns:a16="http://schemas.microsoft.com/office/drawing/2014/main" val="3133929678"/>
                    </a:ext>
                  </a:extLst>
                </a:gridCol>
                <a:gridCol w="1553476">
                  <a:extLst>
                    <a:ext uri="{9D8B030D-6E8A-4147-A177-3AD203B41FA5}">
                      <a16:colId xmlns:a16="http://schemas.microsoft.com/office/drawing/2014/main" val="1891155953"/>
                    </a:ext>
                  </a:extLst>
                </a:gridCol>
                <a:gridCol w="1553476">
                  <a:extLst>
                    <a:ext uri="{9D8B030D-6E8A-4147-A177-3AD203B41FA5}">
                      <a16:colId xmlns:a16="http://schemas.microsoft.com/office/drawing/2014/main" val="383383029"/>
                    </a:ext>
                  </a:extLst>
                </a:gridCol>
              </a:tblGrid>
              <a:tr h="359917">
                <a:tc>
                  <a:txBody>
                    <a:bodyPr/>
                    <a:lstStyle/>
                    <a:p>
                      <a:pPr algn="l" fontAlgn="t"/>
                      <a:r>
                        <a:rPr lang="en-IN" sz="1600" b="1" u="none" strike="noStrike" dirty="0">
                          <a:effectLst/>
                        </a:rPr>
                        <a:t> </a:t>
                      </a:r>
                      <a:endParaRPr lang="en-IN" sz="16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IN" sz="1600" b="1" u="none" strike="noStrike" dirty="0">
                          <a:effectLst/>
                        </a:rPr>
                        <a:t>Share Price (Rs)</a:t>
                      </a:r>
                      <a:endParaRPr lang="en-IN"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IN" sz="1600" b="1" u="none" strike="noStrike" dirty="0">
                          <a:effectLst/>
                        </a:rPr>
                        <a:t>1 </a:t>
                      </a:r>
                      <a:r>
                        <a:rPr lang="en-IN" sz="1600" b="1" u="none" strike="noStrike" dirty="0" err="1">
                          <a:effectLst/>
                        </a:rPr>
                        <a:t>yr</a:t>
                      </a:r>
                      <a:r>
                        <a:rPr lang="en-IN" sz="1600" b="1" u="none" strike="noStrike" dirty="0">
                          <a:effectLst/>
                        </a:rPr>
                        <a:t> rolling returns</a:t>
                      </a:r>
                      <a:endParaRPr lang="en-IN"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US" sz="1600" b="1" u="none" strike="noStrike" dirty="0">
                          <a:effectLst/>
                        </a:rPr>
                        <a:t>3 </a:t>
                      </a:r>
                      <a:r>
                        <a:rPr lang="en-US" sz="1600" b="1" u="none" strike="noStrike" dirty="0" err="1">
                          <a:effectLst/>
                        </a:rPr>
                        <a:t>yr</a:t>
                      </a:r>
                      <a:r>
                        <a:rPr lang="en-US" sz="1600" b="1" u="none" strike="noStrike" dirty="0">
                          <a:effectLst/>
                        </a:rPr>
                        <a:t> rolling returns (CAGR)</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IN" sz="1600" b="1" u="none" strike="noStrike" dirty="0">
                          <a:effectLst/>
                        </a:rPr>
                        <a:t> Net Profit </a:t>
                      </a:r>
                    </a:p>
                    <a:p>
                      <a:pPr algn="ctr" fontAlgn="t"/>
                      <a:r>
                        <a:rPr lang="en-IN" sz="1600" b="1" u="none" strike="noStrike" dirty="0">
                          <a:effectLst/>
                        </a:rPr>
                        <a:t>(Rs bn)</a:t>
                      </a:r>
                      <a:endParaRPr lang="en-IN" sz="16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2793462"/>
                  </a:ext>
                </a:extLst>
              </a:tr>
              <a:tr h="370840">
                <a:tc>
                  <a:txBody>
                    <a:bodyPr/>
                    <a:lstStyle/>
                    <a:p>
                      <a:pPr algn="ctr" fontAlgn="b"/>
                      <a:r>
                        <a:rPr lang="en-IN" sz="1600" u="none" strike="noStrike" dirty="0">
                          <a:effectLst/>
                        </a:rPr>
                        <a:t>Mar 2010</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120</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40.4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1899221"/>
                  </a:ext>
                </a:extLst>
              </a:tr>
              <a:tr h="370840">
                <a:tc>
                  <a:txBody>
                    <a:bodyPr/>
                    <a:lstStyle/>
                    <a:p>
                      <a:pPr algn="ctr" fontAlgn="b"/>
                      <a:r>
                        <a:rPr lang="en-IN" sz="1600" u="none" strike="noStrike" dirty="0">
                          <a:effectLst/>
                        </a:rPr>
                        <a:t>Mar 2011</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138</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14%</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49.0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5915969"/>
                  </a:ext>
                </a:extLst>
              </a:tr>
              <a:tr h="370840">
                <a:tc>
                  <a:txBody>
                    <a:bodyPr/>
                    <a:lstStyle/>
                    <a:p>
                      <a:pPr algn="ctr" fontAlgn="b"/>
                      <a:r>
                        <a:rPr lang="en-IN" sz="1600" u="none" strike="noStrike" dirty="0">
                          <a:effectLst/>
                        </a:rPr>
                        <a:t>Mar 2012</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132</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-4%</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55.3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690186"/>
                  </a:ext>
                </a:extLst>
              </a:tr>
              <a:tr h="370840">
                <a:tc>
                  <a:txBody>
                    <a:bodyPr/>
                    <a:lstStyle/>
                    <a:p>
                      <a:pPr algn="ctr" fontAlgn="b"/>
                      <a:r>
                        <a:rPr lang="en-IN" sz="1600" u="none" strike="noStrike" dirty="0">
                          <a:effectLst/>
                        </a:rPr>
                        <a:t>Mar 2013</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121</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-8%</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0%</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69.0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3134872"/>
                  </a:ext>
                </a:extLst>
              </a:tr>
              <a:tr h="370840">
                <a:tc>
                  <a:txBody>
                    <a:bodyPr/>
                    <a:lstStyle/>
                    <a:p>
                      <a:pPr algn="ctr" fontAlgn="b"/>
                      <a:r>
                        <a:rPr lang="en-IN" sz="1600" u="none" strike="noStrike" dirty="0">
                          <a:effectLst/>
                        </a:rPr>
                        <a:t>Mar 2014</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129</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6%</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-2%</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69.0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6868598"/>
                  </a:ext>
                </a:extLst>
              </a:tr>
              <a:tr h="370840">
                <a:tc>
                  <a:txBody>
                    <a:bodyPr/>
                    <a:lstStyle/>
                    <a:p>
                      <a:pPr algn="ctr" fontAlgn="b"/>
                      <a:r>
                        <a:rPr lang="en-IN" sz="1600" u="none" strike="noStrike" dirty="0">
                          <a:effectLst/>
                        </a:rPr>
                        <a:t>Mar 2015</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162</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26%</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7%</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81.8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535248"/>
                  </a:ext>
                </a:extLst>
              </a:tr>
              <a:tr h="370840">
                <a:tc>
                  <a:txBody>
                    <a:bodyPr/>
                    <a:lstStyle/>
                    <a:p>
                      <a:pPr algn="ctr" fontAlgn="b"/>
                      <a:r>
                        <a:rPr lang="en-IN" sz="1600" u="none" strike="noStrike" dirty="0">
                          <a:effectLst/>
                        </a:rPr>
                        <a:t>Mar 2016</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184</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13%</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15%</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81.8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5407035"/>
                  </a:ext>
                </a:extLst>
              </a:tr>
              <a:tr h="370840">
                <a:tc>
                  <a:txBody>
                    <a:bodyPr/>
                    <a:lstStyle/>
                    <a:p>
                      <a:pPr algn="ctr" fontAlgn="b"/>
                      <a:r>
                        <a:rPr lang="en-IN" sz="1600" u="none" strike="noStrike" dirty="0">
                          <a:effectLst/>
                        </a:rPr>
                        <a:t>Mar 2017</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289</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57%</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31%</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83.2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1574220"/>
                  </a:ext>
                </a:extLst>
              </a:tr>
              <a:tr h="370840">
                <a:tc>
                  <a:txBody>
                    <a:bodyPr/>
                    <a:lstStyle/>
                    <a:p>
                      <a:pPr algn="ctr" fontAlgn="b"/>
                      <a:r>
                        <a:rPr lang="en-IN" sz="1600" u="none" strike="noStrike" dirty="0">
                          <a:effectLst/>
                        </a:rPr>
                        <a:t>Mar 2018</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301</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4%</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23%</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N" sz="1600" u="none" strike="noStrike" dirty="0">
                          <a:effectLst/>
                        </a:rPr>
                        <a:t>           92.8 </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18909190"/>
                  </a:ext>
                </a:extLst>
              </a:tr>
              <a:tr h="370840">
                <a:tc>
                  <a:txBody>
                    <a:bodyPr/>
                    <a:lstStyle/>
                    <a:p>
                      <a:pPr algn="ctr" fontAlgn="b"/>
                      <a:r>
                        <a:rPr lang="en-IN" sz="1600" u="none" strike="noStrike" dirty="0">
                          <a:effectLst/>
                        </a:rPr>
                        <a:t>Mar 2019</a:t>
                      </a:r>
                      <a:endParaRPr lang="en-IN"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600" u="none" strike="noStrike" dirty="0">
                          <a:effectLst/>
                        </a:rPr>
                        <a:t>277</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-8%</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15%</a:t>
                      </a:r>
                      <a:endParaRPr lang="en-IN"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IN" sz="1600" u="none" strike="noStrike" dirty="0">
                          <a:effectLst/>
                        </a:rPr>
                        <a:t>79.6</a:t>
                      </a:r>
                      <a:endParaRPr lang="en-IN"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335860"/>
                  </a:ext>
                </a:extLst>
              </a:tr>
            </a:tbl>
          </a:graphicData>
        </a:graphic>
      </p:graphicFrame>
      <p:sp>
        <p:nvSpPr>
          <p:cNvPr id="11" name="TextBox 10">
            <a:extLst>
              <a:ext uri="{FF2B5EF4-FFF2-40B4-BE49-F238E27FC236}">
                <a16:creationId xmlns:a16="http://schemas.microsoft.com/office/drawing/2014/main" id="{C21F8B67-C002-4AAB-BC74-15883625867A}"/>
              </a:ext>
            </a:extLst>
          </p:cNvPr>
          <p:cNvSpPr txBox="1"/>
          <p:nvPr/>
        </p:nvSpPr>
        <p:spPr>
          <a:xfrm>
            <a:off x="4831249" y="6477523"/>
            <a:ext cx="3286840" cy="261610"/>
          </a:xfrm>
          <a:prstGeom prst="rect">
            <a:avLst/>
          </a:prstGeom>
          <a:noFill/>
        </p:spPr>
        <p:txBody>
          <a:bodyPr wrap="square" rtlCol="0">
            <a:spAutoFit/>
          </a:bodyPr>
          <a:lstStyle/>
          <a:p>
            <a:r>
              <a:rPr lang="en-IN" sz="1100" b="1" dirty="0"/>
              <a:t>Source: screener.in </a:t>
            </a:r>
            <a:r>
              <a:rPr lang="en-IN" sz="1100" dirty="0"/>
              <a:t>(share price &amp; net profit)</a:t>
            </a:r>
          </a:p>
        </p:txBody>
      </p:sp>
      <p:graphicFrame>
        <p:nvGraphicFramePr>
          <p:cNvPr id="12" name="Table 12">
            <a:extLst>
              <a:ext uri="{FF2B5EF4-FFF2-40B4-BE49-F238E27FC236}">
                <a16:creationId xmlns:a16="http://schemas.microsoft.com/office/drawing/2014/main" id="{0B440AB8-683E-40AC-8CE3-74401572654F}"/>
              </a:ext>
            </a:extLst>
          </p:cNvPr>
          <p:cNvGraphicFramePr>
            <a:graphicFrameLocks noGrp="1"/>
          </p:cNvGraphicFramePr>
          <p:nvPr>
            <p:extLst>
              <p:ext uri="{D42A27DB-BD31-4B8C-83A1-F6EECF244321}">
                <p14:modId xmlns:p14="http://schemas.microsoft.com/office/powerpoint/2010/main" val="4108381702"/>
              </p:ext>
            </p:extLst>
          </p:nvPr>
        </p:nvGraphicFramePr>
        <p:xfrm>
          <a:off x="8500012" y="2531598"/>
          <a:ext cx="3196492" cy="1112520"/>
        </p:xfrm>
        <a:graphic>
          <a:graphicData uri="http://schemas.openxmlformats.org/drawingml/2006/table">
            <a:tbl>
              <a:tblPr firstRow="1" bandRow="1">
                <a:tableStyleId>{5C22544A-7EE6-4342-B048-85BDC9FD1C3A}</a:tableStyleId>
              </a:tblPr>
              <a:tblGrid>
                <a:gridCol w="1492145">
                  <a:extLst>
                    <a:ext uri="{9D8B030D-6E8A-4147-A177-3AD203B41FA5}">
                      <a16:colId xmlns:a16="http://schemas.microsoft.com/office/drawing/2014/main" val="3788526506"/>
                    </a:ext>
                  </a:extLst>
                </a:gridCol>
                <a:gridCol w="1704347">
                  <a:extLst>
                    <a:ext uri="{9D8B030D-6E8A-4147-A177-3AD203B41FA5}">
                      <a16:colId xmlns:a16="http://schemas.microsoft.com/office/drawing/2014/main" val="3393489938"/>
                    </a:ext>
                  </a:extLst>
                </a:gridCol>
              </a:tblGrid>
              <a:tr h="370840">
                <a:tc>
                  <a:txBody>
                    <a:bodyPr/>
                    <a:lstStyle/>
                    <a:p>
                      <a:r>
                        <a:rPr lang="en-IN" dirty="0"/>
                        <a:t>Date</a:t>
                      </a:r>
                    </a:p>
                  </a:txBody>
                  <a:tcPr/>
                </a:tc>
                <a:tc>
                  <a:txBody>
                    <a:bodyPr/>
                    <a:lstStyle/>
                    <a:p>
                      <a:r>
                        <a:rPr lang="en-IN" dirty="0"/>
                        <a:t>Action</a:t>
                      </a:r>
                    </a:p>
                  </a:txBody>
                  <a:tcPr/>
                </a:tc>
                <a:extLst>
                  <a:ext uri="{0D108BD9-81ED-4DB2-BD59-A6C34878D82A}">
                    <a16:rowId xmlns:a16="http://schemas.microsoft.com/office/drawing/2014/main" val="2046343517"/>
                  </a:ext>
                </a:extLst>
              </a:tr>
              <a:tr h="370840">
                <a:tc>
                  <a:txBody>
                    <a:bodyPr/>
                    <a:lstStyle/>
                    <a:p>
                      <a:r>
                        <a:rPr lang="en-IN" sz="1400" dirty="0"/>
                        <a:t>7</a:t>
                      </a:r>
                      <a:r>
                        <a:rPr lang="en-IN" sz="1400" baseline="30000" dirty="0"/>
                        <a:t>th</a:t>
                      </a:r>
                      <a:r>
                        <a:rPr lang="en-IN" sz="1400" dirty="0"/>
                        <a:t> March 2011</a:t>
                      </a:r>
                    </a:p>
                  </a:txBody>
                  <a:tcPr/>
                </a:tc>
                <a:tc>
                  <a:txBody>
                    <a:bodyPr/>
                    <a:lstStyle/>
                    <a:p>
                      <a:r>
                        <a:rPr lang="en-IN" dirty="0"/>
                        <a:t>Split 10 : 2</a:t>
                      </a:r>
                    </a:p>
                  </a:txBody>
                  <a:tcPr/>
                </a:tc>
                <a:extLst>
                  <a:ext uri="{0D108BD9-81ED-4DB2-BD59-A6C34878D82A}">
                    <a16:rowId xmlns:a16="http://schemas.microsoft.com/office/drawing/2014/main" val="2126651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dirty="0"/>
                        <a:t>7</a:t>
                      </a:r>
                      <a:r>
                        <a:rPr lang="en-IN" sz="1400" baseline="30000" dirty="0"/>
                        <a:t>th</a:t>
                      </a:r>
                      <a:r>
                        <a:rPr lang="en-IN" sz="1400" dirty="0"/>
                        <a:t> March 2011</a:t>
                      </a:r>
                    </a:p>
                  </a:txBody>
                  <a:tcPr/>
                </a:tc>
                <a:tc>
                  <a:txBody>
                    <a:bodyPr/>
                    <a:lstStyle/>
                    <a:p>
                      <a:r>
                        <a:rPr lang="en-IN" dirty="0"/>
                        <a:t>Bonus 1:1</a:t>
                      </a:r>
                    </a:p>
                  </a:txBody>
                  <a:tcPr/>
                </a:tc>
                <a:extLst>
                  <a:ext uri="{0D108BD9-81ED-4DB2-BD59-A6C34878D82A}">
                    <a16:rowId xmlns:a16="http://schemas.microsoft.com/office/drawing/2014/main" val="2269398829"/>
                  </a:ext>
                </a:extLst>
              </a:tr>
            </a:tbl>
          </a:graphicData>
        </a:graphic>
      </p:graphicFrame>
      <p:sp>
        <p:nvSpPr>
          <p:cNvPr id="14" name="TextBox 13">
            <a:extLst>
              <a:ext uri="{FF2B5EF4-FFF2-40B4-BE49-F238E27FC236}">
                <a16:creationId xmlns:a16="http://schemas.microsoft.com/office/drawing/2014/main" id="{EE4E5B21-0957-4EEF-8B3F-69D2336384C4}"/>
              </a:ext>
            </a:extLst>
          </p:cNvPr>
          <p:cNvSpPr txBox="1"/>
          <p:nvPr/>
        </p:nvSpPr>
        <p:spPr>
          <a:xfrm>
            <a:off x="8500012" y="2170928"/>
            <a:ext cx="3235569" cy="369332"/>
          </a:xfrm>
          <a:prstGeom prst="rect">
            <a:avLst/>
          </a:prstGeom>
          <a:noFill/>
        </p:spPr>
        <p:txBody>
          <a:bodyPr wrap="square" rtlCol="0">
            <a:spAutoFit/>
          </a:bodyPr>
          <a:lstStyle/>
          <a:p>
            <a:r>
              <a:rPr lang="en-IN" b="1" dirty="0"/>
              <a:t>Key Corporate Action</a:t>
            </a:r>
          </a:p>
        </p:txBody>
      </p:sp>
      <p:sp>
        <p:nvSpPr>
          <p:cNvPr id="17" name="TextBox 16">
            <a:extLst>
              <a:ext uri="{FF2B5EF4-FFF2-40B4-BE49-F238E27FC236}">
                <a16:creationId xmlns:a16="http://schemas.microsoft.com/office/drawing/2014/main" id="{7FB3B664-227A-4B14-AE3C-B901C8B2546A}"/>
              </a:ext>
            </a:extLst>
          </p:cNvPr>
          <p:cNvSpPr txBox="1"/>
          <p:nvPr/>
        </p:nvSpPr>
        <p:spPr>
          <a:xfrm>
            <a:off x="8500012" y="3642250"/>
            <a:ext cx="3497052" cy="276999"/>
          </a:xfrm>
          <a:prstGeom prst="rect">
            <a:avLst/>
          </a:prstGeom>
          <a:noFill/>
        </p:spPr>
        <p:txBody>
          <a:bodyPr wrap="square" rtlCol="0">
            <a:spAutoFit/>
          </a:bodyPr>
          <a:lstStyle/>
          <a:p>
            <a:r>
              <a:rPr lang="en-IN" sz="1200" i="1" dirty="0"/>
              <a:t>Source: </a:t>
            </a:r>
            <a:r>
              <a:rPr lang="en-IN" sz="1200" i="1" dirty="0" err="1"/>
              <a:t>Moneycontrol</a:t>
            </a:r>
            <a:r>
              <a:rPr lang="en-IN" sz="1200" i="1" dirty="0"/>
              <a:t> (Advanced charts)</a:t>
            </a:r>
            <a:r>
              <a:rPr lang="en-IN" sz="1200" dirty="0"/>
              <a:t> </a:t>
            </a:r>
          </a:p>
        </p:txBody>
      </p:sp>
      <p:sp>
        <p:nvSpPr>
          <p:cNvPr id="18" name="TextBox 17">
            <a:extLst>
              <a:ext uri="{FF2B5EF4-FFF2-40B4-BE49-F238E27FC236}">
                <a16:creationId xmlns:a16="http://schemas.microsoft.com/office/drawing/2014/main" id="{179FA54B-C105-4E07-BCCE-79351142977F}"/>
              </a:ext>
            </a:extLst>
          </p:cNvPr>
          <p:cNvSpPr txBox="1"/>
          <p:nvPr/>
        </p:nvSpPr>
        <p:spPr>
          <a:xfrm>
            <a:off x="8197516" y="4061823"/>
            <a:ext cx="3799547" cy="2862322"/>
          </a:xfrm>
          <a:prstGeom prst="rect">
            <a:avLst/>
          </a:prstGeom>
          <a:noFill/>
        </p:spPr>
        <p:txBody>
          <a:bodyPr wrap="square" rtlCol="0">
            <a:spAutoFit/>
          </a:bodyPr>
          <a:lstStyle/>
          <a:p>
            <a:r>
              <a:rPr lang="en-IN" b="1" dirty="0">
                <a:solidFill>
                  <a:schemeClr val="accent1">
                    <a:lumMod val="60000"/>
                    <a:lumOff val="40000"/>
                  </a:schemeClr>
                </a:solidFill>
              </a:rPr>
              <a:t>Total Absolute Returns: 550% (post March 2011)</a:t>
            </a:r>
          </a:p>
          <a:p>
            <a:pPr marL="285750" indent="-285750">
              <a:buFont typeface="Arial" panose="020B0604020202020204" pitchFamily="34" charset="0"/>
              <a:buChar char="•"/>
            </a:pPr>
            <a:r>
              <a:rPr lang="en-IN" b="1" dirty="0"/>
              <a:t>10x increase in no of shares owned </a:t>
            </a:r>
            <a:r>
              <a:rPr lang="en-IN" dirty="0"/>
              <a:t>(For every share owned prior to 7</a:t>
            </a:r>
            <a:r>
              <a:rPr lang="en-IN" baseline="30000" dirty="0"/>
              <a:t>th</a:t>
            </a:r>
            <a:r>
              <a:rPr lang="en-IN" dirty="0"/>
              <a:t> March 2011, 10 shares </a:t>
            </a:r>
            <a:r>
              <a:rPr lang="en-IN" dirty="0" err="1"/>
              <a:t>recd</a:t>
            </a:r>
            <a:r>
              <a:rPr lang="en-IN" dirty="0"/>
              <a: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b="1" dirty="0"/>
              <a:t>Returns rose by ~ 55% </a:t>
            </a:r>
            <a:r>
              <a:rPr lang="en-IN" dirty="0"/>
              <a:t>(Rs 138 to 215 per share -current price) </a:t>
            </a:r>
          </a:p>
        </p:txBody>
      </p:sp>
      <p:sp>
        <p:nvSpPr>
          <p:cNvPr id="3" name="TextBox 2">
            <a:extLst>
              <a:ext uri="{FF2B5EF4-FFF2-40B4-BE49-F238E27FC236}">
                <a16:creationId xmlns:a16="http://schemas.microsoft.com/office/drawing/2014/main" id="{BEB42CEE-5C13-4ADB-B787-C0CF57113CEC}"/>
              </a:ext>
            </a:extLst>
          </p:cNvPr>
          <p:cNvSpPr txBox="1"/>
          <p:nvPr/>
        </p:nvSpPr>
        <p:spPr>
          <a:xfrm>
            <a:off x="194936" y="6477523"/>
            <a:ext cx="3925230" cy="338554"/>
          </a:xfrm>
          <a:prstGeom prst="rect">
            <a:avLst/>
          </a:prstGeom>
          <a:noFill/>
        </p:spPr>
        <p:txBody>
          <a:bodyPr wrap="square" rtlCol="0">
            <a:spAutoFit/>
          </a:bodyPr>
          <a:lstStyle/>
          <a:p>
            <a:r>
              <a:rPr lang="en-IN" sz="1600" b="1" dirty="0">
                <a:solidFill>
                  <a:srgbClr val="FF0000"/>
                </a:solidFill>
              </a:rPr>
              <a:t>Current Share price is Rs 215</a:t>
            </a:r>
          </a:p>
        </p:txBody>
      </p:sp>
    </p:spTree>
    <p:extLst>
      <p:ext uri="{BB962C8B-B14F-4D97-AF65-F5344CB8AC3E}">
        <p14:creationId xmlns:p14="http://schemas.microsoft.com/office/powerpoint/2010/main" val="328112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947919"/>
            <a:ext cx="10986052" cy="973645"/>
          </a:xfrm>
        </p:spPr>
        <p:txBody>
          <a:bodyPr/>
          <a:lstStyle/>
          <a:p>
            <a:r>
              <a:rPr lang="en-IN" dirty="0"/>
              <a:t>HINDUSTAN ZINC: Key Financials &amp; Business Risks</a:t>
            </a:r>
            <a:endParaRPr lang="en-IN" b="1" dirty="0">
              <a:solidFill>
                <a:srgbClr val="FF0000"/>
              </a:solidFill>
            </a:endParaRPr>
          </a:p>
        </p:txBody>
      </p:sp>
      <p:graphicFrame>
        <p:nvGraphicFramePr>
          <p:cNvPr id="6" name="Table 5">
            <a:extLst>
              <a:ext uri="{FF2B5EF4-FFF2-40B4-BE49-F238E27FC236}">
                <a16:creationId xmlns:a16="http://schemas.microsoft.com/office/drawing/2014/main" id="{7FCCBCD1-D1F8-493D-8106-1AE156EB46F4}"/>
              </a:ext>
            </a:extLst>
          </p:cNvPr>
          <p:cNvGraphicFramePr>
            <a:graphicFrameLocks noGrp="1"/>
          </p:cNvGraphicFramePr>
          <p:nvPr>
            <p:extLst>
              <p:ext uri="{D42A27DB-BD31-4B8C-83A1-F6EECF244321}">
                <p14:modId xmlns:p14="http://schemas.microsoft.com/office/powerpoint/2010/main" val="3143215519"/>
              </p:ext>
            </p:extLst>
          </p:nvPr>
        </p:nvGraphicFramePr>
        <p:xfrm>
          <a:off x="185531" y="2298429"/>
          <a:ext cx="7103165" cy="4559571"/>
        </p:xfrm>
        <a:graphic>
          <a:graphicData uri="http://schemas.openxmlformats.org/drawingml/2006/table">
            <a:tbl>
              <a:tblPr firstRow="1" bandRow="1">
                <a:tableStyleId>{5C22544A-7EE6-4342-B048-85BDC9FD1C3A}</a:tableStyleId>
              </a:tblPr>
              <a:tblGrid>
                <a:gridCol w="2455416">
                  <a:extLst>
                    <a:ext uri="{9D8B030D-6E8A-4147-A177-3AD203B41FA5}">
                      <a16:colId xmlns:a16="http://schemas.microsoft.com/office/drawing/2014/main" val="2710594538"/>
                    </a:ext>
                  </a:extLst>
                </a:gridCol>
                <a:gridCol w="4647749">
                  <a:extLst>
                    <a:ext uri="{9D8B030D-6E8A-4147-A177-3AD203B41FA5}">
                      <a16:colId xmlns:a16="http://schemas.microsoft.com/office/drawing/2014/main" val="1312072699"/>
                    </a:ext>
                  </a:extLst>
                </a:gridCol>
              </a:tblGrid>
              <a:tr h="858035">
                <a:tc>
                  <a:txBody>
                    <a:bodyPr/>
                    <a:lstStyle/>
                    <a:p>
                      <a:r>
                        <a:rPr lang="en-US" dirty="0"/>
                        <a:t>Parameters</a:t>
                      </a:r>
                    </a:p>
                  </a:txBody>
                  <a:tcPr/>
                </a:tc>
                <a:tc>
                  <a:txBody>
                    <a:bodyPr/>
                    <a:lstStyle/>
                    <a:p>
                      <a:r>
                        <a:rPr lang="en-US" dirty="0"/>
                        <a:t>Remarks</a:t>
                      </a:r>
                    </a:p>
                  </a:txBody>
                  <a:tcPr/>
                </a:tc>
                <a:extLst>
                  <a:ext uri="{0D108BD9-81ED-4DB2-BD59-A6C34878D82A}">
                    <a16:rowId xmlns:a16="http://schemas.microsoft.com/office/drawing/2014/main" val="4007718160"/>
                  </a:ext>
                </a:extLst>
              </a:tr>
              <a:tr h="373401">
                <a:tc>
                  <a:txBody>
                    <a:bodyPr/>
                    <a:lstStyle/>
                    <a:p>
                      <a:r>
                        <a:rPr lang="en-US" b="1" i="1" dirty="0"/>
                        <a:t>Earnings per Share</a:t>
                      </a:r>
                    </a:p>
                  </a:txBody>
                  <a:tcPr/>
                </a:tc>
                <a:tc>
                  <a:txBody>
                    <a:bodyPr/>
                    <a:lstStyle/>
                    <a:p>
                      <a:r>
                        <a:rPr lang="en-US" dirty="0"/>
                        <a:t>EPS doubled in the last decade to Rs 18.47 per share; though lower than the cyclical peak of Rs 21.95 in FY18</a:t>
                      </a:r>
                    </a:p>
                  </a:txBody>
                  <a:tcPr/>
                </a:tc>
                <a:extLst>
                  <a:ext uri="{0D108BD9-81ED-4DB2-BD59-A6C34878D82A}">
                    <a16:rowId xmlns:a16="http://schemas.microsoft.com/office/drawing/2014/main" val="505138865"/>
                  </a:ext>
                </a:extLst>
              </a:tr>
              <a:tr h="373401">
                <a:tc>
                  <a:txBody>
                    <a:bodyPr/>
                    <a:lstStyle/>
                    <a:p>
                      <a:r>
                        <a:rPr lang="en-US" b="1" i="1" dirty="0"/>
                        <a:t>Free Cash Flow</a:t>
                      </a:r>
                    </a:p>
                  </a:txBody>
                  <a:tcPr/>
                </a:tc>
                <a:tc>
                  <a:txBody>
                    <a:bodyPr/>
                    <a:lstStyle/>
                    <a:p>
                      <a:r>
                        <a:rPr lang="en-US" dirty="0"/>
                        <a:t>Positive, ranging from Rs 53 -71 bn in last 3 years</a:t>
                      </a:r>
                    </a:p>
                  </a:txBody>
                  <a:tcPr/>
                </a:tc>
                <a:extLst>
                  <a:ext uri="{0D108BD9-81ED-4DB2-BD59-A6C34878D82A}">
                    <a16:rowId xmlns:a16="http://schemas.microsoft.com/office/drawing/2014/main" val="3693882424"/>
                  </a:ext>
                </a:extLst>
              </a:tr>
              <a:tr h="373401">
                <a:tc>
                  <a:txBody>
                    <a:bodyPr/>
                    <a:lstStyle/>
                    <a:p>
                      <a:r>
                        <a:rPr lang="en-US" b="1" i="1" dirty="0"/>
                        <a:t>Return on Equity</a:t>
                      </a:r>
                    </a:p>
                  </a:txBody>
                  <a:tcPr/>
                </a:tc>
                <a:tc>
                  <a:txBody>
                    <a:bodyPr/>
                    <a:lstStyle/>
                    <a:p>
                      <a:r>
                        <a:rPr lang="en-US" dirty="0"/>
                        <a:t>Yes, 23 to 27.8% in last three years</a:t>
                      </a:r>
                    </a:p>
                  </a:txBody>
                  <a:tcPr/>
                </a:tc>
                <a:extLst>
                  <a:ext uri="{0D108BD9-81ED-4DB2-BD59-A6C34878D82A}">
                    <a16:rowId xmlns:a16="http://schemas.microsoft.com/office/drawing/2014/main" val="4110113660"/>
                  </a:ext>
                </a:extLst>
              </a:tr>
              <a:tr h="373401">
                <a:tc>
                  <a:txBody>
                    <a:bodyPr/>
                    <a:lstStyle/>
                    <a:p>
                      <a:r>
                        <a:rPr lang="en-US" b="1" i="1" dirty="0"/>
                        <a:t>Interest Coverage</a:t>
                      </a:r>
                    </a:p>
                  </a:txBody>
                  <a:tcPr/>
                </a:tc>
                <a:tc>
                  <a:txBody>
                    <a:bodyPr/>
                    <a:lstStyle/>
                    <a:p>
                      <a:r>
                        <a:rPr lang="en-US" dirty="0"/>
                        <a:t>&gt;10, Negligible debt</a:t>
                      </a:r>
                    </a:p>
                  </a:txBody>
                  <a:tcPr/>
                </a:tc>
                <a:extLst>
                  <a:ext uri="{0D108BD9-81ED-4DB2-BD59-A6C34878D82A}">
                    <a16:rowId xmlns:a16="http://schemas.microsoft.com/office/drawing/2014/main" val="2589076090"/>
                  </a:ext>
                </a:extLst>
              </a:tr>
              <a:tr h="653452">
                <a:tc>
                  <a:txBody>
                    <a:bodyPr/>
                    <a:lstStyle/>
                    <a:p>
                      <a:r>
                        <a:rPr lang="en-US" b="1" i="1" dirty="0"/>
                        <a:t>Economic Moat</a:t>
                      </a:r>
                    </a:p>
                  </a:txBody>
                  <a:tcPr/>
                </a:tc>
                <a:tc>
                  <a:txBody>
                    <a:bodyPr/>
                    <a:lstStyle/>
                    <a:p>
                      <a:r>
                        <a:rPr lang="en-US" dirty="0"/>
                        <a:t>2 Moats</a:t>
                      </a:r>
                      <a:r>
                        <a:rPr lang="en-US" baseline="0" dirty="0"/>
                        <a:t> </a:t>
                      </a:r>
                    </a:p>
                    <a:p>
                      <a:r>
                        <a:rPr lang="en-US" baseline="0" dirty="0"/>
                        <a:t>(Intangible Asset, Low cost Advantage)</a:t>
                      </a:r>
                      <a:endParaRPr lang="en-US" dirty="0"/>
                    </a:p>
                  </a:txBody>
                  <a:tcPr/>
                </a:tc>
                <a:extLst>
                  <a:ext uri="{0D108BD9-81ED-4DB2-BD59-A6C34878D82A}">
                    <a16:rowId xmlns:a16="http://schemas.microsoft.com/office/drawing/2014/main" val="450343980"/>
                  </a:ext>
                </a:extLst>
              </a:tr>
              <a:tr h="373401">
                <a:tc>
                  <a:txBody>
                    <a:bodyPr/>
                    <a:lstStyle/>
                    <a:p>
                      <a:r>
                        <a:rPr lang="en-US" b="1" i="1" dirty="0"/>
                        <a:t>Net Margin</a:t>
                      </a:r>
                    </a:p>
                  </a:txBody>
                  <a:tcPr/>
                </a:tc>
                <a:tc>
                  <a:txBody>
                    <a:bodyPr/>
                    <a:lstStyle/>
                    <a:p>
                      <a:r>
                        <a:rPr lang="en-US" dirty="0"/>
                        <a:t>Consistently over 38%</a:t>
                      </a:r>
                    </a:p>
                  </a:txBody>
                  <a:tcPr/>
                </a:tc>
                <a:extLst>
                  <a:ext uri="{0D108BD9-81ED-4DB2-BD59-A6C34878D82A}">
                    <a16:rowId xmlns:a16="http://schemas.microsoft.com/office/drawing/2014/main" val="3446145505"/>
                  </a:ext>
                </a:extLst>
              </a:tr>
              <a:tr h="373401">
                <a:tc>
                  <a:txBody>
                    <a:bodyPr/>
                    <a:lstStyle/>
                    <a:p>
                      <a:r>
                        <a:rPr lang="en-US" b="1" i="1" dirty="0"/>
                        <a:t>Dividends </a:t>
                      </a:r>
                    </a:p>
                  </a:txBody>
                  <a:tcPr/>
                </a:tc>
                <a:tc>
                  <a:txBody>
                    <a:bodyPr/>
                    <a:lstStyle/>
                    <a:p>
                      <a:r>
                        <a:rPr lang="en-US" dirty="0"/>
                        <a:t>Yes, dividend yield of 9% last year</a:t>
                      </a:r>
                    </a:p>
                  </a:txBody>
                  <a:tcPr/>
                </a:tc>
                <a:extLst>
                  <a:ext uri="{0D108BD9-81ED-4DB2-BD59-A6C34878D82A}">
                    <a16:rowId xmlns:a16="http://schemas.microsoft.com/office/drawing/2014/main" val="1363788626"/>
                  </a:ext>
                </a:extLst>
              </a:tr>
            </a:tbl>
          </a:graphicData>
        </a:graphic>
      </p:graphicFrame>
      <p:graphicFrame>
        <p:nvGraphicFramePr>
          <p:cNvPr id="8" name="Table 10">
            <a:extLst>
              <a:ext uri="{FF2B5EF4-FFF2-40B4-BE49-F238E27FC236}">
                <a16:creationId xmlns:a16="http://schemas.microsoft.com/office/drawing/2014/main" id="{445C589C-83AE-441A-81CA-F75195E1B9A6}"/>
              </a:ext>
            </a:extLst>
          </p:cNvPr>
          <p:cNvGraphicFramePr>
            <a:graphicFrameLocks noGrp="1"/>
          </p:cNvGraphicFramePr>
          <p:nvPr>
            <p:extLst>
              <p:ext uri="{D42A27DB-BD31-4B8C-83A1-F6EECF244321}">
                <p14:modId xmlns:p14="http://schemas.microsoft.com/office/powerpoint/2010/main" val="774103486"/>
              </p:ext>
            </p:extLst>
          </p:nvPr>
        </p:nvGraphicFramePr>
        <p:xfrm>
          <a:off x="7862005" y="2304232"/>
          <a:ext cx="3442099" cy="1624046"/>
        </p:xfrm>
        <a:graphic>
          <a:graphicData uri="http://schemas.openxmlformats.org/drawingml/2006/table">
            <a:tbl>
              <a:tblPr firstRow="1" bandRow="1">
                <a:tableStyleId>{5C22544A-7EE6-4342-B048-85BDC9FD1C3A}</a:tableStyleId>
              </a:tblPr>
              <a:tblGrid>
                <a:gridCol w="3442099">
                  <a:extLst>
                    <a:ext uri="{9D8B030D-6E8A-4147-A177-3AD203B41FA5}">
                      <a16:colId xmlns:a16="http://schemas.microsoft.com/office/drawing/2014/main" val="1737839008"/>
                    </a:ext>
                  </a:extLst>
                </a:gridCol>
              </a:tblGrid>
              <a:tr h="353261">
                <a:tc>
                  <a:txBody>
                    <a:bodyPr/>
                    <a:lstStyle/>
                    <a:p>
                      <a:r>
                        <a:rPr lang="en-IN" dirty="0"/>
                        <a:t>Risks</a:t>
                      </a:r>
                    </a:p>
                  </a:txBody>
                  <a:tcPr/>
                </a:tc>
                <a:extLst>
                  <a:ext uri="{0D108BD9-81ED-4DB2-BD59-A6C34878D82A}">
                    <a16:rowId xmlns:a16="http://schemas.microsoft.com/office/drawing/2014/main" val="2199180176"/>
                  </a:ext>
                </a:extLst>
              </a:tr>
              <a:tr h="618206">
                <a:tc>
                  <a:txBody>
                    <a:bodyPr/>
                    <a:lstStyle/>
                    <a:p>
                      <a:r>
                        <a:rPr lang="en-IN" dirty="0"/>
                        <a:t>Supply overhang risk</a:t>
                      </a:r>
                    </a:p>
                  </a:txBody>
                  <a:tcPr anchor="ctr"/>
                </a:tc>
                <a:extLst>
                  <a:ext uri="{0D108BD9-81ED-4DB2-BD59-A6C34878D82A}">
                    <a16:rowId xmlns:a16="http://schemas.microsoft.com/office/drawing/2014/main" val="4001422142"/>
                  </a:ext>
                </a:extLst>
              </a:tr>
              <a:tr h="547212">
                <a:tc>
                  <a:txBody>
                    <a:bodyPr/>
                    <a:lstStyle/>
                    <a:p>
                      <a:r>
                        <a:rPr lang="en-IN" dirty="0"/>
                        <a:t>Environmental risk of  banning mining</a:t>
                      </a:r>
                    </a:p>
                  </a:txBody>
                  <a:tcPr anchor="ctr"/>
                </a:tc>
                <a:extLst>
                  <a:ext uri="{0D108BD9-81ED-4DB2-BD59-A6C34878D82A}">
                    <a16:rowId xmlns:a16="http://schemas.microsoft.com/office/drawing/2014/main" val="12387472"/>
                  </a:ext>
                </a:extLst>
              </a:tr>
            </a:tbl>
          </a:graphicData>
        </a:graphic>
      </p:graphicFrame>
    </p:spTree>
    <p:extLst>
      <p:ext uri="{BB962C8B-B14F-4D97-AF65-F5344CB8AC3E}">
        <p14:creationId xmlns:p14="http://schemas.microsoft.com/office/powerpoint/2010/main" val="343465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1776"/>
            <a:ext cx="10058400" cy="1450757"/>
          </a:xfrm>
        </p:spPr>
        <p:txBody>
          <a:bodyPr/>
          <a:lstStyle/>
          <a:p>
            <a:r>
              <a:rPr lang="en-IN" dirty="0"/>
              <a:t>HINDUSTAN ZINC: VALUATION MATRIX</a:t>
            </a:r>
            <a:endParaRPr lang="en-IN" sz="4000" b="1" dirty="0">
              <a:solidFill>
                <a:schemeClr val="bg1"/>
              </a:solidFill>
            </a:endParaRPr>
          </a:p>
        </p:txBody>
      </p:sp>
      <p:sp>
        <p:nvSpPr>
          <p:cNvPr id="6" name="Content Placeholder 2">
            <a:extLst>
              <a:ext uri="{FF2B5EF4-FFF2-40B4-BE49-F238E27FC236}">
                <a16:creationId xmlns:a16="http://schemas.microsoft.com/office/drawing/2014/main" id="{F9CC38AD-2EAC-48DD-AA3F-967BAA75BFBB}"/>
              </a:ext>
            </a:extLst>
          </p:cNvPr>
          <p:cNvSpPr txBox="1">
            <a:spLocks/>
          </p:cNvSpPr>
          <p:nvPr/>
        </p:nvSpPr>
        <p:spPr>
          <a:xfrm>
            <a:off x="6096000" y="1950266"/>
            <a:ext cx="4610697" cy="38773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IN" sz="2400" dirty="0"/>
          </a:p>
        </p:txBody>
      </p:sp>
      <p:graphicFrame>
        <p:nvGraphicFramePr>
          <p:cNvPr id="10" name="Table 10">
            <a:extLst>
              <a:ext uri="{FF2B5EF4-FFF2-40B4-BE49-F238E27FC236}">
                <a16:creationId xmlns:a16="http://schemas.microsoft.com/office/drawing/2014/main" id="{BA9B146B-6806-4993-969A-80FF6AAC4BC6}"/>
              </a:ext>
            </a:extLst>
          </p:cNvPr>
          <p:cNvGraphicFramePr>
            <a:graphicFrameLocks noGrp="1"/>
          </p:cNvGraphicFramePr>
          <p:nvPr>
            <p:extLst>
              <p:ext uri="{D42A27DB-BD31-4B8C-83A1-F6EECF244321}">
                <p14:modId xmlns:p14="http://schemas.microsoft.com/office/powerpoint/2010/main" val="2617464319"/>
              </p:ext>
            </p:extLst>
          </p:nvPr>
        </p:nvGraphicFramePr>
        <p:xfrm>
          <a:off x="7202540" y="2396934"/>
          <a:ext cx="4359966" cy="2468880"/>
        </p:xfrm>
        <a:graphic>
          <a:graphicData uri="http://schemas.openxmlformats.org/drawingml/2006/table">
            <a:tbl>
              <a:tblPr firstRow="1" bandRow="1">
                <a:tableStyleId>{5C22544A-7EE6-4342-B048-85BDC9FD1C3A}</a:tableStyleId>
              </a:tblPr>
              <a:tblGrid>
                <a:gridCol w="2179983">
                  <a:extLst>
                    <a:ext uri="{9D8B030D-6E8A-4147-A177-3AD203B41FA5}">
                      <a16:colId xmlns:a16="http://schemas.microsoft.com/office/drawing/2014/main" val="1737839008"/>
                    </a:ext>
                  </a:extLst>
                </a:gridCol>
                <a:gridCol w="2179983">
                  <a:extLst>
                    <a:ext uri="{9D8B030D-6E8A-4147-A177-3AD203B41FA5}">
                      <a16:colId xmlns:a16="http://schemas.microsoft.com/office/drawing/2014/main" val="2245286248"/>
                    </a:ext>
                  </a:extLst>
                </a:gridCol>
              </a:tblGrid>
              <a:tr h="0">
                <a:tc>
                  <a:txBody>
                    <a:bodyPr/>
                    <a:lstStyle/>
                    <a:p>
                      <a:r>
                        <a:rPr lang="en-IN" dirty="0"/>
                        <a:t>Dividend Analysis</a:t>
                      </a:r>
                    </a:p>
                  </a:txBody>
                  <a:tcPr/>
                </a:tc>
                <a:tc>
                  <a:txBody>
                    <a:bodyPr/>
                    <a:lstStyle/>
                    <a:p>
                      <a:endParaRPr lang="en-IN" dirty="0"/>
                    </a:p>
                  </a:txBody>
                  <a:tcPr/>
                </a:tc>
                <a:extLst>
                  <a:ext uri="{0D108BD9-81ED-4DB2-BD59-A6C34878D82A}">
                    <a16:rowId xmlns:a16="http://schemas.microsoft.com/office/drawing/2014/main" val="2199180176"/>
                  </a:ext>
                </a:extLst>
              </a:tr>
              <a:tr h="255898">
                <a:tc>
                  <a:txBody>
                    <a:bodyPr/>
                    <a:lstStyle/>
                    <a:p>
                      <a:r>
                        <a:rPr lang="en-IN" dirty="0"/>
                        <a:t>Dividend </a:t>
                      </a:r>
                      <a:r>
                        <a:rPr lang="en-IN" dirty="0" err="1"/>
                        <a:t>payout</a:t>
                      </a:r>
                      <a:endParaRPr lang="en-IN" dirty="0"/>
                    </a:p>
                  </a:txBody>
                  <a:tcPr/>
                </a:tc>
                <a:tc>
                  <a:txBody>
                    <a:bodyPr/>
                    <a:lstStyle/>
                    <a:p>
                      <a:r>
                        <a:rPr lang="en-IN" dirty="0"/>
                        <a:t>Exceeded 100% in three of the last 4 years</a:t>
                      </a:r>
                    </a:p>
                  </a:txBody>
                  <a:tcPr/>
                </a:tc>
                <a:extLst>
                  <a:ext uri="{0D108BD9-81ED-4DB2-BD59-A6C34878D82A}">
                    <a16:rowId xmlns:a16="http://schemas.microsoft.com/office/drawing/2014/main" val="4001422142"/>
                  </a:ext>
                </a:extLst>
              </a:tr>
              <a:tr h="279368">
                <a:tc>
                  <a:txBody>
                    <a:bodyPr/>
                    <a:lstStyle/>
                    <a:p>
                      <a:r>
                        <a:rPr lang="en-IN" dirty="0"/>
                        <a:t>Dividend yield</a:t>
                      </a:r>
                    </a:p>
                  </a:txBody>
                  <a:tcPr/>
                </a:tc>
                <a:tc>
                  <a:txBody>
                    <a:bodyPr/>
                    <a:lstStyle/>
                    <a:p>
                      <a:r>
                        <a:rPr lang="en-IN" dirty="0"/>
                        <a:t>Indicative dividend yield of 2.7% to 15% in the last 4 years</a:t>
                      </a:r>
                    </a:p>
                  </a:txBody>
                  <a:tcPr/>
                </a:tc>
                <a:extLst>
                  <a:ext uri="{0D108BD9-81ED-4DB2-BD59-A6C34878D82A}">
                    <a16:rowId xmlns:a16="http://schemas.microsoft.com/office/drawing/2014/main" val="12387472"/>
                  </a:ext>
                </a:extLst>
              </a:tr>
            </a:tbl>
          </a:graphicData>
        </a:graphic>
      </p:graphicFrame>
      <p:sp>
        <p:nvSpPr>
          <p:cNvPr id="3" name="TextBox 2">
            <a:extLst>
              <a:ext uri="{FF2B5EF4-FFF2-40B4-BE49-F238E27FC236}">
                <a16:creationId xmlns:a16="http://schemas.microsoft.com/office/drawing/2014/main" id="{EFB4278F-C08A-41FE-928A-C1F6582CC99F}"/>
              </a:ext>
            </a:extLst>
          </p:cNvPr>
          <p:cNvSpPr txBox="1"/>
          <p:nvPr/>
        </p:nvSpPr>
        <p:spPr>
          <a:xfrm>
            <a:off x="722960" y="5365928"/>
            <a:ext cx="5041736" cy="1200329"/>
          </a:xfrm>
          <a:prstGeom prst="rect">
            <a:avLst/>
          </a:prstGeom>
          <a:noFill/>
        </p:spPr>
        <p:txBody>
          <a:bodyPr wrap="square" rtlCol="0">
            <a:spAutoFit/>
          </a:bodyPr>
          <a:lstStyle/>
          <a:p>
            <a:r>
              <a:rPr lang="en-IN" b="1" dirty="0"/>
              <a:t>Hindustan Zinc is a commodity company, P/BV is expensive and P/E is not possible since EPS growth can become negative due to cyclical nature of business</a:t>
            </a:r>
          </a:p>
        </p:txBody>
      </p:sp>
      <p:sp>
        <p:nvSpPr>
          <p:cNvPr id="4" name="TextBox 3">
            <a:extLst>
              <a:ext uri="{FF2B5EF4-FFF2-40B4-BE49-F238E27FC236}">
                <a16:creationId xmlns:a16="http://schemas.microsoft.com/office/drawing/2014/main" id="{7097C53C-68E1-46BF-A001-B9610048429F}"/>
              </a:ext>
            </a:extLst>
          </p:cNvPr>
          <p:cNvSpPr txBox="1"/>
          <p:nvPr/>
        </p:nvSpPr>
        <p:spPr>
          <a:xfrm>
            <a:off x="7202540" y="5063547"/>
            <a:ext cx="4359966" cy="923330"/>
          </a:xfrm>
          <a:prstGeom prst="rect">
            <a:avLst/>
          </a:prstGeom>
          <a:noFill/>
        </p:spPr>
        <p:txBody>
          <a:bodyPr wrap="square" rtlCol="0">
            <a:spAutoFit/>
          </a:bodyPr>
          <a:lstStyle/>
          <a:p>
            <a:r>
              <a:rPr lang="en-IN" b="1" dirty="0"/>
              <a:t>Dividend yield is higher than 7.5% dividend yield criteria in 3 of the last 4 years</a:t>
            </a:r>
          </a:p>
        </p:txBody>
      </p:sp>
      <p:graphicFrame>
        <p:nvGraphicFramePr>
          <p:cNvPr id="9" name="Table 10">
            <a:extLst>
              <a:ext uri="{FF2B5EF4-FFF2-40B4-BE49-F238E27FC236}">
                <a16:creationId xmlns:a16="http://schemas.microsoft.com/office/drawing/2014/main" id="{B4801E43-2384-42D8-8C76-3B7BD1F595CB}"/>
              </a:ext>
            </a:extLst>
          </p:cNvPr>
          <p:cNvGraphicFramePr>
            <a:graphicFrameLocks noGrp="1"/>
          </p:cNvGraphicFramePr>
          <p:nvPr>
            <p:extLst>
              <p:ext uri="{D42A27DB-BD31-4B8C-83A1-F6EECF244321}">
                <p14:modId xmlns:p14="http://schemas.microsoft.com/office/powerpoint/2010/main" val="1851200166"/>
              </p:ext>
            </p:extLst>
          </p:nvPr>
        </p:nvGraphicFramePr>
        <p:xfrm>
          <a:off x="682143" y="2348016"/>
          <a:ext cx="5664588" cy="2919046"/>
        </p:xfrm>
        <a:graphic>
          <a:graphicData uri="http://schemas.openxmlformats.org/drawingml/2006/table">
            <a:tbl>
              <a:tblPr firstRow="1" bandRow="1">
                <a:tableStyleId>{5C22544A-7EE6-4342-B048-85BDC9FD1C3A}</a:tableStyleId>
              </a:tblPr>
              <a:tblGrid>
                <a:gridCol w="2832294">
                  <a:extLst>
                    <a:ext uri="{9D8B030D-6E8A-4147-A177-3AD203B41FA5}">
                      <a16:colId xmlns:a16="http://schemas.microsoft.com/office/drawing/2014/main" val="1737839008"/>
                    </a:ext>
                  </a:extLst>
                </a:gridCol>
                <a:gridCol w="2832294">
                  <a:extLst>
                    <a:ext uri="{9D8B030D-6E8A-4147-A177-3AD203B41FA5}">
                      <a16:colId xmlns:a16="http://schemas.microsoft.com/office/drawing/2014/main" val="2245286248"/>
                    </a:ext>
                  </a:extLst>
                </a:gridCol>
              </a:tblGrid>
              <a:tr h="541606">
                <a:tc>
                  <a:txBody>
                    <a:bodyPr/>
                    <a:lstStyle/>
                    <a:p>
                      <a:r>
                        <a:rPr lang="en-IN" dirty="0"/>
                        <a:t>Market Parameters </a:t>
                      </a:r>
                    </a:p>
                  </a:txBody>
                  <a:tcPr marL="92354" marR="92354"/>
                </a:tc>
                <a:tc>
                  <a:txBody>
                    <a:bodyPr/>
                    <a:lstStyle/>
                    <a:p>
                      <a:r>
                        <a:rPr lang="en-IN" dirty="0"/>
                        <a:t>As  on 11.9.2019</a:t>
                      </a:r>
                    </a:p>
                  </a:txBody>
                  <a:tcPr marL="92354" marR="92354"/>
                </a:tc>
                <a:extLst>
                  <a:ext uri="{0D108BD9-81ED-4DB2-BD59-A6C34878D82A}">
                    <a16:rowId xmlns:a16="http://schemas.microsoft.com/office/drawing/2014/main" val="2199180176"/>
                  </a:ext>
                </a:extLst>
              </a:tr>
              <a:tr h="309489">
                <a:tc>
                  <a:txBody>
                    <a:bodyPr/>
                    <a:lstStyle/>
                    <a:p>
                      <a:r>
                        <a:rPr lang="en-IN" dirty="0"/>
                        <a:t>Market price</a:t>
                      </a:r>
                    </a:p>
                  </a:txBody>
                  <a:tcPr marL="92354" marR="92354"/>
                </a:tc>
                <a:tc>
                  <a:txBody>
                    <a:bodyPr/>
                    <a:lstStyle/>
                    <a:p>
                      <a:r>
                        <a:rPr lang="en-IN" dirty="0"/>
                        <a:t>Rs 215</a:t>
                      </a:r>
                    </a:p>
                  </a:txBody>
                  <a:tcPr marL="92354" marR="92354"/>
                </a:tc>
                <a:extLst>
                  <a:ext uri="{0D108BD9-81ED-4DB2-BD59-A6C34878D82A}">
                    <a16:rowId xmlns:a16="http://schemas.microsoft.com/office/drawing/2014/main" val="4001422142"/>
                  </a:ext>
                </a:extLst>
              </a:tr>
              <a:tr h="309489">
                <a:tc>
                  <a:txBody>
                    <a:bodyPr/>
                    <a:lstStyle/>
                    <a:p>
                      <a:r>
                        <a:rPr lang="en-IN" dirty="0"/>
                        <a:t>Market cap</a:t>
                      </a:r>
                    </a:p>
                  </a:txBody>
                  <a:tcPr marL="92354" marR="92354"/>
                </a:tc>
                <a:tc>
                  <a:txBody>
                    <a:bodyPr/>
                    <a:lstStyle/>
                    <a:p>
                      <a:r>
                        <a:rPr lang="en-IN" dirty="0"/>
                        <a:t>Rs 906 bn</a:t>
                      </a:r>
                    </a:p>
                  </a:txBody>
                  <a:tcPr marL="92354" marR="92354"/>
                </a:tc>
                <a:extLst>
                  <a:ext uri="{0D108BD9-81ED-4DB2-BD59-A6C34878D82A}">
                    <a16:rowId xmlns:a16="http://schemas.microsoft.com/office/drawing/2014/main" val="12387472"/>
                  </a:ext>
                </a:extLst>
              </a:tr>
              <a:tr h="309489">
                <a:tc>
                  <a:txBody>
                    <a:bodyPr/>
                    <a:lstStyle/>
                    <a:p>
                      <a:r>
                        <a:rPr lang="en-IN" dirty="0"/>
                        <a:t>P/E TTM</a:t>
                      </a:r>
                    </a:p>
                  </a:txBody>
                  <a:tcPr marL="92354" marR="92354"/>
                </a:tc>
                <a:tc>
                  <a:txBody>
                    <a:bodyPr/>
                    <a:lstStyle/>
                    <a:p>
                      <a:r>
                        <a:rPr lang="en-IN" dirty="0"/>
                        <a:t>11.6</a:t>
                      </a:r>
                    </a:p>
                  </a:txBody>
                  <a:tcPr marL="92354" marR="92354"/>
                </a:tc>
                <a:extLst>
                  <a:ext uri="{0D108BD9-81ED-4DB2-BD59-A6C34878D82A}">
                    <a16:rowId xmlns:a16="http://schemas.microsoft.com/office/drawing/2014/main" val="4271819607"/>
                  </a:ext>
                </a:extLst>
              </a:tr>
              <a:tr h="541606">
                <a:tc>
                  <a:txBody>
                    <a:bodyPr/>
                    <a:lstStyle/>
                    <a:p>
                      <a:r>
                        <a:rPr lang="en-IN" dirty="0"/>
                        <a:t>P/E vs recent Growth</a:t>
                      </a:r>
                    </a:p>
                  </a:txBody>
                  <a:tcPr marL="92354" marR="92354"/>
                </a:tc>
                <a:tc>
                  <a:txBody>
                    <a:bodyPr/>
                    <a:lstStyle/>
                    <a:p>
                      <a:r>
                        <a:rPr lang="en-IN" dirty="0"/>
                        <a:t>11.6/NA = EPS growth declined in FY19</a:t>
                      </a:r>
                    </a:p>
                  </a:txBody>
                  <a:tcPr marL="92354" marR="92354"/>
                </a:tc>
                <a:extLst>
                  <a:ext uri="{0D108BD9-81ED-4DB2-BD59-A6C34878D82A}">
                    <a16:rowId xmlns:a16="http://schemas.microsoft.com/office/drawing/2014/main" val="1536023614"/>
                  </a:ext>
                </a:extLst>
              </a:tr>
              <a:tr h="541606">
                <a:tc>
                  <a:txBody>
                    <a:bodyPr/>
                    <a:lstStyle/>
                    <a:p>
                      <a:r>
                        <a:rPr lang="en-IN" dirty="0"/>
                        <a:t>P/B</a:t>
                      </a:r>
                    </a:p>
                  </a:txBody>
                  <a:tcPr marL="92354" marR="92354"/>
                </a:tc>
                <a:tc>
                  <a:txBody>
                    <a:bodyPr/>
                    <a:lstStyle/>
                    <a:p>
                      <a:r>
                        <a:rPr lang="en-IN" dirty="0"/>
                        <a:t>215/80 = 2.7 exceeds 0.8x </a:t>
                      </a:r>
                    </a:p>
                  </a:txBody>
                  <a:tcPr marL="92354" marR="92354"/>
                </a:tc>
                <a:extLst>
                  <a:ext uri="{0D108BD9-81ED-4DB2-BD59-A6C34878D82A}">
                    <a16:rowId xmlns:a16="http://schemas.microsoft.com/office/drawing/2014/main" val="36559926"/>
                  </a:ext>
                </a:extLst>
              </a:tr>
            </a:tbl>
          </a:graphicData>
        </a:graphic>
      </p:graphicFrame>
    </p:spTree>
    <p:extLst>
      <p:ext uri="{BB962C8B-B14F-4D97-AF65-F5344CB8AC3E}">
        <p14:creationId xmlns:p14="http://schemas.microsoft.com/office/powerpoint/2010/main" val="90839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68E6-D473-4006-8D23-D6CBD079E805}"/>
              </a:ext>
            </a:extLst>
          </p:cNvPr>
          <p:cNvSpPr>
            <a:spLocks noGrp="1"/>
          </p:cNvSpPr>
          <p:nvPr>
            <p:ph type="title"/>
          </p:nvPr>
        </p:nvSpPr>
        <p:spPr>
          <a:xfrm>
            <a:off x="570155" y="973669"/>
            <a:ext cx="10219765" cy="706964"/>
          </a:xfrm>
        </p:spPr>
        <p:txBody>
          <a:bodyPr/>
          <a:lstStyle/>
          <a:p>
            <a:pPr algn="ctr"/>
            <a:r>
              <a:rPr lang="en-IN" sz="2200" b="1" dirty="0"/>
              <a:t>Rationale for HZL’ consistent dividends – </a:t>
            </a:r>
            <a:r>
              <a:rPr lang="en-IN" sz="2200" b="1" dirty="0">
                <a:solidFill>
                  <a:srgbClr val="FF0000"/>
                </a:solidFill>
              </a:rPr>
              <a:t>To repay debt </a:t>
            </a:r>
            <a:r>
              <a:rPr lang="en-IN" sz="2200" b="1" dirty="0"/>
              <a:t>in Vedanta Resources &amp; </a:t>
            </a:r>
            <a:r>
              <a:rPr lang="en-IN" sz="2200" b="1" dirty="0" err="1"/>
              <a:t>Volcan</a:t>
            </a:r>
            <a:r>
              <a:rPr lang="en-IN" sz="2200" b="1" dirty="0"/>
              <a:t> Investments. </a:t>
            </a:r>
            <a:r>
              <a:rPr lang="en-IN" sz="2200" b="1" dirty="0">
                <a:solidFill>
                  <a:srgbClr val="FF0000"/>
                </a:solidFill>
              </a:rPr>
              <a:t>Likely to be the reason in future as well</a:t>
            </a:r>
          </a:p>
        </p:txBody>
      </p:sp>
      <p:pic>
        <p:nvPicPr>
          <p:cNvPr id="1026" name="Picture 2">
            <a:extLst>
              <a:ext uri="{FF2B5EF4-FFF2-40B4-BE49-F238E27FC236}">
                <a16:creationId xmlns:a16="http://schemas.microsoft.com/office/drawing/2014/main" id="{CC86839B-41B8-4D1B-8243-FDA7FC23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62" y="2096180"/>
            <a:ext cx="8962224" cy="4065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EB69E4-1ADB-4EFD-AC3B-FE60403D1F14}"/>
              </a:ext>
            </a:extLst>
          </p:cNvPr>
          <p:cNvSpPr txBox="1"/>
          <p:nvPr/>
        </p:nvSpPr>
        <p:spPr>
          <a:xfrm>
            <a:off x="9356119" y="2423832"/>
            <a:ext cx="2202284" cy="1200329"/>
          </a:xfrm>
          <a:prstGeom prst="rect">
            <a:avLst/>
          </a:prstGeom>
          <a:noFill/>
        </p:spPr>
        <p:txBody>
          <a:bodyPr wrap="square" rtlCol="0">
            <a:spAutoFit/>
          </a:bodyPr>
          <a:lstStyle/>
          <a:p>
            <a:r>
              <a:rPr lang="en-IN" sz="1200" b="1" dirty="0"/>
              <a:t>Vedanta Resources (London) is 100% owned by </a:t>
            </a:r>
            <a:r>
              <a:rPr lang="en-IN" sz="1200" b="1" dirty="0" err="1">
                <a:solidFill>
                  <a:srgbClr val="FF0000"/>
                </a:solidFill>
              </a:rPr>
              <a:t>Volcan</a:t>
            </a:r>
            <a:r>
              <a:rPr lang="en-IN" sz="1200" b="1" dirty="0">
                <a:solidFill>
                  <a:srgbClr val="FF0000"/>
                </a:solidFill>
              </a:rPr>
              <a:t> Investments </a:t>
            </a:r>
            <a:r>
              <a:rPr lang="en-IN" sz="1200" b="1" dirty="0"/>
              <a:t>(privately held promoter company/ family office of Agarwal family)  </a:t>
            </a:r>
          </a:p>
        </p:txBody>
      </p:sp>
      <p:sp>
        <p:nvSpPr>
          <p:cNvPr id="5" name="TextBox 4">
            <a:extLst>
              <a:ext uri="{FF2B5EF4-FFF2-40B4-BE49-F238E27FC236}">
                <a16:creationId xmlns:a16="http://schemas.microsoft.com/office/drawing/2014/main" id="{3E130E24-3D52-4D40-81C3-1922D323F702}"/>
              </a:ext>
            </a:extLst>
          </p:cNvPr>
          <p:cNvSpPr txBox="1"/>
          <p:nvPr/>
        </p:nvSpPr>
        <p:spPr>
          <a:xfrm>
            <a:off x="9356118" y="4043814"/>
            <a:ext cx="2441986" cy="2862322"/>
          </a:xfrm>
          <a:prstGeom prst="rect">
            <a:avLst/>
          </a:prstGeom>
          <a:noFill/>
        </p:spPr>
        <p:txBody>
          <a:bodyPr wrap="square" rtlCol="0">
            <a:spAutoFit/>
          </a:bodyPr>
          <a:lstStyle/>
          <a:p>
            <a:r>
              <a:rPr lang="en-IN" sz="1200" b="1" u="sng" dirty="0"/>
              <a:t>Debt levels of group</a:t>
            </a:r>
            <a:endParaRPr lang="en-IN" sz="1200" dirty="0"/>
          </a:p>
          <a:p>
            <a:endParaRPr lang="en-IN" sz="1200" b="1" dirty="0"/>
          </a:p>
          <a:p>
            <a:r>
              <a:rPr lang="en-IN" sz="1200" b="1" dirty="0"/>
              <a:t>Vedanta: Rs 595 bn </a:t>
            </a:r>
            <a:r>
              <a:rPr lang="en-IN" sz="1200" dirty="0"/>
              <a:t>(June 2019) </a:t>
            </a:r>
          </a:p>
          <a:p>
            <a:r>
              <a:rPr lang="en-IN" sz="1200" dirty="0"/>
              <a:t>(Parent company of HZL) </a:t>
            </a:r>
          </a:p>
          <a:p>
            <a:endParaRPr lang="en-IN" sz="1200" dirty="0"/>
          </a:p>
          <a:p>
            <a:r>
              <a:rPr lang="en-IN" sz="1200" b="1" dirty="0"/>
              <a:t>Vedanta Resources : 16 bn $ </a:t>
            </a:r>
            <a:r>
              <a:rPr lang="en-IN" sz="1200" dirty="0"/>
              <a:t>(Mar 2019)</a:t>
            </a:r>
          </a:p>
          <a:p>
            <a:r>
              <a:rPr lang="en-IN" sz="1200" dirty="0"/>
              <a:t>(Parent company of Vedanta)</a:t>
            </a:r>
          </a:p>
          <a:p>
            <a:endParaRPr lang="en-IN" sz="1200" dirty="0"/>
          </a:p>
          <a:p>
            <a:r>
              <a:rPr lang="en-IN" sz="1200" b="1" dirty="0" err="1"/>
              <a:t>Volcan</a:t>
            </a:r>
            <a:r>
              <a:rPr lang="en-IN" sz="1200" b="1" dirty="0"/>
              <a:t> Investments: 13 </a:t>
            </a:r>
            <a:r>
              <a:rPr lang="en-IN" sz="1200" b="1" dirty="0" err="1"/>
              <a:t>mn</a:t>
            </a:r>
            <a:r>
              <a:rPr lang="en-IN" sz="1200" b="1" dirty="0"/>
              <a:t> $ </a:t>
            </a:r>
            <a:r>
              <a:rPr lang="en-IN" sz="1200" dirty="0"/>
              <a:t>(Mar 2019)</a:t>
            </a:r>
          </a:p>
          <a:p>
            <a:r>
              <a:rPr lang="en-IN" sz="1200" dirty="0"/>
              <a:t>(Ultimate parent company of HZL)</a:t>
            </a:r>
          </a:p>
        </p:txBody>
      </p:sp>
      <p:sp>
        <p:nvSpPr>
          <p:cNvPr id="6" name="TextBox 5">
            <a:extLst>
              <a:ext uri="{FF2B5EF4-FFF2-40B4-BE49-F238E27FC236}">
                <a16:creationId xmlns:a16="http://schemas.microsoft.com/office/drawing/2014/main" id="{DBACF659-73AC-4D52-9FAA-C425F680956F}"/>
              </a:ext>
            </a:extLst>
          </p:cNvPr>
          <p:cNvSpPr txBox="1"/>
          <p:nvPr/>
        </p:nvSpPr>
        <p:spPr>
          <a:xfrm>
            <a:off x="206188" y="6115081"/>
            <a:ext cx="9359153" cy="646331"/>
          </a:xfrm>
          <a:prstGeom prst="rect">
            <a:avLst/>
          </a:prstGeom>
          <a:noFill/>
        </p:spPr>
        <p:txBody>
          <a:bodyPr wrap="square" rtlCol="0">
            <a:spAutoFit/>
          </a:bodyPr>
          <a:lstStyle/>
          <a:p>
            <a:r>
              <a:rPr lang="en-US" sz="1200" b="1" dirty="0"/>
              <a:t>Vedanta Resources and </a:t>
            </a:r>
            <a:r>
              <a:rPr lang="en-US" sz="1200" b="1" dirty="0" err="1"/>
              <a:t>Volcan</a:t>
            </a:r>
            <a:r>
              <a:rPr lang="en-US" sz="1200" b="1" dirty="0"/>
              <a:t> Investments are largely dependent on dividend income from Vedanta and its operating subsidiary Hindustan Zinc Limited to meet their debt servicing requirement. </a:t>
            </a:r>
          </a:p>
          <a:p>
            <a:r>
              <a:rPr lang="en-US" sz="1200" b="1" dirty="0">
                <a:solidFill>
                  <a:srgbClr val="FF0000"/>
                </a:solidFill>
              </a:rPr>
              <a:t>Vedanta Ltd distributed dividends of Rs 58 bn,79 bn, 70 bn per year during FY17 to FY19</a:t>
            </a:r>
            <a:endParaRPr lang="en-IN" sz="1200" b="1" dirty="0">
              <a:solidFill>
                <a:srgbClr val="FF0000"/>
              </a:solidFill>
            </a:endParaRPr>
          </a:p>
        </p:txBody>
      </p:sp>
    </p:spTree>
    <p:extLst>
      <p:ext uri="{BB962C8B-B14F-4D97-AF65-F5344CB8AC3E}">
        <p14:creationId xmlns:p14="http://schemas.microsoft.com/office/powerpoint/2010/main" val="319143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F06D-522E-4337-8A22-9A36ED0544F3}"/>
              </a:ext>
            </a:extLst>
          </p:cNvPr>
          <p:cNvSpPr>
            <a:spLocks noGrp="1"/>
          </p:cNvSpPr>
          <p:nvPr>
            <p:ph type="title"/>
          </p:nvPr>
        </p:nvSpPr>
        <p:spPr>
          <a:xfrm>
            <a:off x="1154954" y="973669"/>
            <a:ext cx="9602693" cy="706964"/>
          </a:xfrm>
        </p:spPr>
        <p:txBody>
          <a:bodyPr/>
          <a:lstStyle/>
          <a:p>
            <a:pPr algn="ctr"/>
            <a:r>
              <a:rPr lang="en-IN" sz="2800" dirty="0"/>
              <a:t>HZL – Historical EV/EBITDA valuation trends </a:t>
            </a:r>
            <a:br>
              <a:rPr lang="en-IN" sz="2800" dirty="0"/>
            </a:br>
            <a:r>
              <a:rPr lang="en-IN" sz="2800" dirty="0">
                <a:solidFill>
                  <a:srgbClr val="FF0000"/>
                </a:solidFill>
              </a:rPr>
              <a:t>Suggests scope for stock prices to correct further</a:t>
            </a:r>
          </a:p>
        </p:txBody>
      </p:sp>
      <p:sp>
        <p:nvSpPr>
          <p:cNvPr id="6" name="TextBox 5">
            <a:extLst>
              <a:ext uri="{FF2B5EF4-FFF2-40B4-BE49-F238E27FC236}">
                <a16:creationId xmlns:a16="http://schemas.microsoft.com/office/drawing/2014/main" id="{1C39A622-ECE8-446D-A13D-AE3860563BC4}"/>
              </a:ext>
            </a:extLst>
          </p:cNvPr>
          <p:cNvSpPr txBox="1"/>
          <p:nvPr/>
        </p:nvSpPr>
        <p:spPr>
          <a:xfrm>
            <a:off x="-61331" y="4709375"/>
            <a:ext cx="1154954" cy="246221"/>
          </a:xfrm>
          <a:prstGeom prst="rect">
            <a:avLst/>
          </a:prstGeom>
          <a:noFill/>
        </p:spPr>
        <p:txBody>
          <a:bodyPr wrap="square" rtlCol="0">
            <a:spAutoFit/>
          </a:bodyPr>
          <a:lstStyle/>
          <a:p>
            <a:r>
              <a:rPr lang="en-IN" sz="1000" b="1" dirty="0"/>
              <a:t>EV/EBITDA = 0</a:t>
            </a:r>
          </a:p>
        </p:txBody>
      </p:sp>
      <p:sp>
        <p:nvSpPr>
          <p:cNvPr id="7" name="TextBox 6">
            <a:extLst>
              <a:ext uri="{FF2B5EF4-FFF2-40B4-BE49-F238E27FC236}">
                <a16:creationId xmlns:a16="http://schemas.microsoft.com/office/drawing/2014/main" id="{A1D41D10-0372-4384-9F5C-3E06BB6E0A17}"/>
              </a:ext>
            </a:extLst>
          </p:cNvPr>
          <p:cNvSpPr txBox="1"/>
          <p:nvPr/>
        </p:nvSpPr>
        <p:spPr>
          <a:xfrm>
            <a:off x="-61331" y="4186383"/>
            <a:ext cx="1154954" cy="246221"/>
          </a:xfrm>
          <a:prstGeom prst="rect">
            <a:avLst/>
          </a:prstGeom>
          <a:noFill/>
        </p:spPr>
        <p:txBody>
          <a:bodyPr wrap="square" rtlCol="0">
            <a:spAutoFit/>
          </a:bodyPr>
          <a:lstStyle/>
          <a:p>
            <a:r>
              <a:rPr lang="en-IN" sz="1000" b="1" dirty="0"/>
              <a:t>EV/EBITDA = 5</a:t>
            </a:r>
          </a:p>
        </p:txBody>
      </p:sp>
      <p:sp>
        <p:nvSpPr>
          <p:cNvPr id="9" name="TextBox 8">
            <a:extLst>
              <a:ext uri="{FF2B5EF4-FFF2-40B4-BE49-F238E27FC236}">
                <a16:creationId xmlns:a16="http://schemas.microsoft.com/office/drawing/2014/main" id="{DD80BE54-42A2-449C-B973-757827D743DE}"/>
              </a:ext>
            </a:extLst>
          </p:cNvPr>
          <p:cNvSpPr txBox="1"/>
          <p:nvPr/>
        </p:nvSpPr>
        <p:spPr>
          <a:xfrm>
            <a:off x="-61331" y="3726898"/>
            <a:ext cx="1154954" cy="246221"/>
          </a:xfrm>
          <a:prstGeom prst="rect">
            <a:avLst/>
          </a:prstGeom>
          <a:noFill/>
        </p:spPr>
        <p:txBody>
          <a:bodyPr wrap="square" rtlCol="0">
            <a:spAutoFit/>
          </a:bodyPr>
          <a:lstStyle/>
          <a:p>
            <a:r>
              <a:rPr lang="en-IN" sz="1000" b="1" dirty="0"/>
              <a:t>EV/EBITDA = 10</a:t>
            </a:r>
          </a:p>
        </p:txBody>
      </p:sp>
      <p:sp>
        <p:nvSpPr>
          <p:cNvPr id="10" name="TextBox 9">
            <a:extLst>
              <a:ext uri="{FF2B5EF4-FFF2-40B4-BE49-F238E27FC236}">
                <a16:creationId xmlns:a16="http://schemas.microsoft.com/office/drawing/2014/main" id="{C84EACFD-5754-4648-9BC0-C021DBE86E86}"/>
              </a:ext>
            </a:extLst>
          </p:cNvPr>
          <p:cNvSpPr txBox="1"/>
          <p:nvPr/>
        </p:nvSpPr>
        <p:spPr>
          <a:xfrm>
            <a:off x="9100969" y="2936839"/>
            <a:ext cx="2893806" cy="3877985"/>
          </a:xfrm>
          <a:prstGeom prst="rect">
            <a:avLst/>
          </a:prstGeom>
          <a:noFill/>
        </p:spPr>
        <p:txBody>
          <a:bodyPr wrap="square" rtlCol="0">
            <a:spAutoFit/>
          </a:bodyPr>
          <a:lstStyle/>
          <a:p>
            <a:r>
              <a:rPr lang="en-IN" b="1" dirty="0"/>
              <a:t>Current EV/EBITDA = 7.58</a:t>
            </a:r>
          </a:p>
          <a:p>
            <a:endParaRPr lang="en-IN" sz="1600" dirty="0"/>
          </a:p>
          <a:p>
            <a:r>
              <a:rPr lang="en-IN" sz="1600" dirty="0">
                <a:solidFill>
                  <a:srgbClr val="FF0000"/>
                </a:solidFill>
              </a:rPr>
              <a:t>Since Jan 2010, EV/EBITDA has ranged from 5 to 10</a:t>
            </a:r>
          </a:p>
          <a:p>
            <a:endParaRPr lang="en-IN" sz="1600" dirty="0"/>
          </a:p>
          <a:p>
            <a:r>
              <a:rPr lang="en-IN" sz="1600" dirty="0"/>
              <a:t>(EV/EBITDA outliers 4.1 to 15.4)</a:t>
            </a:r>
          </a:p>
          <a:p>
            <a:endParaRPr lang="en-IN" sz="1600" dirty="0"/>
          </a:p>
          <a:p>
            <a:r>
              <a:rPr lang="en-IN" sz="1600" dirty="0"/>
              <a:t>EV/EBITDA multiples have risen from 2016 onwards in line with zinc deficit globally</a:t>
            </a:r>
          </a:p>
          <a:p>
            <a:endParaRPr lang="en-IN" sz="1600" dirty="0"/>
          </a:p>
          <a:p>
            <a:endParaRPr lang="en-IN" b="1" dirty="0"/>
          </a:p>
        </p:txBody>
      </p:sp>
      <p:sp>
        <p:nvSpPr>
          <p:cNvPr id="12" name="TextBox 11">
            <a:extLst>
              <a:ext uri="{FF2B5EF4-FFF2-40B4-BE49-F238E27FC236}">
                <a16:creationId xmlns:a16="http://schemas.microsoft.com/office/drawing/2014/main" id="{C17306E6-026E-4418-B110-81F2D0A25CAB}"/>
              </a:ext>
            </a:extLst>
          </p:cNvPr>
          <p:cNvSpPr txBox="1"/>
          <p:nvPr/>
        </p:nvSpPr>
        <p:spPr>
          <a:xfrm>
            <a:off x="731520" y="6045798"/>
            <a:ext cx="4561242" cy="307777"/>
          </a:xfrm>
          <a:prstGeom prst="rect">
            <a:avLst/>
          </a:prstGeom>
          <a:noFill/>
        </p:spPr>
        <p:txBody>
          <a:bodyPr wrap="square" rtlCol="0">
            <a:spAutoFit/>
          </a:bodyPr>
          <a:lstStyle/>
          <a:p>
            <a:r>
              <a:rPr lang="en-IN" sz="1400" i="1" dirty="0"/>
              <a:t>Source: ratestar.in</a:t>
            </a:r>
          </a:p>
        </p:txBody>
      </p:sp>
      <p:pic>
        <p:nvPicPr>
          <p:cNvPr id="3" name="Picture 2">
            <a:extLst>
              <a:ext uri="{FF2B5EF4-FFF2-40B4-BE49-F238E27FC236}">
                <a16:creationId xmlns:a16="http://schemas.microsoft.com/office/drawing/2014/main" id="{3A603E59-60EE-4B10-A7E8-76FE9C2C0C74}"/>
              </a:ext>
            </a:extLst>
          </p:cNvPr>
          <p:cNvPicPr>
            <a:picLocks noChangeAspect="1"/>
          </p:cNvPicPr>
          <p:nvPr/>
        </p:nvPicPr>
        <p:blipFill>
          <a:blip r:embed="rId2"/>
          <a:stretch>
            <a:fillRect/>
          </a:stretch>
        </p:blipFill>
        <p:spPr>
          <a:xfrm>
            <a:off x="1032291" y="2550750"/>
            <a:ext cx="7821777" cy="3158674"/>
          </a:xfrm>
          <a:prstGeom prst="rect">
            <a:avLst/>
          </a:prstGeom>
        </p:spPr>
      </p:pic>
      <p:sp>
        <p:nvSpPr>
          <p:cNvPr id="11" name="TextBox 10">
            <a:extLst>
              <a:ext uri="{FF2B5EF4-FFF2-40B4-BE49-F238E27FC236}">
                <a16:creationId xmlns:a16="http://schemas.microsoft.com/office/drawing/2014/main" id="{EB209B4F-480C-4C3E-8D08-BFD4D7C24BDB}"/>
              </a:ext>
            </a:extLst>
          </p:cNvPr>
          <p:cNvSpPr txBox="1"/>
          <p:nvPr/>
        </p:nvSpPr>
        <p:spPr>
          <a:xfrm>
            <a:off x="-61331" y="3237913"/>
            <a:ext cx="1154954" cy="246221"/>
          </a:xfrm>
          <a:prstGeom prst="rect">
            <a:avLst/>
          </a:prstGeom>
          <a:noFill/>
        </p:spPr>
        <p:txBody>
          <a:bodyPr wrap="square" rtlCol="0">
            <a:spAutoFit/>
          </a:bodyPr>
          <a:lstStyle/>
          <a:p>
            <a:r>
              <a:rPr lang="en-IN" sz="1000" b="1" dirty="0"/>
              <a:t>EV/EBITDA = 15</a:t>
            </a:r>
          </a:p>
        </p:txBody>
      </p:sp>
    </p:spTree>
    <p:extLst>
      <p:ext uri="{BB962C8B-B14F-4D97-AF65-F5344CB8AC3E}">
        <p14:creationId xmlns:p14="http://schemas.microsoft.com/office/powerpoint/2010/main" val="209401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F06D-522E-4337-8A22-9A36ED0544F3}"/>
              </a:ext>
            </a:extLst>
          </p:cNvPr>
          <p:cNvSpPr>
            <a:spLocks noGrp="1"/>
          </p:cNvSpPr>
          <p:nvPr>
            <p:ph type="title"/>
          </p:nvPr>
        </p:nvSpPr>
        <p:spPr/>
        <p:txBody>
          <a:bodyPr/>
          <a:lstStyle/>
          <a:p>
            <a:pPr algn="ctr"/>
            <a:r>
              <a:rPr lang="en-IN" sz="2800" dirty="0"/>
              <a:t>HZL – Historical P/BV valuation trends</a:t>
            </a:r>
            <a:br>
              <a:rPr lang="en-IN" sz="2800" dirty="0"/>
            </a:br>
            <a:r>
              <a:rPr lang="en-IN" sz="2800" dirty="0">
                <a:solidFill>
                  <a:srgbClr val="FF0000"/>
                </a:solidFill>
              </a:rPr>
              <a:t>Suggests scope for stock prices to correct further</a:t>
            </a:r>
            <a:endParaRPr lang="en-IN" sz="2800" dirty="0"/>
          </a:p>
        </p:txBody>
      </p:sp>
      <p:sp>
        <p:nvSpPr>
          <p:cNvPr id="4" name="TextBox 3">
            <a:extLst>
              <a:ext uri="{FF2B5EF4-FFF2-40B4-BE49-F238E27FC236}">
                <a16:creationId xmlns:a16="http://schemas.microsoft.com/office/drawing/2014/main" id="{F2754221-A453-47F6-B8BB-8BE45062AC5A}"/>
              </a:ext>
            </a:extLst>
          </p:cNvPr>
          <p:cNvSpPr txBox="1"/>
          <p:nvPr/>
        </p:nvSpPr>
        <p:spPr>
          <a:xfrm>
            <a:off x="9240819" y="2883317"/>
            <a:ext cx="2753956" cy="2954655"/>
          </a:xfrm>
          <a:prstGeom prst="rect">
            <a:avLst/>
          </a:prstGeom>
          <a:noFill/>
        </p:spPr>
        <p:txBody>
          <a:bodyPr wrap="square" rtlCol="0">
            <a:spAutoFit/>
          </a:bodyPr>
          <a:lstStyle/>
          <a:p>
            <a:r>
              <a:rPr lang="en-IN" sz="1400" b="1" dirty="0"/>
              <a:t>Current P/BV = 2.7</a:t>
            </a:r>
          </a:p>
          <a:p>
            <a:endParaRPr lang="en-IN" sz="1400" dirty="0"/>
          </a:p>
          <a:p>
            <a:r>
              <a:rPr lang="en-IN" sz="1400" dirty="0">
                <a:solidFill>
                  <a:srgbClr val="FF0000"/>
                </a:solidFill>
              </a:rPr>
              <a:t>From Jan 2010 onwards, P/BV has ranged from 1.5 to 3</a:t>
            </a:r>
          </a:p>
          <a:p>
            <a:endParaRPr lang="en-IN" sz="1400" dirty="0"/>
          </a:p>
          <a:p>
            <a:r>
              <a:rPr lang="en-IN" sz="1400" dirty="0"/>
              <a:t>(P/BV outliers 1.2 to 4.2)</a:t>
            </a:r>
          </a:p>
          <a:p>
            <a:endParaRPr lang="en-IN" b="1" dirty="0"/>
          </a:p>
          <a:p>
            <a:r>
              <a:rPr lang="en-IN" sz="1400" dirty="0"/>
              <a:t>P/BV multiples have risen from 2016 onwards in line with zinc deficit globally</a:t>
            </a:r>
          </a:p>
          <a:p>
            <a:endParaRPr lang="en-IN" b="1" dirty="0"/>
          </a:p>
          <a:p>
            <a:endParaRPr lang="en-IN" b="1" dirty="0"/>
          </a:p>
        </p:txBody>
      </p:sp>
      <p:sp>
        <p:nvSpPr>
          <p:cNvPr id="5" name="Rectangle 4">
            <a:extLst>
              <a:ext uri="{FF2B5EF4-FFF2-40B4-BE49-F238E27FC236}">
                <a16:creationId xmlns:a16="http://schemas.microsoft.com/office/drawing/2014/main" id="{FE537A5C-3292-46C7-B7F0-585267568E4D}"/>
              </a:ext>
            </a:extLst>
          </p:cNvPr>
          <p:cNvSpPr/>
          <p:nvPr/>
        </p:nvSpPr>
        <p:spPr>
          <a:xfrm>
            <a:off x="399921" y="6224203"/>
            <a:ext cx="1744388" cy="307777"/>
          </a:xfrm>
          <a:prstGeom prst="rect">
            <a:avLst/>
          </a:prstGeom>
        </p:spPr>
        <p:txBody>
          <a:bodyPr wrap="none">
            <a:spAutoFit/>
          </a:bodyPr>
          <a:lstStyle/>
          <a:p>
            <a:r>
              <a:rPr lang="en-IN" sz="1400" i="1" dirty="0"/>
              <a:t>Source: ratestar.in</a:t>
            </a:r>
          </a:p>
        </p:txBody>
      </p:sp>
      <p:sp>
        <p:nvSpPr>
          <p:cNvPr id="6" name="TextBox 5">
            <a:extLst>
              <a:ext uri="{FF2B5EF4-FFF2-40B4-BE49-F238E27FC236}">
                <a16:creationId xmlns:a16="http://schemas.microsoft.com/office/drawing/2014/main" id="{2A78F819-FF9D-421F-AD43-F358F3115221}"/>
              </a:ext>
            </a:extLst>
          </p:cNvPr>
          <p:cNvSpPr txBox="1"/>
          <p:nvPr/>
        </p:nvSpPr>
        <p:spPr>
          <a:xfrm>
            <a:off x="0" y="4652238"/>
            <a:ext cx="1154954" cy="246221"/>
          </a:xfrm>
          <a:prstGeom prst="rect">
            <a:avLst/>
          </a:prstGeom>
          <a:noFill/>
        </p:spPr>
        <p:txBody>
          <a:bodyPr wrap="square" rtlCol="0">
            <a:spAutoFit/>
          </a:bodyPr>
          <a:lstStyle/>
          <a:p>
            <a:r>
              <a:rPr lang="en-IN" sz="1000" b="1" dirty="0"/>
              <a:t>P/BV = 1</a:t>
            </a:r>
          </a:p>
        </p:txBody>
      </p:sp>
      <p:sp>
        <p:nvSpPr>
          <p:cNvPr id="7" name="TextBox 6">
            <a:extLst>
              <a:ext uri="{FF2B5EF4-FFF2-40B4-BE49-F238E27FC236}">
                <a16:creationId xmlns:a16="http://schemas.microsoft.com/office/drawing/2014/main" id="{D2560AE6-36EF-4B82-86A9-D824C415B3EA}"/>
              </a:ext>
            </a:extLst>
          </p:cNvPr>
          <p:cNvSpPr txBox="1"/>
          <p:nvPr/>
        </p:nvSpPr>
        <p:spPr>
          <a:xfrm>
            <a:off x="0" y="4251906"/>
            <a:ext cx="1154954" cy="246221"/>
          </a:xfrm>
          <a:prstGeom prst="rect">
            <a:avLst/>
          </a:prstGeom>
          <a:noFill/>
        </p:spPr>
        <p:txBody>
          <a:bodyPr wrap="square" rtlCol="0">
            <a:spAutoFit/>
          </a:bodyPr>
          <a:lstStyle/>
          <a:p>
            <a:r>
              <a:rPr lang="en-IN" sz="1000" b="1" dirty="0"/>
              <a:t>P/BV = 2</a:t>
            </a:r>
          </a:p>
        </p:txBody>
      </p:sp>
      <p:sp>
        <p:nvSpPr>
          <p:cNvPr id="8" name="TextBox 7">
            <a:extLst>
              <a:ext uri="{FF2B5EF4-FFF2-40B4-BE49-F238E27FC236}">
                <a16:creationId xmlns:a16="http://schemas.microsoft.com/office/drawing/2014/main" id="{AC10B3A0-C784-49B2-8CD3-CE1FDC0A7267}"/>
              </a:ext>
            </a:extLst>
          </p:cNvPr>
          <p:cNvSpPr txBox="1"/>
          <p:nvPr/>
        </p:nvSpPr>
        <p:spPr>
          <a:xfrm>
            <a:off x="-42129" y="3728463"/>
            <a:ext cx="1154954" cy="246221"/>
          </a:xfrm>
          <a:prstGeom prst="rect">
            <a:avLst/>
          </a:prstGeom>
          <a:noFill/>
        </p:spPr>
        <p:txBody>
          <a:bodyPr wrap="square" rtlCol="0">
            <a:spAutoFit/>
          </a:bodyPr>
          <a:lstStyle/>
          <a:p>
            <a:r>
              <a:rPr lang="en-IN" sz="1000" b="1" dirty="0"/>
              <a:t>P/BV = 3</a:t>
            </a:r>
          </a:p>
        </p:txBody>
      </p:sp>
      <p:pic>
        <p:nvPicPr>
          <p:cNvPr id="12" name="Picture 11">
            <a:extLst>
              <a:ext uri="{FF2B5EF4-FFF2-40B4-BE49-F238E27FC236}">
                <a16:creationId xmlns:a16="http://schemas.microsoft.com/office/drawing/2014/main" id="{3C2253F5-360A-4FDF-83DD-546818147403}"/>
              </a:ext>
            </a:extLst>
          </p:cNvPr>
          <p:cNvPicPr>
            <a:picLocks noChangeAspect="1"/>
          </p:cNvPicPr>
          <p:nvPr/>
        </p:nvPicPr>
        <p:blipFill>
          <a:blip r:embed="rId2"/>
          <a:stretch>
            <a:fillRect/>
          </a:stretch>
        </p:blipFill>
        <p:spPr>
          <a:xfrm>
            <a:off x="743179" y="2415597"/>
            <a:ext cx="8497640" cy="3468734"/>
          </a:xfrm>
          <a:prstGeom prst="rect">
            <a:avLst/>
          </a:prstGeom>
        </p:spPr>
      </p:pic>
      <p:sp>
        <p:nvSpPr>
          <p:cNvPr id="13" name="TextBox 12">
            <a:extLst>
              <a:ext uri="{FF2B5EF4-FFF2-40B4-BE49-F238E27FC236}">
                <a16:creationId xmlns:a16="http://schemas.microsoft.com/office/drawing/2014/main" id="{D8145EFB-73D8-4FE4-81F9-E596B6D6E670}"/>
              </a:ext>
            </a:extLst>
          </p:cNvPr>
          <p:cNvSpPr txBox="1"/>
          <p:nvPr/>
        </p:nvSpPr>
        <p:spPr>
          <a:xfrm>
            <a:off x="-42129" y="3251030"/>
            <a:ext cx="1154954" cy="246221"/>
          </a:xfrm>
          <a:prstGeom prst="rect">
            <a:avLst/>
          </a:prstGeom>
          <a:noFill/>
        </p:spPr>
        <p:txBody>
          <a:bodyPr wrap="square" rtlCol="0">
            <a:spAutoFit/>
          </a:bodyPr>
          <a:lstStyle/>
          <a:p>
            <a:r>
              <a:rPr lang="en-IN" sz="1000" b="1" dirty="0"/>
              <a:t>P/BV = 4</a:t>
            </a:r>
          </a:p>
        </p:txBody>
      </p:sp>
    </p:spTree>
    <p:extLst>
      <p:ext uri="{BB962C8B-B14F-4D97-AF65-F5344CB8AC3E}">
        <p14:creationId xmlns:p14="http://schemas.microsoft.com/office/powerpoint/2010/main" val="182566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10108302" cy="706964"/>
          </a:xfrm>
        </p:spPr>
        <p:txBody>
          <a:bodyPr/>
          <a:lstStyle/>
          <a:p>
            <a:r>
              <a:rPr lang="en-IN" dirty="0"/>
              <a:t>HINDUSTAN ZINC: Recommendation </a:t>
            </a:r>
            <a:br>
              <a:rPr lang="en-IN" dirty="0"/>
            </a:br>
            <a:r>
              <a:rPr lang="en-IN" sz="2400" b="1" dirty="0"/>
              <a:t>Dividend play in next 1-2 years at the risk of capital loss</a:t>
            </a:r>
          </a:p>
        </p:txBody>
      </p:sp>
      <p:sp>
        <p:nvSpPr>
          <p:cNvPr id="3" name="Content Placeholder 2"/>
          <p:cNvSpPr>
            <a:spLocks noGrp="1"/>
          </p:cNvSpPr>
          <p:nvPr>
            <p:ph idx="1"/>
          </p:nvPr>
        </p:nvSpPr>
        <p:spPr>
          <a:xfrm>
            <a:off x="590843" y="2603500"/>
            <a:ext cx="7114650" cy="3811368"/>
          </a:xfrm>
        </p:spPr>
        <p:txBody>
          <a:bodyPr>
            <a:noAutofit/>
          </a:bodyPr>
          <a:lstStyle/>
          <a:p>
            <a:pPr marL="0" indent="0">
              <a:buNone/>
            </a:pPr>
            <a:r>
              <a:rPr lang="en-IN" dirty="0"/>
              <a:t>Current Dividend per share (Rs) = 20 </a:t>
            </a:r>
          </a:p>
          <a:p>
            <a:pPr marL="0" indent="0">
              <a:buNone/>
            </a:pPr>
            <a:r>
              <a:rPr lang="en-IN" dirty="0">
                <a:solidFill>
                  <a:srgbClr val="FF0000"/>
                </a:solidFill>
              </a:rPr>
              <a:t>Historical dividend per share (Rs)= 18(average of last 5 years). </a:t>
            </a:r>
          </a:p>
          <a:p>
            <a:pPr marL="0" indent="0">
              <a:buNone/>
            </a:pPr>
            <a:r>
              <a:rPr lang="en-IN" b="1" dirty="0"/>
              <a:t>Dividends are usually announced in October &amp; March. </a:t>
            </a:r>
          </a:p>
          <a:p>
            <a:pPr marL="0" indent="0">
              <a:buNone/>
            </a:pPr>
            <a:endParaRPr lang="en-IN" b="1" dirty="0">
              <a:solidFill>
                <a:srgbClr val="FF0000"/>
              </a:solidFill>
            </a:endParaRPr>
          </a:p>
          <a:p>
            <a:pPr marL="0" indent="0">
              <a:buNone/>
            </a:pPr>
            <a:r>
              <a:rPr lang="en-IN" dirty="0">
                <a:solidFill>
                  <a:schemeClr val="tx1"/>
                </a:solidFill>
              </a:rPr>
              <a:t>Dividend (assumption)(Rs)    = 18</a:t>
            </a:r>
          </a:p>
          <a:p>
            <a:pPr marL="0" indent="0">
              <a:buNone/>
            </a:pPr>
            <a:endParaRPr lang="en-IN" b="1" dirty="0">
              <a:solidFill>
                <a:srgbClr val="FF0000"/>
              </a:solidFill>
            </a:endParaRPr>
          </a:p>
          <a:p>
            <a:pPr marL="0" indent="0">
              <a:buNone/>
            </a:pPr>
            <a:r>
              <a:rPr lang="en-IN" b="1" dirty="0"/>
              <a:t>CURRENT SHARE PRICE </a:t>
            </a:r>
            <a:r>
              <a:rPr lang="en-IN" dirty="0"/>
              <a:t>	       = </a:t>
            </a:r>
            <a:r>
              <a:rPr lang="en-IN" b="1" dirty="0"/>
              <a:t>215</a:t>
            </a:r>
          </a:p>
          <a:p>
            <a:pPr marL="0" indent="0">
              <a:buNone/>
            </a:pPr>
            <a:endParaRPr lang="en-IN" b="1" dirty="0">
              <a:solidFill>
                <a:srgbClr val="FF0000"/>
              </a:solidFill>
            </a:endParaRPr>
          </a:p>
          <a:p>
            <a:pPr marL="0" indent="0">
              <a:buNone/>
            </a:pPr>
            <a:r>
              <a:rPr lang="en-IN" b="1" dirty="0">
                <a:solidFill>
                  <a:srgbClr val="FF0000"/>
                </a:solidFill>
              </a:rPr>
              <a:t>Recommendation - Stock capital appreciation unlikely as zinc moves into surplus; Dividend play in the short term possible</a:t>
            </a:r>
          </a:p>
          <a:p>
            <a:pPr marL="0" indent="0">
              <a:buNone/>
            </a:pPr>
            <a:endParaRPr lang="en-IN" b="1" dirty="0"/>
          </a:p>
        </p:txBody>
      </p:sp>
      <p:graphicFrame>
        <p:nvGraphicFramePr>
          <p:cNvPr id="4" name="Table 4">
            <a:extLst>
              <a:ext uri="{FF2B5EF4-FFF2-40B4-BE49-F238E27FC236}">
                <a16:creationId xmlns:a16="http://schemas.microsoft.com/office/drawing/2014/main" id="{EAA2EEF2-7030-4B14-A018-D16FCA6A0969}"/>
              </a:ext>
            </a:extLst>
          </p:cNvPr>
          <p:cNvGraphicFramePr>
            <a:graphicFrameLocks noGrp="1"/>
          </p:cNvGraphicFramePr>
          <p:nvPr>
            <p:extLst>
              <p:ext uri="{D42A27DB-BD31-4B8C-83A1-F6EECF244321}">
                <p14:modId xmlns:p14="http://schemas.microsoft.com/office/powerpoint/2010/main" val="2054130497"/>
              </p:ext>
            </p:extLst>
          </p:nvPr>
        </p:nvGraphicFramePr>
        <p:xfrm>
          <a:off x="8155679" y="2188040"/>
          <a:ext cx="3622386" cy="3490102"/>
        </p:xfrm>
        <a:graphic>
          <a:graphicData uri="http://schemas.openxmlformats.org/drawingml/2006/table">
            <a:tbl>
              <a:tblPr firstRow="1" bandRow="1">
                <a:tableStyleId>{5C22544A-7EE6-4342-B048-85BDC9FD1C3A}</a:tableStyleId>
              </a:tblPr>
              <a:tblGrid>
                <a:gridCol w="771625">
                  <a:extLst>
                    <a:ext uri="{9D8B030D-6E8A-4147-A177-3AD203B41FA5}">
                      <a16:colId xmlns:a16="http://schemas.microsoft.com/office/drawing/2014/main" val="2368154182"/>
                    </a:ext>
                  </a:extLst>
                </a:gridCol>
                <a:gridCol w="794475">
                  <a:extLst>
                    <a:ext uri="{9D8B030D-6E8A-4147-A177-3AD203B41FA5}">
                      <a16:colId xmlns:a16="http://schemas.microsoft.com/office/drawing/2014/main" val="2070361845"/>
                    </a:ext>
                  </a:extLst>
                </a:gridCol>
                <a:gridCol w="1028143">
                  <a:extLst>
                    <a:ext uri="{9D8B030D-6E8A-4147-A177-3AD203B41FA5}">
                      <a16:colId xmlns:a16="http://schemas.microsoft.com/office/drawing/2014/main" val="4014913787"/>
                    </a:ext>
                  </a:extLst>
                </a:gridCol>
                <a:gridCol w="1028143">
                  <a:extLst>
                    <a:ext uri="{9D8B030D-6E8A-4147-A177-3AD203B41FA5}">
                      <a16:colId xmlns:a16="http://schemas.microsoft.com/office/drawing/2014/main" val="1390838323"/>
                    </a:ext>
                  </a:extLst>
                </a:gridCol>
              </a:tblGrid>
              <a:tr h="0">
                <a:tc>
                  <a:txBody>
                    <a:bodyPr/>
                    <a:lstStyle/>
                    <a:p>
                      <a:endParaRPr lang="en-IN" dirty="0"/>
                    </a:p>
                  </a:txBody>
                  <a:tcPr/>
                </a:tc>
                <a:tc>
                  <a:txBody>
                    <a:bodyPr/>
                    <a:lstStyle/>
                    <a:p>
                      <a:pPr algn="ctr" fontAlgn="b"/>
                      <a:r>
                        <a:rPr lang="en-IN" sz="1400" b="1" i="0" u="none" strike="noStrike" dirty="0">
                          <a:solidFill>
                            <a:schemeClr val="bg1"/>
                          </a:solidFill>
                          <a:effectLst/>
                          <a:latin typeface="+mj-lt"/>
                        </a:rPr>
                        <a:t>Dividend </a:t>
                      </a:r>
                      <a:r>
                        <a:rPr lang="en-IN" sz="1400" b="1" i="0" u="none" strike="noStrike" dirty="0" err="1">
                          <a:solidFill>
                            <a:schemeClr val="bg1"/>
                          </a:solidFill>
                          <a:effectLst/>
                          <a:latin typeface="+mj-lt"/>
                        </a:rPr>
                        <a:t>Payout</a:t>
                      </a:r>
                      <a:endParaRPr lang="en-IN" sz="1400" b="1" i="0" u="none" strike="noStrike" dirty="0">
                        <a:solidFill>
                          <a:schemeClr val="bg1"/>
                        </a:solidFill>
                        <a:effectLst/>
                        <a:latin typeface="+mj-lt"/>
                      </a:endParaRPr>
                    </a:p>
                  </a:txBody>
                  <a:tcPr marL="0" marR="0" marT="0" marB="0" anchor="b"/>
                </a:tc>
                <a:tc>
                  <a:txBody>
                    <a:bodyPr/>
                    <a:lstStyle/>
                    <a:p>
                      <a:pPr algn="ctr" fontAlgn="b"/>
                      <a:r>
                        <a:rPr lang="en-IN" sz="1400" b="1" i="0" u="none" strike="noStrike" dirty="0">
                          <a:solidFill>
                            <a:schemeClr val="bg1"/>
                          </a:solidFill>
                          <a:effectLst/>
                          <a:latin typeface="+mj-lt"/>
                        </a:rPr>
                        <a:t>Dividend per share (Rs)</a:t>
                      </a:r>
                    </a:p>
                  </a:txBody>
                  <a:tcPr marL="0" marR="0" marT="0"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IN" sz="1400" b="1" i="0" u="none" strike="noStrike" kern="1200" dirty="0">
                          <a:solidFill>
                            <a:schemeClr val="bg1"/>
                          </a:solidFill>
                          <a:effectLst/>
                          <a:latin typeface="+mn-lt"/>
                          <a:ea typeface="+mn-ea"/>
                          <a:cs typeface="+mn-cs"/>
                        </a:rPr>
                        <a:t>Dividend (Rs bn)</a:t>
                      </a:r>
                      <a:endParaRPr lang="en-IN" sz="1400" b="1" i="0" u="none" strike="noStrike" dirty="0">
                        <a:solidFill>
                          <a:schemeClr val="bg1"/>
                        </a:solidFill>
                        <a:effectLst/>
                        <a:latin typeface="+mj-lt"/>
                      </a:endParaRPr>
                    </a:p>
                  </a:txBody>
                  <a:tcPr marL="0" marR="0" marT="0" marB="0" anchor="b"/>
                </a:tc>
                <a:extLst>
                  <a:ext uri="{0D108BD9-81ED-4DB2-BD59-A6C34878D82A}">
                    <a16:rowId xmlns:a16="http://schemas.microsoft.com/office/drawing/2014/main" val="3435090142"/>
                  </a:ext>
                </a:extLst>
              </a:tr>
              <a:tr h="282634">
                <a:tc>
                  <a:txBody>
                    <a:bodyPr/>
                    <a:lstStyle/>
                    <a:p>
                      <a:pPr algn="ctr" fontAlgn="b"/>
                      <a:r>
                        <a:rPr lang="en-IN" sz="1600" b="0" i="0" u="none" strike="noStrike" dirty="0">
                          <a:solidFill>
                            <a:srgbClr val="000000"/>
                          </a:solidFill>
                          <a:effectLst/>
                          <a:latin typeface="+mj-lt"/>
                        </a:rPr>
                        <a:t>FY10</a:t>
                      </a:r>
                    </a:p>
                  </a:txBody>
                  <a:tcPr marL="0" marR="0" marT="0" marB="0" anchor="b"/>
                </a:tc>
                <a:tc>
                  <a:txBody>
                    <a:bodyPr/>
                    <a:lstStyle/>
                    <a:p>
                      <a:pPr algn="ctr" fontAlgn="b"/>
                      <a:r>
                        <a:rPr lang="en-IN" sz="1600" b="0" i="0" u="none" strike="noStrike" dirty="0">
                          <a:solidFill>
                            <a:srgbClr val="000000"/>
                          </a:solidFill>
                          <a:effectLst/>
                          <a:latin typeface="+mj-lt"/>
                        </a:rPr>
                        <a:t>6%</a:t>
                      </a:r>
                    </a:p>
                  </a:txBody>
                  <a:tcPr marL="0" marR="0" marT="0" marB="0" anchor="b"/>
                </a:tc>
                <a:tc>
                  <a:txBody>
                    <a:bodyPr/>
                    <a:lstStyle/>
                    <a:p>
                      <a:pPr algn="ctr" fontAlgn="b"/>
                      <a:r>
                        <a:rPr lang="en-IN" sz="1600" b="0" i="0" u="none" strike="noStrike" dirty="0">
                          <a:solidFill>
                            <a:srgbClr val="000000"/>
                          </a:solidFill>
                          <a:effectLst/>
                          <a:latin typeface="+mj-lt"/>
                        </a:rPr>
                        <a:t>0.6</a:t>
                      </a:r>
                    </a:p>
                  </a:txBody>
                  <a:tcPr marL="0" marR="0" marT="0" marB="0" anchor="b"/>
                </a:tc>
                <a:tc>
                  <a:txBody>
                    <a:bodyPr/>
                    <a:lstStyle/>
                    <a:p>
                      <a:pPr algn="ctr" fontAlgn="b"/>
                      <a:r>
                        <a:rPr lang="en-IN" sz="1600" b="0" i="0" u="none" strike="noStrike" dirty="0">
                          <a:solidFill>
                            <a:srgbClr val="000000"/>
                          </a:solidFill>
                          <a:effectLst/>
                          <a:latin typeface="+mj-lt"/>
                        </a:rPr>
                        <a:t>2.5</a:t>
                      </a:r>
                    </a:p>
                  </a:txBody>
                  <a:tcPr marL="0" marR="0" marT="0" marB="0" anchor="b"/>
                </a:tc>
                <a:extLst>
                  <a:ext uri="{0D108BD9-81ED-4DB2-BD59-A6C34878D82A}">
                    <a16:rowId xmlns:a16="http://schemas.microsoft.com/office/drawing/2014/main" val="978277863"/>
                  </a:ext>
                </a:extLst>
              </a:tr>
              <a:tr h="282634">
                <a:tc>
                  <a:txBody>
                    <a:bodyPr/>
                    <a:lstStyle/>
                    <a:p>
                      <a:pPr algn="ctr" fontAlgn="b"/>
                      <a:r>
                        <a:rPr lang="en-IN" sz="1600" b="0" i="0" u="none" strike="noStrike" dirty="0">
                          <a:solidFill>
                            <a:srgbClr val="000000"/>
                          </a:solidFill>
                          <a:effectLst/>
                          <a:latin typeface="+mj-lt"/>
                        </a:rPr>
                        <a:t>FY11</a:t>
                      </a:r>
                    </a:p>
                  </a:txBody>
                  <a:tcPr marL="0" marR="0" marT="0" marB="0" anchor="b"/>
                </a:tc>
                <a:tc>
                  <a:txBody>
                    <a:bodyPr/>
                    <a:lstStyle/>
                    <a:p>
                      <a:pPr algn="ctr" fontAlgn="b"/>
                      <a:r>
                        <a:rPr lang="en-IN" sz="1600" b="0" i="0" u="none" strike="noStrike" dirty="0">
                          <a:solidFill>
                            <a:srgbClr val="000000"/>
                          </a:solidFill>
                          <a:effectLst/>
                          <a:latin typeface="+mj-lt"/>
                        </a:rPr>
                        <a:t>9%</a:t>
                      </a:r>
                    </a:p>
                  </a:txBody>
                  <a:tcPr marL="0" marR="0" marT="0" marB="0" anchor="b"/>
                </a:tc>
                <a:tc>
                  <a:txBody>
                    <a:bodyPr/>
                    <a:lstStyle/>
                    <a:p>
                      <a:pPr algn="ctr" fontAlgn="b"/>
                      <a:r>
                        <a:rPr lang="en-IN" sz="1600" b="0" i="0" u="none" strike="noStrike" dirty="0">
                          <a:solidFill>
                            <a:srgbClr val="000000"/>
                          </a:solidFill>
                          <a:effectLst/>
                          <a:latin typeface="+mj-lt"/>
                        </a:rPr>
                        <a:t>1.0</a:t>
                      </a:r>
                    </a:p>
                  </a:txBody>
                  <a:tcPr marL="0" marR="0" marT="0" marB="0" anchor="b"/>
                </a:tc>
                <a:tc>
                  <a:txBody>
                    <a:bodyPr/>
                    <a:lstStyle/>
                    <a:p>
                      <a:pPr algn="ctr" fontAlgn="b"/>
                      <a:r>
                        <a:rPr lang="en-IN" sz="1600" b="0" i="0" u="none" strike="noStrike" dirty="0">
                          <a:solidFill>
                            <a:srgbClr val="000000"/>
                          </a:solidFill>
                          <a:effectLst/>
                          <a:latin typeface="+mj-lt"/>
                        </a:rPr>
                        <a:t>4.2</a:t>
                      </a:r>
                    </a:p>
                  </a:txBody>
                  <a:tcPr marL="0" marR="0" marT="0" marB="0" anchor="b"/>
                </a:tc>
                <a:extLst>
                  <a:ext uri="{0D108BD9-81ED-4DB2-BD59-A6C34878D82A}">
                    <a16:rowId xmlns:a16="http://schemas.microsoft.com/office/drawing/2014/main" val="2343598480"/>
                  </a:ext>
                </a:extLst>
              </a:tr>
              <a:tr h="282634">
                <a:tc>
                  <a:txBody>
                    <a:bodyPr/>
                    <a:lstStyle/>
                    <a:p>
                      <a:pPr algn="ctr" fontAlgn="b"/>
                      <a:r>
                        <a:rPr lang="en-IN" sz="1600" b="0" i="0" u="none" strike="noStrike">
                          <a:solidFill>
                            <a:srgbClr val="000000"/>
                          </a:solidFill>
                          <a:effectLst/>
                          <a:latin typeface="+mj-lt"/>
                        </a:rPr>
                        <a:t>FY12</a:t>
                      </a:r>
                    </a:p>
                  </a:txBody>
                  <a:tcPr marL="0" marR="0" marT="0" marB="0" anchor="b"/>
                </a:tc>
                <a:tc>
                  <a:txBody>
                    <a:bodyPr/>
                    <a:lstStyle/>
                    <a:p>
                      <a:pPr algn="ctr" fontAlgn="b"/>
                      <a:r>
                        <a:rPr lang="en-IN" sz="1600" b="0" i="0" u="none" strike="noStrike" dirty="0">
                          <a:solidFill>
                            <a:srgbClr val="000000"/>
                          </a:solidFill>
                          <a:effectLst/>
                          <a:latin typeface="+mj-lt"/>
                        </a:rPr>
                        <a:t>18%</a:t>
                      </a:r>
                    </a:p>
                  </a:txBody>
                  <a:tcPr marL="0" marR="0" marT="0" marB="0" anchor="b"/>
                </a:tc>
                <a:tc>
                  <a:txBody>
                    <a:bodyPr/>
                    <a:lstStyle/>
                    <a:p>
                      <a:pPr algn="ctr" fontAlgn="b"/>
                      <a:r>
                        <a:rPr lang="en-IN" sz="1600" b="0" i="0" u="none" strike="noStrike" dirty="0">
                          <a:solidFill>
                            <a:srgbClr val="000000"/>
                          </a:solidFill>
                          <a:effectLst/>
                          <a:latin typeface="+mj-lt"/>
                        </a:rPr>
                        <a:t>2.4</a:t>
                      </a:r>
                    </a:p>
                  </a:txBody>
                  <a:tcPr marL="0" marR="0" marT="0" marB="0" anchor="b"/>
                </a:tc>
                <a:tc>
                  <a:txBody>
                    <a:bodyPr/>
                    <a:lstStyle/>
                    <a:p>
                      <a:pPr algn="ctr" fontAlgn="b"/>
                      <a:r>
                        <a:rPr lang="en-IN" sz="1600" b="0" i="0" u="none" strike="noStrike" dirty="0">
                          <a:solidFill>
                            <a:srgbClr val="000000"/>
                          </a:solidFill>
                          <a:effectLst/>
                          <a:latin typeface="+mj-lt"/>
                        </a:rPr>
                        <a:t>10.1</a:t>
                      </a:r>
                    </a:p>
                  </a:txBody>
                  <a:tcPr marL="0" marR="0" marT="0" marB="0" anchor="b"/>
                </a:tc>
                <a:extLst>
                  <a:ext uri="{0D108BD9-81ED-4DB2-BD59-A6C34878D82A}">
                    <a16:rowId xmlns:a16="http://schemas.microsoft.com/office/drawing/2014/main" val="1002408409"/>
                  </a:ext>
                </a:extLst>
              </a:tr>
              <a:tr h="282634">
                <a:tc>
                  <a:txBody>
                    <a:bodyPr/>
                    <a:lstStyle/>
                    <a:p>
                      <a:pPr algn="ctr" fontAlgn="b"/>
                      <a:r>
                        <a:rPr lang="en-IN" sz="1600" b="0" i="0" u="none" strike="noStrike">
                          <a:solidFill>
                            <a:srgbClr val="000000"/>
                          </a:solidFill>
                          <a:effectLst/>
                          <a:latin typeface="+mj-lt"/>
                        </a:rPr>
                        <a:t>FY13</a:t>
                      </a:r>
                    </a:p>
                  </a:txBody>
                  <a:tcPr marL="0" marR="0" marT="0" marB="0" anchor="b"/>
                </a:tc>
                <a:tc>
                  <a:txBody>
                    <a:bodyPr/>
                    <a:lstStyle/>
                    <a:p>
                      <a:pPr algn="ctr" fontAlgn="b"/>
                      <a:r>
                        <a:rPr lang="en-IN" sz="1600" b="0" i="0" u="none" strike="noStrike" dirty="0">
                          <a:solidFill>
                            <a:srgbClr val="000000"/>
                          </a:solidFill>
                          <a:effectLst/>
                          <a:latin typeface="+mj-lt"/>
                        </a:rPr>
                        <a:t>19%</a:t>
                      </a:r>
                    </a:p>
                  </a:txBody>
                  <a:tcPr marL="0" marR="0" marT="0" marB="0" anchor="b"/>
                </a:tc>
                <a:tc>
                  <a:txBody>
                    <a:bodyPr/>
                    <a:lstStyle/>
                    <a:p>
                      <a:pPr algn="ctr" fontAlgn="b"/>
                      <a:r>
                        <a:rPr lang="en-IN" sz="1600" b="0" i="0" u="none" strike="noStrike" dirty="0">
                          <a:solidFill>
                            <a:srgbClr val="000000"/>
                          </a:solidFill>
                          <a:effectLst/>
                          <a:latin typeface="+mj-lt"/>
                        </a:rPr>
                        <a:t>3.1</a:t>
                      </a:r>
                    </a:p>
                  </a:txBody>
                  <a:tcPr marL="0" marR="0" marT="0" marB="0" anchor="b"/>
                </a:tc>
                <a:tc>
                  <a:txBody>
                    <a:bodyPr/>
                    <a:lstStyle/>
                    <a:p>
                      <a:pPr algn="ctr" fontAlgn="b"/>
                      <a:r>
                        <a:rPr lang="en-IN" sz="1600" b="0" i="0" u="none" strike="noStrike" dirty="0">
                          <a:solidFill>
                            <a:srgbClr val="000000"/>
                          </a:solidFill>
                          <a:effectLst/>
                          <a:latin typeface="+mj-lt"/>
                        </a:rPr>
                        <a:t>13.1</a:t>
                      </a:r>
                    </a:p>
                  </a:txBody>
                  <a:tcPr marL="0" marR="0" marT="0" marB="0" anchor="b"/>
                </a:tc>
                <a:extLst>
                  <a:ext uri="{0D108BD9-81ED-4DB2-BD59-A6C34878D82A}">
                    <a16:rowId xmlns:a16="http://schemas.microsoft.com/office/drawing/2014/main" val="1551839639"/>
                  </a:ext>
                </a:extLst>
              </a:tr>
              <a:tr h="282634">
                <a:tc>
                  <a:txBody>
                    <a:bodyPr/>
                    <a:lstStyle/>
                    <a:p>
                      <a:pPr algn="ctr" fontAlgn="b"/>
                      <a:r>
                        <a:rPr lang="en-IN" sz="1600" b="0" i="0" u="none" strike="noStrike">
                          <a:solidFill>
                            <a:srgbClr val="000000"/>
                          </a:solidFill>
                          <a:effectLst/>
                          <a:latin typeface="+mj-lt"/>
                        </a:rPr>
                        <a:t>FY14</a:t>
                      </a:r>
                    </a:p>
                  </a:txBody>
                  <a:tcPr marL="0" marR="0" marT="0" marB="0" anchor="b"/>
                </a:tc>
                <a:tc>
                  <a:txBody>
                    <a:bodyPr/>
                    <a:lstStyle/>
                    <a:p>
                      <a:pPr algn="ctr" fontAlgn="b"/>
                      <a:r>
                        <a:rPr lang="en-IN" sz="1600" b="0" i="0" u="none" strike="noStrike" dirty="0">
                          <a:solidFill>
                            <a:srgbClr val="000000"/>
                          </a:solidFill>
                          <a:effectLst/>
                          <a:latin typeface="+mj-lt"/>
                        </a:rPr>
                        <a:t>21%</a:t>
                      </a:r>
                    </a:p>
                  </a:txBody>
                  <a:tcPr marL="0" marR="0" marT="0" marB="0" anchor="b"/>
                </a:tc>
                <a:tc>
                  <a:txBody>
                    <a:bodyPr/>
                    <a:lstStyle/>
                    <a:p>
                      <a:pPr algn="ctr" fontAlgn="b"/>
                      <a:r>
                        <a:rPr lang="en-IN" sz="1600" b="0" i="0" u="none" strike="noStrike" dirty="0">
                          <a:solidFill>
                            <a:srgbClr val="000000"/>
                          </a:solidFill>
                          <a:effectLst/>
                          <a:latin typeface="+mj-lt"/>
                        </a:rPr>
                        <a:t>3.5</a:t>
                      </a:r>
                    </a:p>
                  </a:txBody>
                  <a:tcPr marL="0" marR="0" marT="0" marB="0" anchor="b"/>
                </a:tc>
                <a:tc>
                  <a:txBody>
                    <a:bodyPr/>
                    <a:lstStyle/>
                    <a:p>
                      <a:pPr algn="ctr" fontAlgn="b"/>
                      <a:r>
                        <a:rPr lang="en-IN" sz="1600" b="0" i="0" u="none" strike="noStrike" dirty="0">
                          <a:solidFill>
                            <a:srgbClr val="000000"/>
                          </a:solidFill>
                          <a:effectLst/>
                          <a:latin typeface="+mj-lt"/>
                        </a:rPr>
                        <a:t>14.8</a:t>
                      </a:r>
                    </a:p>
                  </a:txBody>
                  <a:tcPr marL="0" marR="0" marT="0" marB="0" anchor="b"/>
                </a:tc>
                <a:extLst>
                  <a:ext uri="{0D108BD9-81ED-4DB2-BD59-A6C34878D82A}">
                    <a16:rowId xmlns:a16="http://schemas.microsoft.com/office/drawing/2014/main" val="2395095294"/>
                  </a:ext>
                </a:extLst>
              </a:tr>
              <a:tr h="282634">
                <a:tc>
                  <a:txBody>
                    <a:bodyPr/>
                    <a:lstStyle/>
                    <a:p>
                      <a:pPr algn="ctr" fontAlgn="b"/>
                      <a:r>
                        <a:rPr lang="en-IN" sz="1600" b="0" i="0" u="none" strike="noStrike">
                          <a:solidFill>
                            <a:srgbClr val="000000"/>
                          </a:solidFill>
                          <a:effectLst/>
                          <a:latin typeface="+mj-lt"/>
                        </a:rPr>
                        <a:t>FY15</a:t>
                      </a:r>
                    </a:p>
                  </a:txBody>
                  <a:tcPr marL="0" marR="0" marT="0" marB="0" anchor="b"/>
                </a:tc>
                <a:tc>
                  <a:txBody>
                    <a:bodyPr/>
                    <a:lstStyle/>
                    <a:p>
                      <a:pPr algn="ctr" fontAlgn="b"/>
                      <a:r>
                        <a:rPr lang="en-IN" sz="1600" b="0" i="0" u="none" strike="noStrike">
                          <a:solidFill>
                            <a:srgbClr val="000000"/>
                          </a:solidFill>
                          <a:effectLst/>
                          <a:latin typeface="+mj-lt"/>
                        </a:rPr>
                        <a:t>23%</a:t>
                      </a:r>
                    </a:p>
                  </a:txBody>
                  <a:tcPr marL="0" marR="0" marT="0" marB="0" anchor="b"/>
                </a:tc>
                <a:tc>
                  <a:txBody>
                    <a:bodyPr/>
                    <a:lstStyle/>
                    <a:p>
                      <a:pPr algn="ctr" fontAlgn="b"/>
                      <a:r>
                        <a:rPr lang="en-IN" sz="1600" b="0" i="0" u="none" strike="noStrike" dirty="0">
                          <a:solidFill>
                            <a:srgbClr val="000000"/>
                          </a:solidFill>
                          <a:effectLst/>
                          <a:latin typeface="+mj-lt"/>
                        </a:rPr>
                        <a:t>4.4</a:t>
                      </a:r>
                    </a:p>
                  </a:txBody>
                  <a:tcPr marL="0" marR="0" marT="0" marB="0" anchor="b"/>
                </a:tc>
                <a:tc>
                  <a:txBody>
                    <a:bodyPr/>
                    <a:lstStyle/>
                    <a:p>
                      <a:pPr algn="ctr" fontAlgn="b"/>
                      <a:r>
                        <a:rPr lang="en-IN" sz="1600" b="0" i="0" u="none" strike="noStrike" dirty="0">
                          <a:solidFill>
                            <a:srgbClr val="000000"/>
                          </a:solidFill>
                          <a:effectLst/>
                          <a:latin typeface="+mj-lt"/>
                        </a:rPr>
                        <a:t>18.6</a:t>
                      </a:r>
                    </a:p>
                  </a:txBody>
                  <a:tcPr marL="0" marR="0" marT="0" marB="0" anchor="b"/>
                </a:tc>
                <a:extLst>
                  <a:ext uri="{0D108BD9-81ED-4DB2-BD59-A6C34878D82A}">
                    <a16:rowId xmlns:a16="http://schemas.microsoft.com/office/drawing/2014/main" val="1910548738"/>
                  </a:ext>
                </a:extLst>
              </a:tr>
              <a:tr h="282634">
                <a:tc>
                  <a:txBody>
                    <a:bodyPr/>
                    <a:lstStyle/>
                    <a:p>
                      <a:pPr algn="ctr" fontAlgn="b"/>
                      <a:r>
                        <a:rPr lang="en-IN" sz="1600" b="0" i="0" u="none" strike="noStrike">
                          <a:solidFill>
                            <a:srgbClr val="000000"/>
                          </a:solidFill>
                          <a:effectLst/>
                          <a:latin typeface="+mj-lt"/>
                        </a:rPr>
                        <a:t>FY16</a:t>
                      </a:r>
                    </a:p>
                  </a:txBody>
                  <a:tcPr marL="0" marR="0" marT="0" marB="0" anchor="b"/>
                </a:tc>
                <a:tc>
                  <a:txBody>
                    <a:bodyPr/>
                    <a:lstStyle/>
                    <a:p>
                      <a:pPr algn="ctr" fontAlgn="b"/>
                      <a:r>
                        <a:rPr lang="en-IN" sz="1600" b="0" i="0" u="none" strike="noStrike">
                          <a:solidFill>
                            <a:srgbClr val="000000"/>
                          </a:solidFill>
                          <a:effectLst/>
                          <a:latin typeface="+mj-lt"/>
                        </a:rPr>
                        <a:t>144%</a:t>
                      </a:r>
                    </a:p>
                  </a:txBody>
                  <a:tcPr marL="0" marR="0" marT="0" marB="0" anchor="b"/>
                </a:tc>
                <a:tc>
                  <a:txBody>
                    <a:bodyPr/>
                    <a:lstStyle/>
                    <a:p>
                      <a:pPr algn="ctr" fontAlgn="b"/>
                      <a:r>
                        <a:rPr lang="en-IN" sz="1600" b="0" i="0" u="none" strike="noStrike" dirty="0">
                          <a:solidFill>
                            <a:srgbClr val="000000"/>
                          </a:solidFill>
                          <a:effectLst/>
                          <a:latin typeface="+mj-lt"/>
                        </a:rPr>
                        <a:t>27.8</a:t>
                      </a:r>
                    </a:p>
                  </a:txBody>
                  <a:tcPr marL="0" marR="0" marT="0" marB="0" anchor="b"/>
                </a:tc>
                <a:tc>
                  <a:txBody>
                    <a:bodyPr/>
                    <a:lstStyle/>
                    <a:p>
                      <a:pPr algn="ctr" fontAlgn="b"/>
                      <a:r>
                        <a:rPr lang="en-IN" sz="1600" b="0" i="0" u="none" strike="noStrike" dirty="0">
                          <a:solidFill>
                            <a:srgbClr val="000000"/>
                          </a:solidFill>
                          <a:effectLst/>
                          <a:latin typeface="+mj-lt"/>
                        </a:rPr>
                        <a:t>117.5</a:t>
                      </a:r>
                    </a:p>
                  </a:txBody>
                  <a:tcPr marL="0" marR="0" marT="0" marB="0" anchor="b"/>
                </a:tc>
                <a:extLst>
                  <a:ext uri="{0D108BD9-81ED-4DB2-BD59-A6C34878D82A}">
                    <a16:rowId xmlns:a16="http://schemas.microsoft.com/office/drawing/2014/main" val="1969297957"/>
                  </a:ext>
                </a:extLst>
              </a:tr>
              <a:tr h="282634">
                <a:tc>
                  <a:txBody>
                    <a:bodyPr/>
                    <a:lstStyle/>
                    <a:p>
                      <a:pPr algn="ctr" fontAlgn="b"/>
                      <a:r>
                        <a:rPr lang="en-IN" sz="1600" b="0" i="0" u="none" strike="noStrike">
                          <a:solidFill>
                            <a:srgbClr val="000000"/>
                          </a:solidFill>
                          <a:effectLst/>
                          <a:latin typeface="+mj-lt"/>
                        </a:rPr>
                        <a:t>FY17</a:t>
                      </a:r>
                    </a:p>
                  </a:txBody>
                  <a:tcPr marL="0" marR="0" marT="0" marB="0" anchor="b"/>
                </a:tc>
                <a:tc>
                  <a:txBody>
                    <a:bodyPr/>
                    <a:lstStyle/>
                    <a:p>
                      <a:pPr algn="ctr" fontAlgn="b"/>
                      <a:r>
                        <a:rPr lang="en-IN" sz="1600" b="0" i="0" u="none" strike="noStrike">
                          <a:solidFill>
                            <a:srgbClr val="000000"/>
                          </a:solidFill>
                          <a:effectLst/>
                          <a:latin typeface="+mj-lt"/>
                        </a:rPr>
                        <a:t>149%</a:t>
                      </a:r>
                    </a:p>
                  </a:txBody>
                  <a:tcPr marL="0" marR="0" marT="0" marB="0" anchor="b"/>
                </a:tc>
                <a:tc>
                  <a:txBody>
                    <a:bodyPr/>
                    <a:lstStyle/>
                    <a:p>
                      <a:pPr algn="ctr" fontAlgn="b"/>
                      <a:r>
                        <a:rPr lang="en-IN" sz="1600" b="0" i="0" u="none" strike="noStrike" dirty="0">
                          <a:solidFill>
                            <a:srgbClr val="000000"/>
                          </a:solidFill>
                          <a:effectLst/>
                          <a:latin typeface="+mj-lt"/>
                        </a:rPr>
                        <a:t>29.4</a:t>
                      </a:r>
                    </a:p>
                  </a:txBody>
                  <a:tcPr marL="0" marR="0" marT="0" marB="0" anchor="b"/>
                </a:tc>
                <a:tc>
                  <a:txBody>
                    <a:bodyPr/>
                    <a:lstStyle/>
                    <a:p>
                      <a:pPr algn="ctr" fontAlgn="b"/>
                      <a:r>
                        <a:rPr lang="en-IN" sz="1600" b="0" i="0" u="none" strike="noStrike" dirty="0">
                          <a:solidFill>
                            <a:srgbClr val="000000"/>
                          </a:solidFill>
                          <a:effectLst/>
                          <a:latin typeface="+mj-lt"/>
                        </a:rPr>
                        <a:t>124.2</a:t>
                      </a:r>
                    </a:p>
                  </a:txBody>
                  <a:tcPr marL="0" marR="0" marT="0" marB="0" anchor="b"/>
                </a:tc>
                <a:extLst>
                  <a:ext uri="{0D108BD9-81ED-4DB2-BD59-A6C34878D82A}">
                    <a16:rowId xmlns:a16="http://schemas.microsoft.com/office/drawing/2014/main" val="3767353038"/>
                  </a:ext>
                </a:extLst>
              </a:tr>
              <a:tr h="282634">
                <a:tc>
                  <a:txBody>
                    <a:bodyPr/>
                    <a:lstStyle/>
                    <a:p>
                      <a:pPr algn="ctr" fontAlgn="b"/>
                      <a:r>
                        <a:rPr lang="en-IN" sz="1600" b="0" i="0" u="none" strike="noStrike" dirty="0">
                          <a:solidFill>
                            <a:srgbClr val="000000"/>
                          </a:solidFill>
                          <a:effectLst/>
                          <a:latin typeface="+mj-lt"/>
                        </a:rPr>
                        <a:t>FY18</a:t>
                      </a:r>
                    </a:p>
                  </a:txBody>
                  <a:tcPr marL="0" marR="0" marT="0" marB="0" anchor="b"/>
                </a:tc>
                <a:tc>
                  <a:txBody>
                    <a:bodyPr/>
                    <a:lstStyle/>
                    <a:p>
                      <a:pPr algn="ctr" fontAlgn="b"/>
                      <a:r>
                        <a:rPr lang="en-IN" sz="1600" b="0" i="0" u="none" strike="noStrike">
                          <a:solidFill>
                            <a:srgbClr val="000000"/>
                          </a:solidFill>
                          <a:effectLst/>
                          <a:latin typeface="+mj-lt"/>
                        </a:rPr>
                        <a:t>36%</a:t>
                      </a:r>
                    </a:p>
                  </a:txBody>
                  <a:tcPr marL="0" marR="0" marT="0" marB="0" anchor="b"/>
                </a:tc>
                <a:tc>
                  <a:txBody>
                    <a:bodyPr/>
                    <a:lstStyle/>
                    <a:p>
                      <a:pPr algn="ctr" fontAlgn="b"/>
                      <a:r>
                        <a:rPr lang="en-IN" sz="1600" b="0" i="0" u="none" strike="noStrike" dirty="0">
                          <a:solidFill>
                            <a:srgbClr val="000000"/>
                          </a:solidFill>
                          <a:effectLst/>
                          <a:latin typeface="+mj-lt"/>
                        </a:rPr>
                        <a:t>8.0</a:t>
                      </a:r>
                    </a:p>
                  </a:txBody>
                  <a:tcPr marL="0" marR="0" marT="0" marB="0" anchor="b"/>
                </a:tc>
                <a:tc>
                  <a:txBody>
                    <a:bodyPr/>
                    <a:lstStyle/>
                    <a:p>
                      <a:pPr algn="ctr" fontAlgn="b"/>
                      <a:r>
                        <a:rPr lang="en-IN" sz="1600" b="0" i="0" u="none" strike="noStrike" dirty="0">
                          <a:solidFill>
                            <a:srgbClr val="000000"/>
                          </a:solidFill>
                          <a:effectLst/>
                          <a:latin typeface="+mj-lt"/>
                        </a:rPr>
                        <a:t>33.8</a:t>
                      </a:r>
                    </a:p>
                  </a:txBody>
                  <a:tcPr marL="0" marR="0" marT="0" marB="0" anchor="b"/>
                </a:tc>
                <a:extLst>
                  <a:ext uri="{0D108BD9-81ED-4DB2-BD59-A6C34878D82A}">
                    <a16:rowId xmlns:a16="http://schemas.microsoft.com/office/drawing/2014/main" val="2153146948"/>
                  </a:ext>
                </a:extLst>
              </a:tr>
              <a:tr h="306316">
                <a:tc>
                  <a:txBody>
                    <a:bodyPr/>
                    <a:lstStyle/>
                    <a:p>
                      <a:pPr algn="ctr" fontAlgn="b"/>
                      <a:r>
                        <a:rPr lang="en-IN" sz="1600" b="0" i="0" u="none" strike="noStrike">
                          <a:solidFill>
                            <a:srgbClr val="000000"/>
                          </a:solidFill>
                          <a:effectLst/>
                          <a:latin typeface="+mj-lt"/>
                        </a:rPr>
                        <a:t>FY19</a:t>
                      </a:r>
                    </a:p>
                  </a:txBody>
                  <a:tcPr marL="0" marR="0" marT="0" marB="0" anchor="b"/>
                </a:tc>
                <a:tc>
                  <a:txBody>
                    <a:bodyPr/>
                    <a:lstStyle/>
                    <a:p>
                      <a:pPr algn="ctr" fontAlgn="b"/>
                      <a:r>
                        <a:rPr lang="en-IN" sz="1600" b="0" i="0" u="none" strike="noStrike">
                          <a:solidFill>
                            <a:srgbClr val="000000"/>
                          </a:solidFill>
                          <a:effectLst/>
                          <a:latin typeface="+mj-lt"/>
                        </a:rPr>
                        <a:t>106%</a:t>
                      </a:r>
                    </a:p>
                  </a:txBody>
                  <a:tcPr marL="0" marR="0" marT="0" marB="0" anchor="b"/>
                </a:tc>
                <a:tc>
                  <a:txBody>
                    <a:bodyPr/>
                    <a:lstStyle/>
                    <a:p>
                      <a:pPr algn="ctr" fontAlgn="b"/>
                      <a:r>
                        <a:rPr lang="en-IN" sz="1600" b="0" i="0" u="none" strike="noStrike" dirty="0">
                          <a:solidFill>
                            <a:srgbClr val="000000"/>
                          </a:solidFill>
                          <a:effectLst/>
                          <a:latin typeface="+mj-lt"/>
                        </a:rPr>
                        <a:t>20.0</a:t>
                      </a:r>
                    </a:p>
                  </a:txBody>
                  <a:tcPr marL="0" marR="0" marT="0" marB="0" anchor="b"/>
                </a:tc>
                <a:tc>
                  <a:txBody>
                    <a:bodyPr/>
                    <a:lstStyle/>
                    <a:p>
                      <a:pPr algn="ctr" fontAlgn="b"/>
                      <a:r>
                        <a:rPr lang="en-IN" sz="1600" b="0" i="0" u="none" strike="noStrike" dirty="0">
                          <a:solidFill>
                            <a:srgbClr val="000000"/>
                          </a:solidFill>
                          <a:effectLst/>
                          <a:latin typeface="+mj-lt"/>
                        </a:rPr>
                        <a:t>84.5</a:t>
                      </a:r>
                    </a:p>
                  </a:txBody>
                  <a:tcPr marL="0" marR="0" marT="0" marB="0" anchor="b"/>
                </a:tc>
                <a:extLst>
                  <a:ext uri="{0D108BD9-81ED-4DB2-BD59-A6C34878D82A}">
                    <a16:rowId xmlns:a16="http://schemas.microsoft.com/office/drawing/2014/main" val="3304808519"/>
                  </a:ext>
                </a:extLst>
              </a:tr>
            </a:tbl>
          </a:graphicData>
        </a:graphic>
      </p:graphicFrame>
    </p:spTree>
    <p:extLst>
      <p:ext uri="{BB962C8B-B14F-4D97-AF65-F5344CB8AC3E}">
        <p14:creationId xmlns:p14="http://schemas.microsoft.com/office/powerpoint/2010/main" val="284492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3AF-A739-435A-A44C-EE67E92B03D6}"/>
              </a:ext>
            </a:extLst>
          </p:cNvPr>
          <p:cNvSpPr>
            <a:spLocks noGrp="1"/>
          </p:cNvSpPr>
          <p:nvPr>
            <p:ph type="title"/>
          </p:nvPr>
        </p:nvSpPr>
        <p:spPr/>
        <p:txBody>
          <a:bodyPr/>
          <a:lstStyle/>
          <a:p>
            <a:r>
              <a:rPr lang="en-IN" dirty="0"/>
              <a:t>Appendix: Zinc Overview</a:t>
            </a:r>
          </a:p>
        </p:txBody>
      </p:sp>
      <p:sp>
        <p:nvSpPr>
          <p:cNvPr id="3" name="Content Placeholder 2">
            <a:extLst>
              <a:ext uri="{FF2B5EF4-FFF2-40B4-BE49-F238E27FC236}">
                <a16:creationId xmlns:a16="http://schemas.microsoft.com/office/drawing/2014/main" id="{67837B38-3538-4E57-84E5-4A29799D64BE}"/>
              </a:ext>
            </a:extLst>
          </p:cNvPr>
          <p:cNvSpPr>
            <a:spLocks noGrp="1"/>
          </p:cNvSpPr>
          <p:nvPr>
            <p:ph idx="1"/>
          </p:nvPr>
        </p:nvSpPr>
        <p:spPr/>
        <p:txBody>
          <a:bodyPr/>
          <a:lstStyle/>
          <a:p>
            <a:pPr marL="57150" indent="0">
              <a:buNone/>
            </a:pPr>
            <a:r>
              <a:rPr lang="en-IN" dirty="0"/>
              <a:t>Zinc is the fourth most widely used metal globally after steel, aluminium and copper and the third most-used non-ferrous metal. According to ILZSG, global key zinc producers for CY17 include - China (39%), Peru (11%), India (10%), Australia (8%), USA (6%) etc.</a:t>
            </a:r>
          </a:p>
          <a:p>
            <a:pPr marL="57150" indent="0">
              <a:buNone/>
            </a:pPr>
            <a:r>
              <a:rPr lang="en-US" dirty="0"/>
              <a:t>Australia is the leading storehouse of zinc reserves with 64,000 KT (28% of the world reserves) followed by China with 41,000 KT (18% of the world reserves). India ranks 6th and is endowed with 11,000 KT of zinc reserves (5% of the world reserves).</a:t>
            </a:r>
            <a:endParaRPr lang="en-IN" dirty="0"/>
          </a:p>
          <a:p>
            <a:endParaRPr lang="en-IN" dirty="0"/>
          </a:p>
        </p:txBody>
      </p:sp>
      <p:sp>
        <p:nvSpPr>
          <p:cNvPr id="4" name="TextBox 3">
            <a:extLst>
              <a:ext uri="{FF2B5EF4-FFF2-40B4-BE49-F238E27FC236}">
                <a16:creationId xmlns:a16="http://schemas.microsoft.com/office/drawing/2014/main" id="{D8DFE61B-69FD-4D89-A504-CCEDBFF9A627}"/>
              </a:ext>
            </a:extLst>
          </p:cNvPr>
          <p:cNvSpPr txBox="1"/>
          <p:nvPr/>
        </p:nvSpPr>
        <p:spPr>
          <a:xfrm>
            <a:off x="787791" y="6019800"/>
            <a:ext cx="7540283" cy="276999"/>
          </a:xfrm>
          <a:prstGeom prst="rect">
            <a:avLst/>
          </a:prstGeom>
          <a:noFill/>
        </p:spPr>
        <p:txBody>
          <a:bodyPr wrap="square" rtlCol="0">
            <a:spAutoFit/>
          </a:bodyPr>
          <a:lstStyle/>
          <a:p>
            <a:r>
              <a:rPr lang="en-US" sz="1200" dirty="0">
                <a:solidFill>
                  <a:schemeClr val="tx1">
                    <a:lumMod val="75000"/>
                    <a:lumOff val="25000"/>
                  </a:schemeClr>
                </a:solidFill>
              </a:rPr>
              <a:t>ILZSG:  </a:t>
            </a:r>
            <a:r>
              <a:rPr lang="en-US" sz="1200" dirty="0">
                <a:solidFill>
                  <a:schemeClr val="tx1">
                    <a:lumMod val="75000"/>
                    <a:lumOff val="25000"/>
                  </a:schemeClr>
                </a:solidFill>
                <a:hlinkClick r:id="rId2">
                  <a:extLst>
                    <a:ext uri="{A12FA001-AC4F-418D-AE19-62706E023703}">
                      <ahyp:hlinkClr xmlns:ahyp="http://schemas.microsoft.com/office/drawing/2018/hyperlinkcolor" val="tx"/>
                    </a:ext>
                  </a:extLst>
                </a:hlinkClick>
              </a:rPr>
              <a:t>International Lead &amp; Zinc Study Group</a:t>
            </a:r>
            <a:endParaRPr lang="en-IN" sz="1200" dirty="0">
              <a:solidFill>
                <a:schemeClr val="tx1">
                  <a:lumMod val="75000"/>
                  <a:lumOff val="25000"/>
                </a:schemeClr>
              </a:solidFill>
            </a:endParaRPr>
          </a:p>
        </p:txBody>
      </p:sp>
    </p:spTree>
    <p:extLst>
      <p:ext uri="{BB962C8B-B14F-4D97-AF65-F5344CB8AC3E}">
        <p14:creationId xmlns:p14="http://schemas.microsoft.com/office/powerpoint/2010/main" val="397876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A0F5-EAF1-4C7B-B844-44B7FA881198}"/>
              </a:ext>
            </a:extLst>
          </p:cNvPr>
          <p:cNvSpPr>
            <a:spLocks noGrp="1"/>
          </p:cNvSpPr>
          <p:nvPr>
            <p:ph type="title"/>
          </p:nvPr>
        </p:nvSpPr>
        <p:spPr/>
        <p:txBody>
          <a:bodyPr/>
          <a:lstStyle/>
          <a:p>
            <a:r>
              <a:rPr lang="en-IN" dirty="0"/>
              <a:t>Appendix: Zinc Production Process</a:t>
            </a:r>
          </a:p>
        </p:txBody>
      </p:sp>
      <p:pic>
        <p:nvPicPr>
          <p:cNvPr id="4" name="Picture 3">
            <a:extLst>
              <a:ext uri="{FF2B5EF4-FFF2-40B4-BE49-F238E27FC236}">
                <a16:creationId xmlns:a16="http://schemas.microsoft.com/office/drawing/2014/main" id="{79C4A37E-66D7-4B38-87B6-FB0185205B22}"/>
              </a:ext>
            </a:extLst>
          </p:cNvPr>
          <p:cNvPicPr>
            <a:picLocks noChangeAspect="1"/>
          </p:cNvPicPr>
          <p:nvPr/>
        </p:nvPicPr>
        <p:blipFill>
          <a:blip r:embed="rId2"/>
          <a:stretch>
            <a:fillRect/>
          </a:stretch>
        </p:blipFill>
        <p:spPr>
          <a:xfrm>
            <a:off x="624127" y="2645495"/>
            <a:ext cx="10212225" cy="3677163"/>
          </a:xfrm>
          <a:prstGeom prst="rect">
            <a:avLst/>
          </a:prstGeom>
        </p:spPr>
      </p:pic>
    </p:spTree>
    <p:extLst>
      <p:ext uri="{BB962C8B-B14F-4D97-AF65-F5344CB8AC3E}">
        <p14:creationId xmlns:p14="http://schemas.microsoft.com/office/powerpoint/2010/main" val="194763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3AF-A739-435A-A44C-EE67E92B03D6}"/>
              </a:ext>
            </a:extLst>
          </p:cNvPr>
          <p:cNvSpPr>
            <a:spLocks noGrp="1"/>
          </p:cNvSpPr>
          <p:nvPr>
            <p:ph type="title"/>
          </p:nvPr>
        </p:nvSpPr>
        <p:spPr/>
        <p:txBody>
          <a:bodyPr/>
          <a:lstStyle/>
          <a:p>
            <a:r>
              <a:rPr lang="en-IN" dirty="0"/>
              <a:t>Appendix: About HZL</a:t>
            </a:r>
          </a:p>
        </p:txBody>
      </p:sp>
      <p:sp>
        <p:nvSpPr>
          <p:cNvPr id="3" name="Content Placeholder 2">
            <a:extLst>
              <a:ext uri="{FF2B5EF4-FFF2-40B4-BE49-F238E27FC236}">
                <a16:creationId xmlns:a16="http://schemas.microsoft.com/office/drawing/2014/main" id="{67837B38-3538-4E57-84E5-4A29799D64BE}"/>
              </a:ext>
            </a:extLst>
          </p:cNvPr>
          <p:cNvSpPr>
            <a:spLocks noGrp="1"/>
          </p:cNvSpPr>
          <p:nvPr>
            <p:ph idx="1"/>
          </p:nvPr>
        </p:nvSpPr>
        <p:spPr>
          <a:xfrm>
            <a:off x="1154954" y="2603500"/>
            <a:ext cx="10436824" cy="3994248"/>
          </a:xfrm>
        </p:spPr>
        <p:txBody>
          <a:bodyPr>
            <a:normAutofit/>
          </a:bodyPr>
          <a:lstStyle/>
          <a:p>
            <a:pPr marL="57150" indent="0">
              <a:buNone/>
            </a:pPr>
            <a:r>
              <a:rPr lang="en-US" b="1" dirty="0"/>
              <a:t>1966: </a:t>
            </a:r>
            <a:r>
              <a:rPr lang="en-US" dirty="0"/>
              <a:t>HZL was incorporated as a public sector company. </a:t>
            </a:r>
          </a:p>
          <a:p>
            <a:pPr marL="57150" indent="0">
              <a:buNone/>
            </a:pPr>
            <a:r>
              <a:rPr lang="en-US" b="1" dirty="0"/>
              <a:t>FY03:</a:t>
            </a:r>
            <a:r>
              <a:rPr lang="en-US" dirty="0"/>
              <a:t> </a:t>
            </a:r>
            <a:r>
              <a:rPr lang="en-US" dirty="0" err="1"/>
              <a:t>GoI</a:t>
            </a:r>
            <a:r>
              <a:rPr lang="en-US" dirty="0"/>
              <a:t> divested 26% of its equity in HZL to Sterlite Industries Ltd (Sterlite Industries), which later made an open offer for a further 20%. </a:t>
            </a:r>
          </a:p>
          <a:p>
            <a:pPr marL="57150" indent="0">
              <a:buNone/>
            </a:pPr>
            <a:r>
              <a:rPr lang="en-US" b="1" dirty="0"/>
              <a:t>FY04: </a:t>
            </a:r>
            <a:r>
              <a:rPr lang="en-US" dirty="0"/>
              <a:t>Sterlite Industries acquired an additional 18.92% by exercising an option granted by </a:t>
            </a:r>
            <a:r>
              <a:rPr lang="en-US" dirty="0" err="1"/>
              <a:t>GoI</a:t>
            </a:r>
            <a:r>
              <a:rPr lang="en-US" dirty="0"/>
              <a:t> to increase the stake to 64.9%. </a:t>
            </a:r>
          </a:p>
          <a:p>
            <a:pPr marL="57150" indent="0" algn="just">
              <a:buNone/>
            </a:pPr>
            <a:r>
              <a:rPr lang="en-US" dirty="0"/>
              <a:t>After the restructuring of the Vedanta group in India, </a:t>
            </a:r>
            <a:r>
              <a:rPr lang="en-US" b="1" dirty="0"/>
              <a:t>HZL became a 64.9% subsidiary of Vedanta Ltd (rated 'CRISIL AA/Positive/CRISIL A1+’). </a:t>
            </a:r>
          </a:p>
          <a:p>
            <a:pPr marL="57150" indent="0" algn="just">
              <a:buNone/>
            </a:pPr>
            <a:r>
              <a:rPr lang="en-US" dirty="0"/>
              <a:t>The Company is headquartered in Udaipur, Rajasthan in India and has zinc and lead mines at Rampura </a:t>
            </a:r>
            <a:r>
              <a:rPr lang="en-US" dirty="0" err="1"/>
              <a:t>Agucha</a:t>
            </a:r>
            <a:r>
              <a:rPr lang="en-US" dirty="0"/>
              <a:t> (4MT), </a:t>
            </a:r>
            <a:r>
              <a:rPr lang="en-US" dirty="0" err="1"/>
              <a:t>Sindesar</a:t>
            </a:r>
            <a:r>
              <a:rPr lang="en-US" dirty="0"/>
              <a:t> Khurd (5MT) (also produces silver), Rajpura </a:t>
            </a:r>
            <a:r>
              <a:rPr lang="en-US" dirty="0" err="1"/>
              <a:t>Dariba</a:t>
            </a:r>
            <a:r>
              <a:rPr lang="en-US" dirty="0"/>
              <a:t> (1.3MT), </a:t>
            </a:r>
            <a:r>
              <a:rPr lang="en-US" dirty="0" err="1"/>
              <a:t>Zawar</a:t>
            </a:r>
            <a:r>
              <a:rPr lang="en-US" dirty="0"/>
              <a:t> (3MT) and </a:t>
            </a:r>
            <a:r>
              <a:rPr lang="en-US" dirty="0" err="1"/>
              <a:t>Kayad</a:t>
            </a:r>
            <a:r>
              <a:rPr lang="en-US" dirty="0"/>
              <a:t> (1.2MT); primary smelter operations at </a:t>
            </a:r>
            <a:r>
              <a:rPr lang="en-US" dirty="0" err="1"/>
              <a:t>Chanderiya</a:t>
            </a:r>
            <a:r>
              <a:rPr lang="en-US" dirty="0"/>
              <a:t>, </a:t>
            </a:r>
            <a:r>
              <a:rPr lang="en-US" dirty="0" err="1"/>
              <a:t>Dariba</a:t>
            </a:r>
            <a:r>
              <a:rPr lang="en-US" dirty="0"/>
              <a:t> and </a:t>
            </a:r>
            <a:r>
              <a:rPr lang="en-US" dirty="0" err="1"/>
              <a:t>Debari</a:t>
            </a:r>
            <a:r>
              <a:rPr lang="en-US" dirty="0"/>
              <a:t>, all in the state of Rajasthan; and finished product facilities in the state of Uttarakhand. </a:t>
            </a:r>
            <a:r>
              <a:rPr lang="en-US" b="1" dirty="0" err="1"/>
              <a:t>Crisil</a:t>
            </a:r>
            <a:r>
              <a:rPr lang="en-US" b="1" dirty="0"/>
              <a:t> Rated AAA/Stable</a:t>
            </a:r>
            <a:endParaRPr lang="en-IN" b="1" dirty="0"/>
          </a:p>
        </p:txBody>
      </p:sp>
    </p:spTree>
    <p:extLst>
      <p:ext uri="{BB962C8B-B14F-4D97-AF65-F5344CB8AC3E}">
        <p14:creationId xmlns:p14="http://schemas.microsoft.com/office/powerpoint/2010/main" val="323775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2BDC-6D6C-41C6-954F-7394387BBB47}"/>
              </a:ext>
            </a:extLst>
          </p:cNvPr>
          <p:cNvSpPr>
            <a:spLocks noGrp="1"/>
          </p:cNvSpPr>
          <p:nvPr>
            <p:ph type="title"/>
          </p:nvPr>
        </p:nvSpPr>
        <p:spPr/>
        <p:txBody>
          <a:bodyPr/>
          <a:lstStyle/>
          <a:p>
            <a:r>
              <a:rPr lang="en-US" dirty="0"/>
              <a:t>Hindustan Zinc (HZL) - Summary</a:t>
            </a:r>
          </a:p>
        </p:txBody>
      </p:sp>
      <p:sp>
        <p:nvSpPr>
          <p:cNvPr id="3" name="Content Placeholder 2">
            <a:extLst>
              <a:ext uri="{FF2B5EF4-FFF2-40B4-BE49-F238E27FC236}">
                <a16:creationId xmlns:a16="http://schemas.microsoft.com/office/drawing/2014/main" id="{57B960FD-86A8-4F8C-B694-EA57F65E3764}"/>
              </a:ext>
            </a:extLst>
          </p:cNvPr>
          <p:cNvSpPr>
            <a:spLocks noGrp="1"/>
          </p:cNvSpPr>
          <p:nvPr>
            <p:ph idx="1"/>
          </p:nvPr>
        </p:nvSpPr>
        <p:spPr>
          <a:xfrm>
            <a:off x="457200" y="2338456"/>
            <a:ext cx="11277600" cy="4519544"/>
          </a:xfrm>
        </p:spPr>
        <p:txBody>
          <a:bodyPr>
            <a:noAutofit/>
          </a:bodyPr>
          <a:lstStyle/>
          <a:p>
            <a:pPr marL="0" indent="0">
              <a:buNone/>
            </a:pPr>
            <a:r>
              <a:rPr lang="en-US" sz="1400" dirty="0"/>
              <a:t>HZL is </a:t>
            </a:r>
            <a:r>
              <a:rPr lang="en-US" sz="1400" b="1" dirty="0"/>
              <a:t>one of the largest zinc-lead producers globally</a:t>
            </a:r>
            <a:r>
              <a:rPr lang="en-US" sz="1400" dirty="0"/>
              <a:t> and largest in India. 10th largest silver producer globally. It enjoys strong free cash flows, is debt free, strong profitability and high ROEs. It is also amongst the lowest cost producers and has transitioned to underground mining from open cast mining.</a:t>
            </a:r>
          </a:p>
          <a:p>
            <a:pPr marL="0" indent="0">
              <a:buNone/>
            </a:pPr>
            <a:r>
              <a:rPr lang="en-US" sz="1400" dirty="0"/>
              <a:t>Historically a PSU, but acquired in FY03 by the Vedanta group who subsequently expanded zinc capacity from 0.2 </a:t>
            </a:r>
            <a:r>
              <a:rPr lang="en-US" sz="1400" dirty="0" err="1"/>
              <a:t>mtpa</a:t>
            </a:r>
            <a:r>
              <a:rPr lang="en-US" sz="1400" dirty="0"/>
              <a:t> to 1 </a:t>
            </a:r>
            <a:r>
              <a:rPr lang="en-US" sz="1400" dirty="0" err="1"/>
              <a:t>mtpa</a:t>
            </a:r>
            <a:r>
              <a:rPr lang="en-US" sz="1400" dirty="0"/>
              <a:t> currently. Promoter holding is ~65%</a:t>
            </a:r>
          </a:p>
          <a:p>
            <a:pPr marL="0" indent="0">
              <a:buNone/>
            </a:pPr>
            <a:r>
              <a:rPr lang="en-US" sz="1400" dirty="0"/>
              <a:t>It operates in a </a:t>
            </a:r>
            <a:r>
              <a:rPr lang="en-US" sz="1400" b="1" dirty="0"/>
              <a:t>commodity business</a:t>
            </a:r>
            <a:r>
              <a:rPr lang="en-US" sz="1400" dirty="0"/>
              <a:t>. Commodities are cyclical and dependent on demand-supply. Zinc (~75% of PBIT profits in FY19) is turning into surplus from 2022 (deficit in 2016). International zinc LME prices (USD per </a:t>
            </a:r>
            <a:r>
              <a:rPr lang="en-US" sz="1400" dirty="0" err="1"/>
              <a:t>tonne</a:t>
            </a:r>
            <a:r>
              <a:rPr lang="en-US" sz="1400" dirty="0"/>
              <a:t>) have softened by 35% to ~ USD 2,343 currently from the peak prices of USD 3606 in Jan 2018</a:t>
            </a:r>
          </a:p>
          <a:p>
            <a:pPr marL="0" indent="0">
              <a:buNone/>
            </a:pPr>
            <a:r>
              <a:rPr lang="en-US" sz="1400" b="1" dirty="0"/>
              <a:t>Share returns since Jan 2011 have been impressive</a:t>
            </a:r>
            <a:r>
              <a:rPr lang="en-US" sz="1400" dirty="0"/>
              <a:t> with aggregate returns of 550%; however, returns have been cyclical. Currently share price has fallen to Rs 215 per share from ~ Rs 325 in March 2018.</a:t>
            </a:r>
          </a:p>
          <a:p>
            <a:pPr marL="0" indent="0">
              <a:buNone/>
            </a:pPr>
            <a:r>
              <a:rPr lang="en-US" sz="1400" dirty="0"/>
              <a:t>At </a:t>
            </a:r>
            <a:r>
              <a:rPr lang="en-US" sz="1400" b="1" dirty="0"/>
              <a:t>current valuations, the stock is trading at mid-point of historical P/BV levels and higher range of EV/EBITDA valuations</a:t>
            </a:r>
            <a:r>
              <a:rPr lang="en-US" sz="1400" dirty="0"/>
              <a:t>. Given that zinc prices are likely to remain volatile with a downward bias, further share price correction is possible.</a:t>
            </a:r>
          </a:p>
          <a:p>
            <a:pPr marL="0" indent="0">
              <a:buNone/>
            </a:pPr>
            <a:r>
              <a:rPr lang="en-US" sz="1400" dirty="0"/>
              <a:t>HZL </a:t>
            </a:r>
            <a:r>
              <a:rPr lang="en-US" sz="1400" b="1" dirty="0"/>
              <a:t>dividends have sharply risen since FY16 </a:t>
            </a:r>
            <a:r>
              <a:rPr lang="en-US" sz="1400" dirty="0"/>
              <a:t>when its cash &amp; cash equivalents were Rs 352.7 bn. Cash balances as on March 2019 are Rs 169.5 bn. Recent dividend payout in FY19 was Rs 20 per share or ~ 9% dividend yield.</a:t>
            </a:r>
          </a:p>
          <a:p>
            <a:pPr marL="0" indent="0">
              <a:buNone/>
            </a:pPr>
            <a:r>
              <a:rPr lang="en-US" sz="1400" b="1" dirty="0"/>
              <a:t>Rationale for dividend payout </a:t>
            </a:r>
            <a:r>
              <a:rPr lang="en-US" sz="1400" dirty="0"/>
              <a:t>in the past includes paying off debt to group parent companies (Vedanta Resources and </a:t>
            </a:r>
            <a:r>
              <a:rPr lang="en-US" sz="1400" dirty="0" err="1"/>
              <a:t>Volcan</a:t>
            </a:r>
            <a:r>
              <a:rPr lang="en-US" sz="1400" dirty="0"/>
              <a:t> Investments). This may continue in the future and provide dividend income to investors in the interim, but </a:t>
            </a:r>
            <a:r>
              <a:rPr lang="en-US" sz="1400" b="1" dirty="0"/>
              <a:t>could come at a risk of initial investment in the medium term.</a:t>
            </a:r>
          </a:p>
        </p:txBody>
      </p:sp>
    </p:spTree>
    <p:extLst>
      <p:ext uri="{BB962C8B-B14F-4D97-AF65-F5344CB8AC3E}">
        <p14:creationId xmlns:p14="http://schemas.microsoft.com/office/powerpoint/2010/main" val="91132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HINDUSTAN ZINC (HZL)</a:t>
            </a:r>
          </a:p>
        </p:txBody>
      </p:sp>
      <p:sp>
        <p:nvSpPr>
          <p:cNvPr id="3" name="Content Placeholder 2"/>
          <p:cNvSpPr>
            <a:spLocks noGrp="1"/>
          </p:cNvSpPr>
          <p:nvPr>
            <p:ph idx="1"/>
          </p:nvPr>
        </p:nvSpPr>
        <p:spPr>
          <a:xfrm>
            <a:off x="662585" y="2340271"/>
            <a:ext cx="8825659" cy="4271543"/>
          </a:xfrm>
        </p:spPr>
        <p:txBody>
          <a:bodyPr>
            <a:normAutofit fontScale="85000" lnSpcReduction="20000"/>
          </a:bodyPr>
          <a:lstStyle/>
          <a:p>
            <a:r>
              <a:rPr lang="en-IN" b="1" dirty="0"/>
              <a:t>HZL is 2</a:t>
            </a:r>
            <a:r>
              <a:rPr lang="en-IN" b="1" baseline="30000" dirty="0"/>
              <a:t>nd</a:t>
            </a:r>
            <a:r>
              <a:rPr lang="en-IN" b="1" dirty="0"/>
              <a:t> largest Zinc-Lead miner worldwide (75% of PBIT profit in FY19), 4</a:t>
            </a:r>
            <a:r>
              <a:rPr lang="en-IN" b="1" baseline="30000" dirty="0"/>
              <a:t>th</a:t>
            </a:r>
            <a:r>
              <a:rPr lang="en-IN" b="1" dirty="0"/>
              <a:t> largest zinc smelter and 9</a:t>
            </a:r>
            <a:r>
              <a:rPr lang="en-IN" b="1" baseline="30000" dirty="0"/>
              <a:t>th</a:t>
            </a:r>
            <a:r>
              <a:rPr lang="en-IN" b="1" dirty="0"/>
              <a:t> largest silver producer globally. Silver as a precious metal is a natural hedge during an economic slow-down</a:t>
            </a:r>
          </a:p>
          <a:p>
            <a:r>
              <a:rPr lang="en-IN" b="1" dirty="0"/>
              <a:t>HZL has a  ~79-85% market share of primary zinc in India</a:t>
            </a:r>
          </a:p>
          <a:p>
            <a:r>
              <a:rPr lang="en-US" b="1" dirty="0"/>
              <a:t>HZL is ranked 1st in environment and 5th overall in global metal &amp; mining sector in Dow Jones Sustainability Index</a:t>
            </a:r>
            <a:endParaRPr lang="en-IN" b="1" dirty="0"/>
          </a:p>
          <a:p>
            <a:r>
              <a:rPr lang="en-IN" dirty="0"/>
              <a:t>HZL’s 5 ore mines and 4 smelter capacities are located in Rajasthan</a:t>
            </a:r>
          </a:p>
          <a:p>
            <a:pPr lvl="1"/>
            <a:r>
              <a:rPr lang="en-IN" sz="1800" dirty="0"/>
              <a:t>Mined metal capacity ~1 </a:t>
            </a:r>
            <a:r>
              <a:rPr lang="en-IN" sz="1800" dirty="0" err="1"/>
              <a:t>mtpa</a:t>
            </a:r>
            <a:r>
              <a:rPr lang="en-IN" sz="1800" dirty="0"/>
              <a:t> (</a:t>
            </a:r>
            <a:r>
              <a:rPr lang="en-IN" sz="1800" dirty="0" err="1"/>
              <a:t>mn</a:t>
            </a:r>
            <a:r>
              <a:rPr lang="en-IN" sz="1800" dirty="0"/>
              <a:t> tonnes per annum)</a:t>
            </a:r>
          </a:p>
          <a:p>
            <a:pPr lvl="1"/>
            <a:r>
              <a:rPr lang="en-IN" sz="1800" dirty="0"/>
              <a:t>Smelter capacity - Zinc (8.94 lakh </a:t>
            </a:r>
            <a:r>
              <a:rPr lang="en-IN" sz="1800" dirty="0" err="1"/>
              <a:t>tpa</a:t>
            </a:r>
            <a:r>
              <a:rPr lang="en-IN" sz="1800" dirty="0"/>
              <a:t>); Silver (600 </a:t>
            </a:r>
            <a:r>
              <a:rPr lang="en-IN" sz="1800" dirty="0" err="1"/>
              <a:t>tpa</a:t>
            </a:r>
            <a:r>
              <a:rPr lang="en-IN" sz="1800" dirty="0"/>
              <a:t>)</a:t>
            </a:r>
          </a:p>
          <a:p>
            <a:pPr marL="400050" lvl="1" indent="0">
              <a:buNone/>
            </a:pPr>
            <a:r>
              <a:rPr lang="en-IN" dirty="0"/>
              <a:t>(</a:t>
            </a:r>
            <a:r>
              <a:rPr lang="en-US" i="1" dirty="0">
                <a:latin typeface="Calibri" panose="020F0502020204030204" pitchFamily="34" charset="0"/>
              </a:rPr>
              <a:t>Rajasthan is endowed with the largest reserves/ resources of lead-zinc ore amounting to 670 million </a:t>
            </a:r>
            <a:r>
              <a:rPr lang="en-US" i="1" dirty="0" err="1">
                <a:latin typeface="Calibri" panose="020F0502020204030204" pitchFamily="34" charset="0"/>
              </a:rPr>
              <a:t>tonnes</a:t>
            </a:r>
            <a:r>
              <a:rPr lang="en-US" i="1" dirty="0">
                <a:latin typeface="Calibri" panose="020F0502020204030204" pitchFamily="34" charset="0"/>
              </a:rPr>
              <a:t>. HZL has fully transitioned into underground mining by converting and commissioning all its open cast mines into underground mines. CARE Report). </a:t>
            </a:r>
            <a:endParaRPr lang="en-IN" dirty="0"/>
          </a:p>
          <a:p>
            <a:r>
              <a:rPr lang="en-IN" dirty="0"/>
              <a:t>Silver used in industrial applications and as a precious metal (25% of PBIT profits in FY19)</a:t>
            </a:r>
          </a:p>
          <a:p>
            <a:pPr marL="0" indent="0">
              <a:buNone/>
            </a:pPr>
            <a:r>
              <a:rPr lang="en-IN" sz="2000" b="1" dirty="0"/>
              <a:t>Promoters: </a:t>
            </a:r>
          </a:p>
          <a:p>
            <a:pPr marL="0" indent="0">
              <a:buNone/>
            </a:pPr>
            <a:r>
              <a:rPr lang="en-IN" dirty="0"/>
              <a:t>Vedanta Group (64.9%); Govt (29.6%); Institutional holding is low at ~ 4% </a:t>
            </a:r>
          </a:p>
          <a:p>
            <a:pPr marL="0" indent="0">
              <a:buNone/>
            </a:pPr>
            <a:r>
              <a:rPr lang="en-IN" sz="1500" i="1" dirty="0"/>
              <a:t>Please note that zinc ore which is mined in mines contains 5-15% of zinc concentrate </a:t>
            </a:r>
          </a:p>
          <a:p>
            <a:endParaRPr lang="en-IN" dirty="0"/>
          </a:p>
        </p:txBody>
      </p:sp>
      <p:sp>
        <p:nvSpPr>
          <p:cNvPr id="4" name="TextBox 3">
            <a:extLst>
              <a:ext uri="{FF2B5EF4-FFF2-40B4-BE49-F238E27FC236}">
                <a16:creationId xmlns:a16="http://schemas.microsoft.com/office/drawing/2014/main" id="{C43FD33C-4636-4076-901C-D1EE49555848}"/>
              </a:ext>
            </a:extLst>
          </p:cNvPr>
          <p:cNvSpPr txBox="1"/>
          <p:nvPr/>
        </p:nvSpPr>
        <p:spPr>
          <a:xfrm>
            <a:off x="9734843" y="2559831"/>
            <a:ext cx="2218618" cy="3785652"/>
          </a:xfrm>
          <a:prstGeom prst="rect">
            <a:avLst/>
          </a:prstGeom>
          <a:noFill/>
        </p:spPr>
        <p:txBody>
          <a:bodyPr wrap="square" rtlCol="0">
            <a:spAutoFit/>
          </a:bodyPr>
          <a:lstStyle/>
          <a:p>
            <a:pPr algn="ctr"/>
            <a:r>
              <a:rPr lang="en-IN" sz="1400" b="1" dirty="0"/>
              <a:t>Ore (mine)</a:t>
            </a:r>
          </a:p>
          <a:p>
            <a:endParaRPr lang="en-IN" b="1" dirty="0"/>
          </a:p>
          <a:p>
            <a:r>
              <a:rPr lang="en-IN" sz="1400" b="1" dirty="0"/>
              <a:t>     Zinc concentrate </a:t>
            </a:r>
          </a:p>
          <a:p>
            <a:pPr algn="ctr"/>
            <a:endParaRPr lang="en-IN" sz="1000" dirty="0"/>
          </a:p>
          <a:p>
            <a:pPr algn="ctr"/>
            <a:r>
              <a:rPr lang="en-IN" sz="1000" b="1" dirty="0"/>
              <a:t>SMELTER</a:t>
            </a:r>
          </a:p>
          <a:p>
            <a:pPr algn="ctr"/>
            <a:r>
              <a:rPr lang="en-IN" sz="1000" dirty="0"/>
              <a:t>pyrometallurgy or hydrometallurgy process </a:t>
            </a:r>
            <a:endParaRPr lang="en-IN" sz="1000" b="1" dirty="0"/>
          </a:p>
          <a:p>
            <a:endParaRPr lang="en-IN" sz="1400" b="1" dirty="0"/>
          </a:p>
          <a:p>
            <a:pPr algn="ctr"/>
            <a:r>
              <a:rPr lang="en-IN" sz="1400" b="1" dirty="0"/>
              <a:t>Zinc ingots</a:t>
            </a:r>
          </a:p>
          <a:p>
            <a:endParaRPr lang="en-IN" sz="1400" b="1" dirty="0"/>
          </a:p>
          <a:p>
            <a:endParaRPr lang="en-IN" sz="1400" b="1" dirty="0"/>
          </a:p>
          <a:p>
            <a:pPr algn="ctr"/>
            <a:r>
              <a:rPr lang="en-IN" sz="1400" b="1" dirty="0"/>
              <a:t>Applications</a:t>
            </a:r>
          </a:p>
          <a:p>
            <a:pPr algn="ctr"/>
            <a:r>
              <a:rPr lang="en-IN" sz="1400" dirty="0"/>
              <a:t>Galvanised Steel (57%)</a:t>
            </a:r>
          </a:p>
          <a:p>
            <a:pPr algn="ctr"/>
            <a:r>
              <a:rPr lang="en-IN" sz="1400" dirty="0"/>
              <a:t>Coatings (16%)</a:t>
            </a:r>
          </a:p>
          <a:p>
            <a:pPr algn="ctr"/>
            <a:r>
              <a:rPr lang="en-IN" sz="1400" dirty="0"/>
              <a:t>Dye Cast Alloys (14%)</a:t>
            </a:r>
          </a:p>
          <a:p>
            <a:pPr algn="ctr"/>
            <a:r>
              <a:rPr lang="en-IN" sz="1400" dirty="0"/>
              <a:t>Oxides &amp; Chem (7%)</a:t>
            </a:r>
          </a:p>
          <a:p>
            <a:pPr algn="ctr"/>
            <a:r>
              <a:rPr lang="en-IN" sz="1400" dirty="0"/>
              <a:t>Extruded products (6%)</a:t>
            </a:r>
          </a:p>
          <a:p>
            <a:pPr algn="ctr"/>
            <a:r>
              <a:rPr lang="en-IN" sz="1400" dirty="0"/>
              <a:t>Dry batteries</a:t>
            </a:r>
          </a:p>
        </p:txBody>
      </p:sp>
      <p:cxnSp>
        <p:nvCxnSpPr>
          <p:cNvPr id="6" name="Straight Arrow Connector 5">
            <a:extLst>
              <a:ext uri="{FF2B5EF4-FFF2-40B4-BE49-F238E27FC236}">
                <a16:creationId xmlns:a16="http://schemas.microsoft.com/office/drawing/2014/main" id="{99639D5F-D724-46D2-BC38-883B07564E35}"/>
              </a:ext>
            </a:extLst>
          </p:cNvPr>
          <p:cNvCxnSpPr/>
          <p:nvPr/>
        </p:nvCxnSpPr>
        <p:spPr>
          <a:xfrm>
            <a:off x="10866602" y="2845759"/>
            <a:ext cx="0" cy="26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BB31D3A-0C7A-4A7B-B0A5-982D2AFAAE0B}"/>
              </a:ext>
            </a:extLst>
          </p:cNvPr>
          <p:cNvCxnSpPr>
            <a:cxnSpLocks/>
          </p:cNvCxnSpPr>
          <p:nvPr/>
        </p:nvCxnSpPr>
        <p:spPr>
          <a:xfrm>
            <a:off x="10866602" y="3429000"/>
            <a:ext cx="0" cy="720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C5ADD32-A718-4070-8C15-20E9283B0D17}"/>
              </a:ext>
            </a:extLst>
          </p:cNvPr>
          <p:cNvCxnSpPr>
            <a:cxnSpLocks/>
          </p:cNvCxnSpPr>
          <p:nvPr/>
        </p:nvCxnSpPr>
        <p:spPr>
          <a:xfrm>
            <a:off x="10866602" y="4417774"/>
            <a:ext cx="0" cy="421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CF38057-B8D0-4D57-98A4-3D051ED9A81E}"/>
              </a:ext>
            </a:extLst>
          </p:cNvPr>
          <p:cNvSpPr txBox="1"/>
          <p:nvPr/>
        </p:nvSpPr>
        <p:spPr>
          <a:xfrm>
            <a:off x="5092505" y="6639951"/>
            <a:ext cx="45719" cy="369332"/>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216281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18D1-B26F-4F5F-8F66-8620C1595C4C}"/>
              </a:ext>
            </a:extLst>
          </p:cNvPr>
          <p:cNvSpPr>
            <a:spLocks noGrp="1"/>
          </p:cNvSpPr>
          <p:nvPr>
            <p:ph type="title"/>
          </p:nvPr>
        </p:nvSpPr>
        <p:spPr>
          <a:xfrm>
            <a:off x="848140" y="936158"/>
            <a:ext cx="10495720" cy="908140"/>
          </a:xfrm>
        </p:spPr>
        <p:txBody>
          <a:bodyPr/>
          <a:lstStyle/>
          <a:p>
            <a:r>
              <a:rPr lang="en-IN" sz="2800" b="1" dirty="0"/>
              <a:t>Global zinc inventory levels at 5 days, lowest since 2007; Demand-supply turning to surplus by 2022</a:t>
            </a:r>
          </a:p>
        </p:txBody>
      </p:sp>
      <p:pic>
        <p:nvPicPr>
          <p:cNvPr id="4" name="Picture 2">
            <a:extLst>
              <a:ext uri="{FF2B5EF4-FFF2-40B4-BE49-F238E27FC236}">
                <a16:creationId xmlns:a16="http://schemas.microsoft.com/office/drawing/2014/main" id="{2CF9E64B-9B1C-4410-8418-7EA59324B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90" y="2518117"/>
            <a:ext cx="7976834" cy="3678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533BCE-BF3F-4042-86D0-D74404E54D33}"/>
              </a:ext>
            </a:extLst>
          </p:cNvPr>
          <p:cNvSpPr txBox="1"/>
          <p:nvPr/>
        </p:nvSpPr>
        <p:spPr>
          <a:xfrm>
            <a:off x="192258" y="6327093"/>
            <a:ext cx="6241774" cy="276999"/>
          </a:xfrm>
          <a:prstGeom prst="rect">
            <a:avLst/>
          </a:prstGeom>
          <a:noFill/>
        </p:spPr>
        <p:txBody>
          <a:bodyPr wrap="square" rtlCol="0">
            <a:spAutoFit/>
          </a:bodyPr>
          <a:lstStyle/>
          <a:p>
            <a:r>
              <a:rPr lang="en-IN" sz="1200" b="1" dirty="0">
                <a:hlinkClick r:id="rId3">
                  <a:extLst>
                    <a:ext uri="{A12FA001-AC4F-418D-AE19-62706E023703}">
                      <ahyp:hlinkClr xmlns:ahyp="http://schemas.microsoft.com/office/drawing/2018/hyperlinkcolor" val="tx"/>
                    </a:ext>
                  </a:extLst>
                </a:hlinkClick>
              </a:rPr>
              <a:t>Source: https://www.mining-technology.com/comment/zinc-outlook-2019/</a:t>
            </a:r>
            <a:endParaRPr lang="en-IN" sz="1200" b="1" dirty="0"/>
          </a:p>
        </p:txBody>
      </p:sp>
      <p:sp>
        <p:nvSpPr>
          <p:cNvPr id="6" name="TextBox 5">
            <a:extLst>
              <a:ext uri="{FF2B5EF4-FFF2-40B4-BE49-F238E27FC236}">
                <a16:creationId xmlns:a16="http://schemas.microsoft.com/office/drawing/2014/main" id="{894F001B-A794-48EF-9069-B3CF50AA3A92}"/>
              </a:ext>
            </a:extLst>
          </p:cNvPr>
          <p:cNvSpPr txBox="1"/>
          <p:nvPr/>
        </p:nvSpPr>
        <p:spPr>
          <a:xfrm>
            <a:off x="7906043" y="2363373"/>
            <a:ext cx="4093699" cy="5047536"/>
          </a:xfrm>
          <a:prstGeom prst="rect">
            <a:avLst/>
          </a:prstGeom>
          <a:noFill/>
        </p:spPr>
        <p:txBody>
          <a:bodyPr wrap="square" rtlCol="0">
            <a:spAutoFit/>
          </a:bodyPr>
          <a:lstStyle/>
          <a:p>
            <a:r>
              <a:rPr lang="en-US" sz="1600" b="1" dirty="0"/>
              <a:t>GLOBAL ZINC MARKET – ~ 14 mt</a:t>
            </a:r>
          </a:p>
          <a:p>
            <a:r>
              <a:rPr lang="en-US" sz="1600" b="1" dirty="0"/>
              <a:t>Since 2016:</a:t>
            </a:r>
            <a:r>
              <a:rPr lang="en-US" sz="1600" dirty="0"/>
              <a:t> Severe deficit, impacted by several mine closures and production cuts over prices concerns. </a:t>
            </a:r>
          </a:p>
          <a:p>
            <a:endParaRPr lang="en-US" sz="1600" dirty="0"/>
          </a:p>
          <a:p>
            <a:r>
              <a:rPr lang="en-US" sz="1600" b="1" dirty="0">
                <a:solidFill>
                  <a:schemeClr val="accent1">
                    <a:lumMod val="60000"/>
                    <a:lumOff val="40000"/>
                  </a:schemeClr>
                </a:solidFill>
              </a:rPr>
              <a:t>2019: Current deficit is 1.1 </a:t>
            </a:r>
            <a:r>
              <a:rPr lang="en-US" sz="1600" b="1" dirty="0" err="1">
                <a:solidFill>
                  <a:schemeClr val="accent1">
                    <a:lumMod val="60000"/>
                    <a:lumOff val="40000"/>
                  </a:schemeClr>
                </a:solidFill>
              </a:rPr>
              <a:t>mn</a:t>
            </a:r>
            <a:r>
              <a:rPr lang="en-US" sz="1600" b="1" dirty="0">
                <a:solidFill>
                  <a:schemeClr val="accent1">
                    <a:lumMod val="60000"/>
                    <a:lumOff val="40000"/>
                  </a:schemeClr>
                </a:solidFill>
              </a:rPr>
              <a:t> </a:t>
            </a:r>
            <a:r>
              <a:rPr lang="en-US" sz="1600" b="1" dirty="0" err="1">
                <a:solidFill>
                  <a:schemeClr val="accent1">
                    <a:lumMod val="60000"/>
                    <a:lumOff val="40000"/>
                  </a:schemeClr>
                </a:solidFill>
              </a:rPr>
              <a:t>tonnes</a:t>
            </a:r>
            <a:r>
              <a:rPr lang="en-US" sz="1600" b="1" dirty="0">
                <a:solidFill>
                  <a:schemeClr val="accent1">
                    <a:lumMod val="60000"/>
                    <a:lumOff val="40000"/>
                  </a:schemeClr>
                </a:solidFill>
              </a:rPr>
              <a:t> </a:t>
            </a:r>
          </a:p>
          <a:p>
            <a:endParaRPr lang="en-US" dirty="0"/>
          </a:p>
          <a:p>
            <a:r>
              <a:rPr lang="en-US" sz="1600" b="1" dirty="0"/>
              <a:t>From 2019–2022,</a:t>
            </a:r>
            <a:r>
              <a:rPr lang="en-US" sz="1600" dirty="0"/>
              <a:t> global zinc supply is expected to grow at a compound annual growth rate of 3.8%, to 15.7Mt in 2022.</a:t>
            </a:r>
          </a:p>
          <a:p>
            <a:endParaRPr lang="en-US" sz="1600" dirty="0"/>
          </a:p>
          <a:p>
            <a:r>
              <a:rPr lang="en-US" sz="1600" b="1" dirty="0">
                <a:solidFill>
                  <a:schemeClr val="accent1">
                    <a:lumMod val="60000"/>
                    <a:lumOff val="40000"/>
                  </a:schemeClr>
                </a:solidFill>
              </a:rPr>
              <a:t>By 2022, market to be in surplus</a:t>
            </a:r>
            <a:r>
              <a:rPr lang="en-US" sz="1600" dirty="0"/>
              <a:t>, due to almost 100 new projects commencing operations between 2019 and 2022 where zinc is either a primary or a secondary commodity being produced.</a:t>
            </a:r>
          </a:p>
          <a:p>
            <a:endParaRPr lang="en-US" sz="1600" dirty="0"/>
          </a:p>
          <a:p>
            <a:endParaRPr lang="en-IN" sz="1600" dirty="0"/>
          </a:p>
        </p:txBody>
      </p:sp>
    </p:spTree>
    <p:extLst>
      <p:ext uri="{BB962C8B-B14F-4D97-AF65-F5344CB8AC3E}">
        <p14:creationId xmlns:p14="http://schemas.microsoft.com/office/powerpoint/2010/main" val="152470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0D10-1543-4A53-9771-FDF5ABBBE23E}"/>
              </a:ext>
            </a:extLst>
          </p:cNvPr>
          <p:cNvSpPr>
            <a:spLocks noGrp="1"/>
          </p:cNvSpPr>
          <p:nvPr>
            <p:ph type="title"/>
          </p:nvPr>
        </p:nvSpPr>
        <p:spPr>
          <a:xfrm>
            <a:off x="1216667" y="987529"/>
            <a:ext cx="8825659" cy="706964"/>
          </a:xfrm>
        </p:spPr>
        <p:txBody>
          <a:bodyPr/>
          <a:lstStyle/>
          <a:p>
            <a:r>
              <a:rPr lang="en-IN" sz="3200" b="1" dirty="0"/>
              <a:t>Zinc prices softening, after peaking in 2018; prices currently volatile</a:t>
            </a:r>
          </a:p>
        </p:txBody>
      </p:sp>
      <p:graphicFrame>
        <p:nvGraphicFramePr>
          <p:cNvPr id="4" name="Chart 3">
            <a:extLst>
              <a:ext uri="{FF2B5EF4-FFF2-40B4-BE49-F238E27FC236}">
                <a16:creationId xmlns:a16="http://schemas.microsoft.com/office/drawing/2014/main" id="{E2802096-51F6-43DC-A803-D09070638990}"/>
              </a:ext>
            </a:extLst>
          </p:cNvPr>
          <p:cNvGraphicFramePr>
            <a:graphicFrameLocks/>
          </p:cNvGraphicFramePr>
          <p:nvPr>
            <p:extLst>
              <p:ext uri="{D42A27DB-BD31-4B8C-83A1-F6EECF244321}">
                <p14:modId xmlns:p14="http://schemas.microsoft.com/office/powerpoint/2010/main" val="382092035"/>
              </p:ext>
            </p:extLst>
          </p:nvPr>
        </p:nvGraphicFramePr>
        <p:xfrm>
          <a:off x="995783" y="281705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B28E35F-4BB6-4C0D-95C3-AFF9DD9CC32B}"/>
              </a:ext>
            </a:extLst>
          </p:cNvPr>
          <p:cNvGraphicFramePr>
            <a:graphicFrameLocks/>
          </p:cNvGraphicFramePr>
          <p:nvPr>
            <p:extLst>
              <p:ext uri="{D42A27DB-BD31-4B8C-83A1-F6EECF244321}">
                <p14:modId xmlns:p14="http://schemas.microsoft.com/office/powerpoint/2010/main" val="334799270"/>
              </p:ext>
            </p:extLst>
          </p:nvPr>
        </p:nvGraphicFramePr>
        <p:xfrm>
          <a:off x="267286" y="2200366"/>
          <a:ext cx="7625367" cy="42554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0F7D736-977B-45A9-8BAD-7C2643DF833F}"/>
              </a:ext>
            </a:extLst>
          </p:cNvPr>
          <p:cNvSpPr txBox="1"/>
          <p:nvPr/>
        </p:nvSpPr>
        <p:spPr>
          <a:xfrm>
            <a:off x="7892653" y="2377440"/>
            <a:ext cx="4299347" cy="2585323"/>
          </a:xfrm>
          <a:prstGeom prst="rect">
            <a:avLst/>
          </a:prstGeom>
          <a:noFill/>
        </p:spPr>
        <p:txBody>
          <a:bodyPr wrap="square" rtlCol="0">
            <a:spAutoFit/>
          </a:bodyPr>
          <a:lstStyle/>
          <a:p>
            <a:r>
              <a:rPr lang="en-IN" b="1" dirty="0"/>
              <a:t>Zinc prices are influenced by</a:t>
            </a:r>
          </a:p>
          <a:p>
            <a:pPr marL="342900" indent="-342900">
              <a:buAutoNum type="alphaLcParenR"/>
            </a:pPr>
            <a:r>
              <a:rPr lang="en-US" sz="1600" dirty="0"/>
              <a:t>Mine and metal demand-supply dynamics </a:t>
            </a:r>
          </a:p>
          <a:p>
            <a:pPr marL="342900" indent="-342900">
              <a:buAutoNum type="alphaLcParenR"/>
            </a:pPr>
            <a:r>
              <a:rPr lang="en-US" sz="1600" dirty="0"/>
              <a:t>inventory levels, currency fluctuations </a:t>
            </a:r>
          </a:p>
          <a:p>
            <a:pPr marL="342900" indent="-342900">
              <a:buAutoNum type="alphaLcParenR"/>
            </a:pPr>
            <a:r>
              <a:rPr lang="en-US" sz="1600" dirty="0"/>
              <a:t>Steel and iron-ore industry as 50% of zinc end use consumption is used for </a:t>
            </a:r>
            <a:r>
              <a:rPr lang="en-US" sz="1600" dirty="0" err="1"/>
              <a:t>galvanising</a:t>
            </a:r>
            <a:r>
              <a:rPr lang="en-US" sz="1600" dirty="0"/>
              <a:t> steel</a:t>
            </a:r>
          </a:p>
          <a:p>
            <a:pPr marL="342900" indent="-342900">
              <a:buAutoNum type="alphaLcParenR"/>
            </a:pPr>
            <a:r>
              <a:rPr lang="en-US" sz="1600" dirty="0"/>
              <a:t>China accounts for almost 48% of the world consumption and has a direct bearing on zinc prices </a:t>
            </a:r>
            <a:endParaRPr lang="en-IN" sz="1600" dirty="0"/>
          </a:p>
        </p:txBody>
      </p:sp>
      <p:sp>
        <p:nvSpPr>
          <p:cNvPr id="9" name="TextBox 8">
            <a:extLst>
              <a:ext uri="{FF2B5EF4-FFF2-40B4-BE49-F238E27FC236}">
                <a16:creationId xmlns:a16="http://schemas.microsoft.com/office/drawing/2014/main" id="{9B9F48FF-B04E-411C-86E7-9601CD016771}"/>
              </a:ext>
            </a:extLst>
          </p:cNvPr>
          <p:cNvSpPr txBox="1"/>
          <p:nvPr/>
        </p:nvSpPr>
        <p:spPr>
          <a:xfrm>
            <a:off x="7892653" y="4955281"/>
            <a:ext cx="4426634" cy="1815882"/>
          </a:xfrm>
          <a:prstGeom prst="rect">
            <a:avLst/>
          </a:prstGeom>
          <a:noFill/>
        </p:spPr>
        <p:txBody>
          <a:bodyPr wrap="square" rtlCol="0">
            <a:spAutoFit/>
          </a:bodyPr>
          <a:lstStyle/>
          <a:p>
            <a:r>
              <a:rPr lang="en-US" sz="1600" dirty="0"/>
              <a:t>Zinc's price have been volatile in 2019 so far; prices have ranged from USD/</a:t>
            </a:r>
            <a:r>
              <a:rPr lang="en-US" sz="1600" dirty="0" err="1"/>
              <a:t>tonne</a:t>
            </a:r>
            <a:r>
              <a:rPr lang="en-US" sz="1600" dirty="0"/>
              <a:t> 2370 to 2900. This stems from its shifting fundamentals and the </a:t>
            </a:r>
            <a:r>
              <a:rPr lang="en-US" sz="1600" dirty="0">
                <a:hlinkClick r:id="rId4">
                  <a:extLst>
                    <a:ext uri="{A12FA001-AC4F-418D-AE19-62706E023703}">
                      <ahyp:hlinkClr xmlns:ahyp="http://schemas.microsoft.com/office/drawing/2018/hyperlinkcolor" val="tx"/>
                    </a:ext>
                  </a:extLst>
                </a:hlinkClick>
              </a:rPr>
              <a:t>physical bottlenecks</a:t>
            </a:r>
            <a:r>
              <a:rPr lang="en-US" sz="1600" dirty="0"/>
              <a:t> which is expected to result in future oversupply from an acute deficit </a:t>
            </a:r>
            <a:r>
              <a:rPr lang="en-US" sz="1600" dirty="0" err="1"/>
              <a:t>situtation</a:t>
            </a:r>
            <a:r>
              <a:rPr lang="en-US" sz="1600" dirty="0"/>
              <a:t>.</a:t>
            </a:r>
            <a:endParaRPr lang="en-IN" sz="1600" dirty="0"/>
          </a:p>
        </p:txBody>
      </p:sp>
      <p:sp>
        <p:nvSpPr>
          <p:cNvPr id="10" name="TextBox 9">
            <a:extLst>
              <a:ext uri="{FF2B5EF4-FFF2-40B4-BE49-F238E27FC236}">
                <a16:creationId xmlns:a16="http://schemas.microsoft.com/office/drawing/2014/main" id="{EDDA12F3-AF4B-44A1-ADCF-F92AF63B33D4}"/>
              </a:ext>
            </a:extLst>
          </p:cNvPr>
          <p:cNvSpPr txBox="1"/>
          <p:nvPr/>
        </p:nvSpPr>
        <p:spPr>
          <a:xfrm>
            <a:off x="188685" y="6455842"/>
            <a:ext cx="7968343" cy="276999"/>
          </a:xfrm>
          <a:prstGeom prst="rect">
            <a:avLst/>
          </a:prstGeom>
          <a:noFill/>
        </p:spPr>
        <p:txBody>
          <a:bodyPr wrap="square" rtlCol="0">
            <a:spAutoFit/>
          </a:bodyPr>
          <a:lstStyle/>
          <a:p>
            <a:r>
              <a:rPr lang="en-IN" sz="1200" i="1" dirty="0"/>
              <a:t>Source: CARE report on Zinc; HZL commands a USD 150 -200 premium over LME zinc prices </a:t>
            </a:r>
          </a:p>
        </p:txBody>
      </p:sp>
    </p:spTree>
    <p:extLst>
      <p:ext uri="{BB962C8B-B14F-4D97-AF65-F5344CB8AC3E}">
        <p14:creationId xmlns:p14="http://schemas.microsoft.com/office/powerpoint/2010/main" val="399166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9684031" cy="706964"/>
          </a:xfrm>
        </p:spPr>
        <p:txBody>
          <a:bodyPr/>
          <a:lstStyle/>
          <a:p>
            <a:r>
              <a:rPr lang="en-IN" dirty="0"/>
              <a:t>HZL: Current Product Profile</a:t>
            </a:r>
            <a:br>
              <a:rPr lang="en-IN" dirty="0"/>
            </a:br>
            <a:r>
              <a:rPr lang="en-IN" sz="2800" dirty="0"/>
              <a:t>Zinc - Lead ~ 75% of PBIT profits &amp; Balance is Silver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281" y="2603500"/>
            <a:ext cx="6210250" cy="3416300"/>
          </a:xfrm>
        </p:spPr>
      </p:pic>
    </p:spTree>
    <p:extLst>
      <p:ext uri="{BB962C8B-B14F-4D97-AF65-F5344CB8AC3E}">
        <p14:creationId xmlns:p14="http://schemas.microsoft.com/office/powerpoint/2010/main" val="141699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dirty="0"/>
            </a:br>
            <a:r>
              <a:rPr lang="en-IN" dirty="0"/>
              <a:t>HINDUSTAN ZINC: SWOT ANALYSIS</a:t>
            </a:r>
            <a:br>
              <a:rPr lang="en-IN" dirty="0"/>
            </a:br>
            <a:endParaRPr lang="en-IN" dirty="0"/>
          </a:p>
        </p:txBody>
      </p:sp>
      <p:sp>
        <p:nvSpPr>
          <p:cNvPr id="3" name="Content Placeholder 2"/>
          <p:cNvSpPr>
            <a:spLocks noGrp="1"/>
          </p:cNvSpPr>
          <p:nvPr>
            <p:ph idx="1"/>
          </p:nvPr>
        </p:nvSpPr>
        <p:spPr>
          <a:xfrm>
            <a:off x="1469005" y="3058586"/>
            <a:ext cx="8825659" cy="3416300"/>
          </a:xfrm>
        </p:spPr>
        <p:txBody>
          <a:bodyPr>
            <a:normAutofit/>
          </a:bodyPr>
          <a:lstStyle/>
          <a:p>
            <a:pPr marL="0" indent="0">
              <a:buNone/>
            </a:pPr>
            <a:endParaRPr lang="en-IN" sz="2400" dirty="0"/>
          </a:p>
          <a:p>
            <a:endParaRPr lang="en-IN" dirty="0"/>
          </a:p>
        </p:txBody>
      </p:sp>
      <p:grpSp>
        <p:nvGrpSpPr>
          <p:cNvPr id="5" name="Group 4">
            <a:extLst>
              <a:ext uri="{FF2B5EF4-FFF2-40B4-BE49-F238E27FC236}">
                <a16:creationId xmlns:a16="http://schemas.microsoft.com/office/drawing/2014/main" id="{C893A549-28E1-482D-9B15-C961D7FEA9B5}"/>
              </a:ext>
            </a:extLst>
          </p:cNvPr>
          <p:cNvGrpSpPr/>
          <p:nvPr/>
        </p:nvGrpSpPr>
        <p:grpSpPr>
          <a:xfrm>
            <a:off x="1154954" y="2282562"/>
            <a:ext cx="10352417" cy="4490693"/>
            <a:chOff x="1539041" y="1035050"/>
            <a:chExt cx="5971841" cy="3602993"/>
          </a:xfrm>
        </p:grpSpPr>
        <p:grpSp>
          <p:nvGrpSpPr>
            <p:cNvPr id="6" name="Group 5">
              <a:extLst>
                <a:ext uri="{FF2B5EF4-FFF2-40B4-BE49-F238E27FC236}">
                  <a16:creationId xmlns:a16="http://schemas.microsoft.com/office/drawing/2014/main" id="{F998F029-5CFC-450C-B974-D0B1CFC65BCC}"/>
                </a:ext>
              </a:extLst>
            </p:cNvPr>
            <p:cNvGrpSpPr/>
            <p:nvPr/>
          </p:nvGrpSpPr>
          <p:grpSpPr>
            <a:xfrm>
              <a:off x="3047999" y="1035050"/>
              <a:ext cx="3048002" cy="3073401"/>
              <a:chOff x="3166532" y="1159934"/>
              <a:chExt cx="3048002" cy="3073401"/>
            </a:xfrm>
          </p:grpSpPr>
          <p:sp>
            <p:nvSpPr>
              <p:cNvPr id="25" name="Teardrop 24">
                <a:extLst>
                  <a:ext uri="{FF2B5EF4-FFF2-40B4-BE49-F238E27FC236}">
                    <a16:creationId xmlns:a16="http://schemas.microsoft.com/office/drawing/2014/main" id="{55A0EA84-5651-4005-99A5-252E2AD1F39C}"/>
                  </a:ext>
                </a:extLst>
              </p:cNvPr>
              <p:cNvSpPr/>
              <p:nvPr/>
            </p:nvSpPr>
            <p:spPr>
              <a:xfrm>
                <a:off x="4732867" y="1159934"/>
                <a:ext cx="1481667" cy="148166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8000" b="1" dirty="0"/>
              </a:p>
            </p:txBody>
          </p:sp>
          <p:sp>
            <p:nvSpPr>
              <p:cNvPr id="26" name="Teardrop 25">
                <a:extLst>
                  <a:ext uri="{FF2B5EF4-FFF2-40B4-BE49-F238E27FC236}">
                    <a16:creationId xmlns:a16="http://schemas.microsoft.com/office/drawing/2014/main" id="{71FC987F-7717-4F0D-BC09-F676D3719065}"/>
                  </a:ext>
                </a:extLst>
              </p:cNvPr>
              <p:cNvSpPr/>
              <p:nvPr/>
            </p:nvSpPr>
            <p:spPr>
              <a:xfrm rot="10800000" flipV="1">
                <a:off x="3166532" y="1159934"/>
                <a:ext cx="1481667" cy="148166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8000" b="1" dirty="0"/>
              </a:p>
            </p:txBody>
          </p:sp>
          <p:sp>
            <p:nvSpPr>
              <p:cNvPr id="27" name="Teardrop 26">
                <a:extLst>
                  <a:ext uri="{FF2B5EF4-FFF2-40B4-BE49-F238E27FC236}">
                    <a16:creationId xmlns:a16="http://schemas.microsoft.com/office/drawing/2014/main" id="{599B2BEB-E127-4303-8C1A-D26D2A710B5C}"/>
                  </a:ext>
                </a:extLst>
              </p:cNvPr>
              <p:cNvSpPr/>
              <p:nvPr/>
            </p:nvSpPr>
            <p:spPr>
              <a:xfrm flipV="1">
                <a:off x="4732867" y="2751668"/>
                <a:ext cx="1481667" cy="148166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8000" b="1" dirty="0"/>
              </a:p>
            </p:txBody>
          </p:sp>
          <p:sp>
            <p:nvSpPr>
              <p:cNvPr id="28" name="Teardrop 27">
                <a:extLst>
                  <a:ext uri="{FF2B5EF4-FFF2-40B4-BE49-F238E27FC236}">
                    <a16:creationId xmlns:a16="http://schemas.microsoft.com/office/drawing/2014/main" id="{8BA4A0A4-A9C6-4C3D-94A3-EB7FF4124CD3}"/>
                  </a:ext>
                </a:extLst>
              </p:cNvPr>
              <p:cNvSpPr/>
              <p:nvPr/>
            </p:nvSpPr>
            <p:spPr>
              <a:xfrm rot="10800000">
                <a:off x="3166532" y="2751668"/>
                <a:ext cx="1481667" cy="148166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8000" b="1" dirty="0"/>
              </a:p>
            </p:txBody>
          </p:sp>
        </p:grpSp>
        <p:sp>
          <p:nvSpPr>
            <p:cNvPr id="7" name="TextBox 6">
              <a:extLst>
                <a:ext uri="{FF2B5EF4-FFF2-40B4-BE49-F238E27FC236}">
                  <a16:creationId xmlns:a16="http://schemas.microsoft.com/office/drawing/2014/main" id="{B37258B4-886B-429A-8958-1C005709FFAD}"/>
                </a:ext>
              </a:extLst>
            </p:cNvPr>
            <p:cNvSpPr txBox="1"/>
            <p:nvPr/>
          </p:nvSpPr>
          <p:spPr>
            <a:xfrm>
              <a:off x="3188844" y="1069757"/>
              <a:ext cx="401792" cy="623248"/>
            </a:xfrm>
            <a:prstGeom prst="rect">
              <a:avLst/>
            </a:prstGeom>
            <a:noFill/>
          </p:spPr>
          <p:txBody>
            <a:bodyPr wrap="none" rtlCol="0" anchor="ctr">
              <a:spAutoFit/>
            </a:bodyPr>
            <a:lstStyle/>
            <a:p>
              <a:pPr algn="ctr"/>
              <a:r>
                <a:rPr lang="en-US" sz="4800" b="1" dirty="0">
                  <a:solidFill>
                    <a:schemeClr val="bg1"/>
                  </a:solidFill>
                  <a:latin typeface="+mj-lt"/>
                </a:rPr>
                <a:t>S</a:t>
              </a:r>
            </a:p>
          </p:txBody>
        </p:sp>
        <p:sp>
          <p:nvSpPr>
            <p:cNvPr id="8" name="TextBox 7">
              <a:extLst>
                <a:ext uri="{FF2B5EF4-FFF2-40B4-BE49-F238E27FC236}">
                  <a16:creationId xmlns:a16="http://schemas.microsoft.com/office/drawing/2014/main" id="{3063297B-73C1-450A-8ACD-5D9F49C5E012}"/>
                </a:ext>
              </a:extLst>
            </p:cNvPr>
            <p:cNvSpPr txBox="1"/>
            <p:nvPr/>
          </p:nvSpPr>
          <p:spPr>
            <a:xfrm>
              <a:off x="5420082" y="1069757"/>
              <a:ext cx="546063" cy="623248"/>
            </a:xfrm>
            <a:prstGeom prst="rect">
              <a:avLst/>
            </a:prstGeom>
            <a:noFill/>
          </p:spPr>
          <p:txBody>
            <a:bodyPr wrap="none" rtlCol="0" anchor="ctr">
              <a:spAutoFit/>
            </a:bodyPr>
            <a:lstStyle/>
            <a:p>
              <a:pPr algn="ctr"/>
              <a:r>
                <a:rPr lang="en-US" sz="4800" b="1" dirty="0">
                  <a:solidFill>
                    <a:schemeClr val="bg1"/>
                  </a:solidFill>
                  <a:latin typeface="+mj-lt"/>
                </a:rPr>
                <a:t>W</a:t>
              </a:r>
            </a:p>
          </p:txBody>
        </p:sp>
        <p:sp>
          <p:nvSpPr>
            <p:cNvPr id="9" name="TextBox 8">
              <a:extLst>
                <a:ext uri="{FF2B5EF4-FFF2-40B4-BE49-F238E27FC236}">
                  <a16:creationId xmlns:a16="http://schemas.microsoft.com/office/drawing/2014/main" id="{EB01B3EB-63DD-4A5B-A5CF-4FF9773097B2}"/>
                </a:ext>
              </a:extLst>
            </p:cNvPr>
            <p:cNvSpPr txBox="1"/>
            <p:nvPr/>
          </p:nvSpPr>
          <p:spPr>
            <a:xfrm>
              <a:off x="3186438" y="3398094"/>
              <a:ext cx="435456" cy="623248"/>
            </a:xfrm>
            <a:prstGeom prst="rect">
              <a:avLst/>
            </a:prstGeom>
            <a:noFill/>
          </p:spPr>
          <p:txBody>
            <a:bodyPr wrap="none" rtlCol="0" anchor="ctr">
              <a:spAutoFit/>
            </a:bodyPr>
            <a:lstStyle/>
            <a:p>
              <a:pPr algn="ctr"/>
              <a:r>
                <a:rPr lang="en-US" sz="4800" b="1" dirty="0">
                  <a:solidFill>
                    <a:schemeClr val="bg1"/>
                  </a:solidFill>
                  <a:latin typeface="+mj-lt"/>
                </a:rPr>
                <a:t>O</a:t>
              </a:r>
            </a:p>
          </p:txBody>
        </p:sp>
        <p:sp>
          <p:nvSpPr>
            <p:cNvPr id="10" name="TextBox 9">
              <a:extLst>
                <a:ext uri="{FF2B5EF4-FFF2-40B4-BE49-F238E27FC236}">
                  <a16:creationId xmlns:a16="http://schemas.microsoft.com/office/drawing/2014/main" id="{5DF32148-3C30-4F9C-A822-1C2D2475E2DB}"/>
                </a:ext>
              </a:extLst>
            </p:cNvPr>
            <p:cNvSpPr txBox="1"/>
            <p:nvPr/>
          </p:nvSpPr>
          <p:spPr>
            <a:xfrm>
              <a:off x="5588196" y="3398094"/>
              <a:ext cx="362118" cy="623248"/>
            </a:xfrm>
            <a:prstGeom prst="rect">
              <a:avLst/>
            </a:prstGeom>
            <a:noFill/>
          </p:spPr>
          <p:txBody>
            <a:bodyPr wrap="none" rtlCol="0" anchor="ctr">
              <a:spAutoFit/>
            </a:bodyPr>
            <a:lstStyle/>
            <a:p>
              <a:pPr algn="ctr"/>
              <a:r>
                <a:rPr lang="en-US" sz="4800" b="1" dirty="0">
                  <a:solidFill>
                    <a:schemeClr val="bg1"/>
                  </a:solidFill>
                  <a:latin typeface="+mj-lt"/>
                </a:rPr>
                <a:t>T</a:t>
              </a:r>
            </a:p>
          </p:txBody>
        </p:sp>
        <p:sp>
          <p:nvSpPr>
            <p:cNvPr id="11" name="Oval 10">
              <a:extLst>
                <a:ext uri="{FF2B5EF4-FFF2-40B4-BE49-F238E27FC236}">
                  <a16:creationId xmlns:a16="http://schemas.microsoft.com/office/drawing/2014/main" id="{450900D1-61C9-4842-940D-879B7888FCE3}"/>
                </a:ext>
              </a:extLst>
            </p:cNvPr>
            <p:cNvSpPr/>
            <p:nvPr/>
          </p:nvSpPr>
          <p:spPr>
            <a:xfrm>
              <a:off x="3691468" y="1691218"/>
              <a:ext cx="1761066" cy="1761066"/>
            </a:xfrm>
            <a:prstGeom prst="ellipse">
              <a:avLst/>
            </a:prstGeom>
            <a:solidFill>
              <a:schemeClr val="bg1">
                <a:alpha val="3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667" b="1" dirty="0">
                <a:solidFill>
                  <a:schemeClr val="tx1"/>
                </a:solidFill>
                <a:latin typeface="+mj-lt"/>
              </a:endParaRPr>
            </a:p>
          </p:txBody>
        </p:sp>
        <p:sp>
          <p:nvSpPr>
            <p:cNvPr id="12" name="TextBox 11">
              <a:extLst>
                <a:ext uri="{FF2B5EF4-FFF2-40B4-BE49-F238E27FC236}">
                  <a16:creationId xmlns:a16="http://schemas.microsoft.com/office/drawing/2014/main" id="{98D2510C-7C91-445A-8B9C-C72CD0CC063D}"/>
                </a:ext>
              </a:extLst>
            </p:cNvPr>
            <p:cNvSpPr txBox="1"/>
            <p:nvPr/>
          </p:nvSpPr>
          <p:spPr>
            <a:xfrm>
              <a:off x="6437030" y="1164804"/>
              <a:ext cx="1073851" cy="253916"/>
            </a:xfrm>
            <a:prstGeom prst="rect">
              <a:avLst/>
            </a:prstGeom>
            <a:noFill/>
          </p:spPr>
          <p:txBody>
            <a:bodyPr wrap="none" rtlCol="0">
              <a:spAutoFit/>
            </a:bodyPr>
            <a:lstStyle/>
            <a:p>
              <a:pPr algn="r"/>
              <a:r>
                <a:rPr lang="en-US" sz="1600" b="1" dirty="0">
                  <a:latin typeface="+mj-lt"/>
                  <a:ea typeface="Roboto" charset="0"/>
                  <a:cs typeface="Roboto" charset="0"/>
                </a:rPr>
                <a:t>WEAKNESSES</a:t>
              </a:r>
            </a:p>
          </p:txBody>
        </p:sp>
        <p:sp>
          <p:nvSpPr>
            <p:cNvPr id="13" name="TextBox 12">
              <a:extLst>
                <a:ext uri="{FF2B5EF4-FFF2-40B4-BE49-F238E27FC236}">
                  <a16:creationId xmlns:a16="http://schemas.microsoft.com/office/drawing/2014/main" id="{1A27D8B0-BEBE-4B83-9124-33131680CCAF}"/>
                </a:ext>
              </a:extLst>
            </p:cNvPr>
            <p:cNvSpPr txBox="1"/>
            <p:nvPr/>
          </p:nvSpPr>
          <p:spPr>
            <a:xfrm>
              <a:off x="6099460" y="1506873"/>
              <a:ext cx="1411422" cy="1037135"/>
            </a:xfrm>
            <a:prstGeom prst="rect">
              <a:avLst/>
            </a:prstGeom>
            <a:noFill/>
          </p:spPr>
          <p:txBody>
            <a:bodyPr wrap="square" rtlCol="0">
              <a:spAutoFit/>
            </a:bodyPr>
            <a:lstStyle/>
            <a:p>
              <a:pPr algn="r"/>
              <a:r>
                <a:rPr lang="en-US" sz="1300" dirty="0">
                  <a:solidFill>
                    <a:schemeClr val="tx1">
                      <a:lumMod val="75000"/>
                      <a:lumOff val="25000"/>
                    </a:schemeClr>
                  </a:solidFill>
                  <a:ea typeface="Roboto Light" charset="0"/>
                  <a:cs typeface="Roboto Light" charset="0"/>
                </a:rPr>
                <a:t>Cyclical business - Commodity, impacted by global demand –supply and price trends; Prices set globally LME a key price indicator</a:t>
              </a:r>
            </a:p>
          </p:txBody>
        </p:sp>
        <p:sp>
          <p:nvSpPr>
            <p:cNvPr id="14" name="TextBox 13">
              <a:extLst>
                <a:ext uri="{FF2B5EF4-FFF2-40B4-BE49-F238E27FC236}">
                  <a16:creationId xmlns:a16="http://schemas.microsoft.com/office/drawing/2014/main" id="{187B1561-0BA4-480E-8051-75F454301223}"/>
                </a:ext>
              </a:extLst>
            </p:cNvPr>
            <p:cNvSpPr txBox="1"/>
            <p:nvPr/>
          </p:nvSpPr>
          <p:spPr>
            <a:xfrm>
              <a:off x="6755751" y="3346993"/>
              <a:ext cx="740779" cy="253916"/>
            </a:xfrm>
            <a:prstGeom prst="rect">
              <a:avLst/>
            </a:prstGeom>
            <a:noFill/>
          </p:spPr>
          <p:txBody>
            <a:bodyPr wrap="none" rtlCol="0">
              <a:spAutoFit/>
            </a:bodyPr>
            <a:lstStyle/>
            <a:p>
              <a:pPr algn="r"/>
              <a:r>
                <a:rPr lang="en-US" sz="1600" b="1" dirty="0">
                  <a:latin typeface="+mj-lt"/>
                  <a:ea typeface="Roboto" charset="0"/>
                  <a:cs typeface="Roboto" charset="0"/>
                </a:rPr>
                <a:t>THREATS</a:t>
              </a:r>
            </a:p>
          </p:txBody>
        </p:sp>
        <p:sp>
          <p:nvSpPr>
            <p:cNvPr id="15" name="TextBox 14">
              <a:extLst>
                <a:ext uri="{FF2B5EF4-FFF2-40B4-BE49-F238E27FC236}">
                  <a16:creationId xmlns:a16="http://schemas.microsoft.com/office/drawing/2014/main" id="{1449D963-BD93-4351-8FD0-029E254EBC06}"/>
                </a:ext>
              </a:extLst>
            </p:cNvPr>
            <p:cNvSpPr txBox="1"/>
            <p:nvPr/>
          </p:nvSpPr>
          <p:spPr>
            <a:xfrm>
              <a:off x="6099460" y="3689062"/>
              <a:ext cx="1411422" cy="716116"/>
            </a:xfrm>
            <a:prstGeom prst="rect">
              <a:avLst/>
            </a:prstGeom>
            <a:noFill/>
          </p:spPr>
          <p:txBody>
            <a:bodyPr wrap="square" rtlCol="0">
              <a:spAutoFit/>
            </a:bodyPr>
            <a:lstStyle/>
            <a:p>
              <a:pPr algn="r"/>
              <a:r>
                <a:rPr lang="en-US" sz="1300" dirty="0">
                  <a:solidFill>
                    <a:schemeClr val="tx1">
                      <a:lumMod val="75000"/>
                      <a:lumOff val="25000"/>
                    </a:schemeClr>
                  </a:solidFill>
                  <a:ea typeface="Roboto Light" charset="0"/>
                  <a:cs typeface="Roboto Light" charset="0"/>
                </a:rPr>
                <a:t>By 2022, zinc surplus imminent; supply to begin easing from 2019 onwards (currently yet in deficit) </a:t>
              </a:r>
            </a:p>
          </p:txBody>
        </p:sp>
        <p:sp>
          <p:nvSpPr>
            <p:cNvPr id="16" name="TextBox 15">
              <a:extLst>
                <a:ext uri="{FF2B5EF4-FFF2-40B4-BE49-F238E27FC236}">
                  <a16:creationId xmlns:a16="http://schemas.microsoft.com/office/drawing/2014/main" id="{182997B0-1D8D-45BE-9A61-89FEC35CF5D2}"/>
                </a:ext>
              </a:extLst>
            </p:cNvPr>
            <p:cNvSpPr txBox="1"/>
            <p:nvPr/>
          </p:nvSpPr>
          <p:spPr>
            <a:xfrm>
              <a:off x="1638695" y="1164804"/>
              <a:ext cx="939440" cy="253916"/>
            </a:xfrm>
            <a:prstGeom prst="rect">
              <a:avLst/>
            </a:prstGeom>
            <a:noFill/>
          </p:spPr>
          <p:txBody>
            <a:bodyPr wrap="none" rtlCol="0">
              <a:spAutoFit/>
            </a:bodyPr>
            <a:lstStyle/>
            <a:p>
              <a:r>
                <a:rPr lang="en-US" sz="1600" b="1" dirty="0">
                  <a:latin typeface="+mj-lt"/>
                  <a:ea typeface="Roboto" charset="0"/>
                  <a:cs typeface="Roboto" charset="0"/>
                </a:rPr>
                <a:t>STRENGTHS</a:t>
              </a:r>
            </a:p>
          </p:txBody>
        </p:sp>
        <p:sp>
          <p:nvSpPr>
            <p:cNvPr id="17" name="TextBox 16">
              <a:extLst>
                <a:ext uri="{FF2B5EF4-FFF2-40B4-BE49-F238E27FC236}">
                  <a16:creationId xmlns:a16="http://schemas.microsoft.com/office/drawing/2014/main" id="{A9E4F5AD-3CDA-4382-ABB3-9A7CA16F5070}"/>
                </a:ext>
              </a:extLst>
            </p:cNvPr>
            <p:cNvSpPr txBox="1"/>
            <p:nvPr/>
          </p:nvSpPr>
          <p:spPr>
            <a:xfrm>
              <a:off x="1539042" y="1506873"/>
              <a:ext cx="1504128" cy="1197643"/>
            </a:xfrm>
            <a:prstGeom prst="rect">
              <a:avLst/>
            </a:prstGeom>
            <a:noFill/>
          </p:spPr>
          <p:txBody>
            <a:bodyPr wrap="square" rtlCol="0">
              <a:spAutoFit/>
            </a:bodyPr>
            <a:lstStyle/>
            <a:p>
              <a:r>
                <a:rPr lang="en-IN" sz="1300" dirty="0"/>
                <a:t>One of the worlds largest and India’s only integrated Zinc-Lead and Silver producer</a:t>
              </a:r>
            </a:p>
            <a:p>
              <a:endParaRPr lang="en-IN" sz="1300" dirty="0">
                <a:solidFill>
                  <a:schemeClr val="tx1">
                    <a:lumMod val="75000"/>
                    <a:lumOff val="25000"/>
                  </a:schemeClr>
                </a:solidFill>
                <a:ea typeface="Roboto Light" charset="0"/>
                <a:cs typeface="Roboto Light" charset="0"/>
              </a:endParaRPr>
            </a:p>
            <a:p>
              <a:r>
                <a:rPr lang="en-IN" sz="1300" dirty="0">
                  <a:solidFill>
                    <a:schemeClr val="tx1">
                      <a:lumMod val="75000"/>
                      <a:lumOff val="25000"/>
                    </a:schemeClr>
                  </a:solidFill>
                  <a:ea typeface="Roboto Light" charset="0"/>
                  <a:cs typeface="Roboto Light" charset="0"/>
                </a:rPr>
                <a:t>Silver, a precious metal acts as a natural hedge during an economic slowdown</a:t>
              </a:r>
              <a:endParaRPr lang="en-US" sz="1300" dirty="0">
                <a:solidFill>
                  <a:schemeClr val="tx1">
                    <a:lumMod val="75000"/>
                    <a:lumOff val="25000"/>
                  </a:schemeClr>
                </a:solidFill>
                <a:ea typeface="Roboto Light" charset="0"/>
                <a:cs typeface="Roboto Light" charset="0"/>
              </a:endParaRPr>
            </a:p>
          </p:txBody>
        </p:sp>
        <p:sp>
          <p:nvSpPr>
            <p:cNvPr id="18" name="TextBox 17">
              <a:extLst>
                <a:ext uri="{FF2B5EF4-FFF2-40B4-BE49-F238E27FC236}">
                  <a16:creationId xmlns:a16="http://schemas.microsoft.com/office/drawing/2014/main" id="{E61CBD8F-F36D-4B54-BF75-1A208048B477}"/>
                </a:ext>
              </a:extLst>
            </p:cNvPr>
            <p:cNvSpPr txBox="1"/>
            <p:nvPr/>
          </p:nvSpPr>
          <p:spPr>
            <a:xfrm>
              <a:off x="1638696" y="3346993"/>
              <a:ext cx="1212111" cy="253916"/>
            </a:xfrm>
            <a:prstGeom prst="rect">
              <a:avLst/>
            </a:prstGeom>
            <a:noFill/>
          </p:spPr>
          <p:txBody>
            <a:bodyPr wrap="none" rtlCol="0">
              <a:spAutoFit/>
            </a:bodyPr>
            <a:lstStyle/>
            <a:p>
              <a:r>
                <a:rPr lang="en-US" sz="1600" b="1" dirty="0">
                  <a:latin typeface="+mj-lt"/>
                  <a:ea typeface="Roboto" charset="0"/>
                  <a:cs typeface="Roboto" charset="0"/>
                </a:rPr>
                <a:t>OPPORTUNITIES</a:t>
              </a:r>
            </a:p>
          </p:txBody>
        </p:sp>
        <p:sp>
          <p:nvSpPr>
            <p:cNvPr id="19" name="TextBox 18">
              <a:extLst>
                <a:ext uri="{FF2B5EF4-FFF2-40B4-BE49-F238E27FC236}">
                  <a16:creationId xmlns:a16="http://schemas.microsoft.com/office/drawing/2014/main" id="{15EAA84C-42BD-4995-9912-D5D74F224FDB}"/>
                </a:ext>
              </a:extLst>
            </p:cNvPr>
            <p:cNvSpPr txBox="1"/>
            <p:nvPr/>
          </p:nvSpPr>
          <p:spPr>
            <a:xfrm>
              <a:off x="1539041" y="3600909"/>
              <a:ext cx="1524000" cy="1037134"/>
            </a:xfrm>
            <a:prstGeom prst="rect">
              <a:avLst/>
            </a:prstGeom>
            <a:noFill/>
          </p:spPr>
          <p:txBody>
            <a:bodyPr wrap="square" rtlCol="0">
              <a:spAutoFit/>
            </a:bodyPr>
            <a:lstStyle/>
            <a:p>
              <a:r>
                <a:rPr lang="en-US" sz="1300" dirty="0">
                  <a:solidFill>
                    <a:schemeClr val="tx1">
                      <a:lumMod val="75000"/>
                      <a:lumOff val="25000"/>
                    </a:schemeClr>
                  </a:solidFill>
                  <a:ea typeface="Roboto Light" charset="0"/>
                  <a:cs typeface="Roboto Light" charset="0"/>
                </a:rPr>
                <a:t>Production entirely shifted to underground mining from open-cast mining.</a:t>
              </a:r>
            </a:p>
            <a:p>
              <a:endParaRPr lang="en-US" sz="1300" dirty="0">
                <a:solidFill>
                  <a:schemeClr val="tx1">
                    <a:lumMod val="75000"/>
                    <a:lumOff val="25000"/>
                  </a:schemeClr>
                </a:solidFill>
                <a:ea typeface="Roboto Light" charset="0"/>
                <a:cs typeface="Roboto Light" charset="0"/>
              </a:endParaRPr>
            </a:p>
            <a:p>
              <a:r>
                <a:rPr lang="en-US" sz="1300" dirty="0">
                  <a:solidFill>
                    <a:schemeClr val="tx1">
                      <a:lumMod val="75000"/>
                      <a:lumOff val="25000"/>
                    </a:schemeClr>
                  </a:solidFill>
                  <a:ea typeface="Roboto Light" charset="0"/>
                  <a:cs typeface="Roboto Light" charset="0"/>
                </a:rPr>
                <a:t>Volume growth with proposed mining capacity additions</a:t>
              </a:r>
            </a:p>
          </p:txBody>
        </p:sp>
        <p:sp>
          <p:nvSpPr>
            <p:cNvPr id="20" name="Oval 19">
              <a:extLst>
                <a:ext uri="{FF2B5EF4-FFF2-40B4-BE49-F238E27FC236}">
                  <a16:creationId xmlns:a16="http://schemas.microsoft.com/office/drawing/2014/main" id="{545592A8-7EC5-4D50-B863-CDAFE3807418}"/>
                </a:ext>
              </a:extLst>
            </p:cNvPr>
            <p:cNvSpPr/>
            <p:nvPr/>
          </p:nvSpPr>
          <p:spPr>
            <a:xfrm>
              <a:off x="3936999" y="1936749"/>
              <a:ext cx="1270002" cy="1270002"/>
            </a:xfrm>
            <a:prstGeom prst="ellipse">
              <a:avLst/>
            </a:prstGeom>
            <a:solidFill>
              <a:schemeClr val="bg1">
                <a:alpha val="53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700" b="1" dirty="0">
                  <a:solidFill>
                    <a:schemeClr val="tx1"/>
                  </a:solidFill>
                  <a:latin typeface="+mj-lt"/>
                </a:rPr>
                <a:t>SWOT</a:t>
              </a:r>
            </a:p>
          </p:txBody>
        </p:sp>
        <p:cxnSp>
          <p:nvCxnSpPr>
            <p:cNvPr id="21" name="Straight Connector 20">
              <a:extLst>
                <a:ext uri="{FF2B5EF4-FFF2-40B4-BE49-F238E27FC236}">
                  <a16:creationId xmlns:a16="http://schemas.microsoft.com/office/drawing/2014/main" id="{E7691270-8B8C-47B9-A868-256D6C77759D}"/>
                </a:ext>
              </a:extLst>
            </p:cNvPr>
            <p:cNvCxnSpPr/>
            <p:nvPr/>
          </p:nvCxnSpPr>
          <p:spPr>
            <a:xfrm>
              <a:off x="5973233" y="1464733"/>
              <a:ext cx="152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87F55A-4822-4284-BCAF-AEF6D44FF326}"/>
                </a:ext>
              </a:extLst>
            </p:cNvPr>
            <p:cNvCxnSpPr/>
            <p:nvPr/>
          </p:nvCxnSpPr>
          <p:spPr>
            <a:xfrm>
              <a:off x="5973233" y="3657602"/>
              <a:ext cx="152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393D3D-AF0B-43DC-AC11-F472B34A0340}"/>
                </a:ext>
              </a:extLst>
            </p:cNvPr>
            <p:cNvCxnSpPr/>
            <p:nvPr/>
          </p:nvCxnSpPr>
          <p:spPr>
            <a:xfrm>
              <a:off x="1655231" y="3657602"/>
              <a:ext cx="152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906E07-9A33-4E7E-A61E-038E8FF4BA2D}"/>
                </a:ext>
              </a:extLst>
            </p:cNvPr>
            <p:cNvCxnSpPr/>
            <p:nvPr/>
          </p:nvCxnSpPr>
          <p:spPr>
            <a:xfrm>
              <a:off x="1655231" y="1464734"/>
              <a:ext cx="15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23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E05E-546C-4765-B083-EE02C3F04EA5}"/>
              </a:ext>
            </a:extLst>
          </p:cNvPr>
          <p:cNvSpPr>
            <a:spLocks noGrp="1"/>
          </p:cNvSpPr>
          <p:nvPr>
            <p:ph type="title"/>
          </p:nvPr>
        </p:nvSpPr>
        <p:spPr/>
        <p:txBody>
          <a:bodyPr/>
          <a:lstStyle/>
          <a:p>
            <a:r>
              <a:rPr lang="en-IN" dirty="0"/>
              <a:t>Hindustan Zinc – Economic Moats</a:t>
            </a:r>
          </a:p>
        </p:txBody>
      </p:sp>
      <p:sp>
        <p:nvSpPr>
          <p:cNvPr id="3" name="Content Placeholder 2">
            <a:extLst>
              <a:ext uri="{FF2B5EF4-FFF2-40B4-BE49-F238E27FC236}">
                <a16:creationId xmlns:a16="http://schemas.microsoft.com/office/drawing/2014/main" id="{3DCF3603-757B-49F9-A81A-3378848D692E}"/>
              </a:ext>
            </a:extLst>
          </p:cNvPr>
          <p:cNvSpPr>
            <a:spLocks noGrp="1"/>
          </p:cNvSpPr>
          <p:nvPr>
            <p:ph idx="1"/>
          </p:nvPr>
        </p:nvSpPr>
        <p:spPr>
          <a:xfrm>
            <a:off x="304801" y="1891088"/>
            <a:ext cx="6095999" cy="1839083"/>
          </a:xfrm>
        </p:spPr>
        <p:txBody>
          <a:bodyPr>
            <a:normAutofit fontScale="77500" lnSpcReduction="20000"/>
          </a:bodyPr>
          <a:lstStyle/>
          <a:p>
            <a:endParaRPr lang="en-IN" b="1" dirty="0"/>
          </a:p>
          <a:p>
            <a:pPr marL="0" indent="0">
              <a:buNone/>
            </a:pPr>
            <a:r>
              <a:rPr lang="en-IN" sz="2300" b="1" dirty="0"/>
              <a:t>Strong Intangible Asset</a:t>
            </a:r>
          </a:p>
          <a:p>
            <a:pPr marL="0" indent="0">
              <a:buNone/>
            </a:pPr>
            <a:r>
              <a:rPr lang="en-IN" dirty="0"/>
              <a:t>Zinc: 2nd largest player globally &amp; ~85% market share in India. Vedanta owns Hindustan Zinc, and also owns zinc mines globally. Please note that HZL charges USD 150-200 per tonne </a:t>
            </a:r>
            <a:r>
              <a:rPr lang="en-IN" b="1" dirty="0"/>
              <a:t>premium</a:t>
            </a:r>
            <a:r>
              <a:rPr lang="en-IN" dirty="0"/>
              <a:t> over the LME price, due to its superior quality &amp; service features.</a:t>
            </a:r>
          </a:p>
          <a:p>
            <a:pPr marL="0" indent="0">
              <a:buNone/>
            </a:pPr>
            <a:r>
              <a:rPr lang="en-IN" dirty="0"/>
              <a:t>Silver: 9</a:t>
            </a:r>
            <a:r>
              <a:rPr lang="en-IN" baseline="30000" dirty="0"/>
              <a:t>th</a:t>
            </a:r>
            <a:r>
              <a:rPr lang="en-IN" dirty="0"/>
              <a:t> largest player globally</a:t>
            </a:r>
          </a:p>
          <a:p>
            <a:endParaRPr lang="en-IN" dirty="0"/>
          </a:p>
          <a:p>
            <a:endParaRPr lang="en-IN" dirty="0"/>
          </a:p>
        </p:txBody>
      </p:sp>
      <p:pic>
        <p:nvPicPr>
          <p:cNvPr id="5" name="Picture 4">
            <a:extLst>
              <a:ext uri="{FF2B5EF4-FFF2-40B4-BE49-F238E27FC236}">
                <a16:creationId xmlns:a16="http://schemas.microsoft.com/office/drawing/2014/main" id="{32429231-3BAC-43B1-93B6-EFC34966A63B}"/>
              </a:ext>
            </a:extLst>
          </p:cNvPr>
          <p:cNvPicPr>
            <a:picLocks noChangeAspect="1"/>
          </p:cNvPicPr>
          <p:nvPr/>
        </p:nvPicPr>
        <p:blipFill>
          <a:blip r:embed="rId2"/>
          <a:stretch>
            <a:fillRect/>
          </a:stretch>
        </p:blipFill>
        <p:spPr>
          <a:xfrm>
            <a:off x="6615969" y="3429000"/>
            <a:ext cx="5550653" cy="3549958"/>
          </a:xfrm>
          <a:prstGeom prst="rect">
            <a:avLst/>
          </a:prstGeom>
        </p:spPr>
      </p:pic>
      <p:sp>
        <p:nvSpPr>
          <p:cNvPr id="6" name="Content Placeholder 2">
            <a:extLst>
              <a:ext uri="{FF2B5EF4-FFF2-40B4-BE49-F238E27FC236}">
                <a16:creationId xmlns:a16="http://schemas.microsoft.com/office/drawing/2014/main" id="{A884A88B-7B93-40AD-B392-33F775281EBB}"/>
              </a:ext>
            </a:extLst>
          </p:cNvPr>
          <p:cNvSpPr txBox="1">
            <a:spLocks/>
          </p:cNvSpPr>
          <p:nvPr/>
        </p:nvSpPr>
        <p:spPr>
          <a:xfrm>
            <a:off x="6096000" y="1868714"/>
            <a:ext cx="6319417" cy="1068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IN" b="1" dirty="0"/>
              <a:t>           </a:t>
            </a:r>
          </a:p>
          <a:p>
            <a:pPr marL="0" indent="0">
              <a:buNone/>
            </a:pPr>
            <a:r>
              <a:rPr lang="en-US" b="1" dirty="0"/>
              <a:t>        Low Cost Advantage</a:t>
            </a:r>
            <a:endParaRPr lang="en-IN" dirty="0"/>
          </a:p>
        </p:txBody>
      </p:sp>
      <p:pic>
        <p:nvPicPr>
          <p:cNvPr id="7" name="Picture 6">
            <a:extLst>
              <a:ext uri="{FF2B5EF4-FFF2-40B4-BE49-F238E27FC236}">
                <a16:creationId xmlns:a16="http://schemas.microsoft.com/office/drawing/2014/main" id="{75CFD626-41C9-4E3B-96F9-F8A43D7084BF}"/>
              </a:ext>
            </a:extLst>
          </p:cNvPr>
          <p:cNvPicPr>
            <a:picLocks noChangeAspect="1"/>
          </p:cNvPicPr>
          <p:nvPr/>
        </p:nvPicPr>
        <p:blipFill>
          <a:blip r:embed="rId3"/>
          <a:stretch>
            <a:fillRect/>
          </a:stretch>
        </p:blipFill>
        <p:spPr>
          <a:xfrm>
            <a:off x="0" y="3617081"/>
            <a:ext cx="6615969" cy="3137506"/>
          </a:xfrm>
          <a:prstGeom prst="rect">
            <a:avLst/>
          </a:prstGeom>
        </p:spPr>
      </p:pic>
    </p:spTree>
    <p:extLst>
      <p:ext uri="{BB962C8B-B14F-4D97-AF65-F5344CB8AC3E}">
        <p14:creationId xmlns:p14="http://schemas.microsoft.com/office/powerpoint/2010/main" val="261091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84C8-C543-4C72-BABE-2C8797D27153}"/>
              </a:ext>
            </a:extLst>
          </p:cNvPr>
          <p:cNvSpPr>
            <a:spLocks noGrp="1"/>
          </p:cNvSpPr>
          <p:nvPr>
            <p:ph type="title"/>
          </p:nvPr>
        </p:nvSpPr>
        <p:spPr/>
        <p:txBody>
          <a:bodyPr/>
          <a:lstStyle/>
          <a:p>
            <a:r>
              <a:rPr lang="en-IN" dirty="0"/>
              <a:t>HINDUSTAN ZINC – Future Plans</a:t>
            </a:r>
          </a:p>
        </p:txBody>
      </p:sp>
      <p:sp>
        <p:nvSpPr>
          <p:cNvPr id="3" name="Content Placeholder 2">
            <a:extLst>
              <a:ext uri="{FF2B5EF4-FFF2-40B4-BE49-F238E27FC236}">
                <a16:creationId xmlns:a16="http://schemas.microsoft.com/office/drawing/2014/main" id="{D80B912E-F38E-4D0F-A3EB-362F6111ACFD}"/>
              </a:ext>
            </a:extLst>
          </p:cNvPr>
          <p:cNvSpPr>
            <a:spLocks noGrp="1"/>
          </p:cNvSpPr>
          <p:nvPr>
            <p:ph idx="1"/>
          </p:nvPr>
        </p:nvSpPr>
        <p:spPr>
          <a:xfrm>
            <a:off x="436098" y="2433711"/>
            <a:ext cx="10986868" cy="4116512"/>
          </a:xfrm>
        </p:spPr>
        <p:txBody>
          <a:bodyPr>
            <a:normAutofit fontScale="92500" lnSpcReduction="20000"/>
          </a:bodyPr>
          <a:lstStyle/>
          <a:p>
            <a:r>
              <a:rPr lang="en-IN" sz="2600" b="1" dirty="0"/>
              <a:t>Zinc demand has potential to increase - India </a:t>
            </a:r>
          </a:p>
          <a:p>
            <a:pPr marL="400050" lvl="1" indent="0">
              <a:buNone/>
            </a:pPr>
            <a:r>
              <a:rPr lang="en-IN" sz="2100" b="1" dirty="0"/>
              <a:t>(historically, demand grew by 4-5%)</a:t>
            </a:r>
          </a:p>
          <a:p>
            <a:pPr lvl="1"/>
            <a:r>
              <a:rPr lang="en-IN" sz="1900" b="1" dirty="0"/>
              <a:t>Railways:  </a:t>
            </a:r>
            <a:r>
              <a:rPr lang="en-IN" sz="1900" dirty="0"/>
              <a:t>Galvanising of railway tracks as a safety initiative will continue</a:t>
            </a:r>
          </a:p>
          <a:p>
            <a:pPr lvl="1"/>
            <a:r>
              <a:rPr lang="en-IN" sz="1900" b="1" dirty="0"/>
              <a:t>Cars</a:t>
            </a:r>
            <a:r>
              <a:rPr lang="en-IN" sz="1900" dirty="0"/>
              <a:t>: In India, only 25% of car components are galvanised, the proportion is 75% globally</a:t>
            </a:r>
          </a:p>
          <a:p>
            <a:pPr lvl="1"/>
            <a:r>
              <a:rPr lang="en-IN" sz="1900" b="1" dirty="0"/>
              <a:t>Roofing</a:t>
            </a:r>
            <a:r>
              <a:rPr lang="en-IN" sz="1900" dirty="0"/>
              <a:t>: Galvanising component is low at 18-20% and is expected to rise</a:t>
            </a:r>
          </a:p>
          <a:p>
            <a:pPr marL="457200" lvl="1" indent="0">
              <a:buNone/>
            </a:pPr>
            <a:r>
              <a:rPr lang="en-US" b="1" dirty="0"/>
              <a:t>(Zinc consumption</a:t>
            </a:r>
            <a:r>
              <a:rPr lang="en-US" dirty="0"/>
              <a:t> in India is 0.5 kg/</a:t>
            </a:r>
            <a:r>
              <a:rPr lang="en-US" b="1" dirty="0"/>
              <a:t>capita</a:t>
            </a:r>
            <a:r>
              <a:rPr lang="en-US" dirty="0"/>
              <a:t> as compared to China's </a:t>
            </a:r>
            <a:r>
              <a:rPr lang="en-US" b="1" dirty="0"/>
              <a:t>consumption</a:t>
            </a:r>
            <a:r>
              <a:rPr lang="en-US" dirty="0"/>
              <a:t> of around 5.0 kg/</a:t>
            </a:r>
            <a:r>
              <a:rPr lang="en-US" b="1" dirty="0"/>
              <a:t>capita</a:t>
            </a:r>
            <a:r>
              <a:rPr lang="en-US" dirty="0"/>
              <a:t> and the average global </a:t>
            </a:r>
            <a:r>
              <a:rPr lang="en-US" b="1" dirty="0"/>
              <a:t>consumption</a:t>
            </a:r>
            <a:r>
              <a:rPr lang="en-US" dirty="0"/>
              <a:t>- 1.9 kg/</a:t>
            </a:r>
            <a:r>
              <a:rPr lang="en-US" b="1" dirty="0"/>
              <a:t>capita)</a:t>
            </a:r>
            <a:endParaRPr lang="en-IN" sz="1900" dirty="0"/>
          </a:p>
          <a:p>
            <a:r>
              <a:rPr lang="en-IN" sz="2600" b="1" dirty="0"/>
              <a:t>HZL proposes to expand zinc and silver output</a:t>
            </a:r>
          </a:p>
          <a:p>
            <a:pPr lvl="1"/>
            <a:r>
              <a:rPr lang="en-IN" sz="1900" dirty="0"/>
              <a:t>Zinc mined metal capacity to reach 1.2 </a:t>
            </a:r>
            <a:r>
              <a:rPr lang="en-IN" sz="1900" dirty="0" err="1"/>
              <a:t>mtpa</a:t>
            </a:r>
            <a:r>
              <a:rPr lang="en-IN" sz="1900" dirty="0"/>
              <a:t> by end FY20 and further proposes to expand to 1.35 </a:t>
            </a:r>
            <a:r>
              <a:rPr lang="en-IN" sz="1900" dirty="0" err="1"/>
              <a:t>mtpa</a:t>
            </a:r>
            <a:endParaRPr lang="en-IN" sz="1900" dirty="0"/>
          </a:p>
          <a:p>
            <a:pPr lvl="1"/>
            <a:r>
              <a:rPr lang="en-IN" sz="1900" dirty="0"/>
              <a:t>Silver output proposed to increase to 750-800 tonnes in FY20 (670 tonnes in FY19). </a:t>
            </a:r>
            <a:r>
              <a:rPr lang="en-IN" sz="1900" b="1" dirty="0">
                <a:solidFill>
                  <a:schemeClr val="accent1">
                    <a:lumMod val="60000"/>
                    <a:lumOff val="40000"/>
                  </a:schemeClr>
                </a:solidFill>
              </a:rPr>
              <a:t>Propose to become one of the top 5 silver producers (9</a:t>
            </a:r>
            <a:r>
              <a:rPr lang="en-IN" sz="1900" b="1" baseline="30000" dirty="0">
                <a:solidFill>
                  <a:schemeClr val="accent1">
                    <a:lumMod val="60000"/>
                    <a:lumOff val="40000"/>
                  </a:schemeClr>
                </a:solidFill>
              </a:rPr>
              <a:t>th</a:t>
            </a:r>
            <a:r>
              <a:rPr lang="en-IN" sz="1900" b="1" dirty="0">
                <a:solidFill>
                  <a:schemeClr val="accent1">
                    <a:lumMod val="60000"/>
                    <a:lumOff val="40000"/>
                  </a:schemeClr>
                </a:solidFill>
              </a:rPr>
              <a:t> position currently) in the long term with ~ 1000 tonnes of output in the next 3 years.</a:t>
            </a:r>
          </a:p>
          <a:p>
            <a:pPr lvl="1"/>
            <a:endParaRPr lang="en-IN" dirty="0"/>
          </a:p>
          <a:p>
            <a:pPr lvl="1"/>
            <a:endParaRPr lang="en-IN" dirty="0"/>
          </a:p>
          <a:p>
            <a:pPr lvl="1"/>
            <a:endParaRPr lang="en-IN" dirty="0"/>
          </a:p>
          <a:p>
            <a:pPr lvl="1"/>
            <a:endParaRPr lang="en-IN" dirty="0"/>
          </a:p>
        </p:txBody>
      </p:sp>
      <p:sp>
        <p:nvSpPr>
          <p:cNvPr id="5" name="TextBox 4">
            <a:extLst>
              <a:ext uri="{FF2B5EF4-FFF2-40B4-BE49-F238E27FC236}">
                <a16:creationId xmlns:a16="http://schemas.microsoft.com/office/drawing/2014/main" id="{3A935E1F-450D-4060-AA4C-D287B7EB2F6D}"/>
              </a:ext>
            </a:extLst>
          </p:cNvPr>
          <p:cNvSpPr txBox="1"/>
          <p:nvPr/>
        </p:nvSpPr>
        <p:spPr>
          <a:xfrm>
            <a:off x="539261" y="6550223"/>
            <a:ext cx="5556739" cy="615553"/>
          </a:xfrm>
          <a:prstGeom prst="rect">
            <a:avLst/>
          </a:prstGeom>
          <a:noFill/>
        </p:spPr>
        <p:txBody>
          <a:bodyPr wrap="square" rtlCol="0">
            <a:spAutoFit/>
          </a:bodyPr>
          <a:lstStyle/>
          <a:p>
            <a:r>
              <a:rPr lang="en-IN" sz="1600" b="1" i="1" dirty="0"/>
              <a:t>Source: Company interviews</a:t>
            </a:r>
          </a:p>
          <a:p>
            <a:endParaRPr lang="en-IN" dirty="0"/>
          </a:p>
        </p:txBody>
      </p:sp>
    </p:spTree>
    <p:extLst>
      <p:ext uri="{BB962C8B-B14F-4D97-AF65-F5344CB8AC3E}">
        <p14:creationId xmlns:p14="http://schemas.microsoft.com/office/powerpoint/2010/main" val="2493775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1412</TotalTime>
  <Words>2227</Words>
  <Application>Microsoft Office PowerPoint</Application>
  <PresentationFormat>Widescreen</PresentationFormat>
  <Paragraphs>314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 Boardroom</vt:lpstr>
      <vt:lpstr>CASE STUDY – PREMIUM ZINC-LEAD COMPANY (RISKY DIVIDEND PLAY)  </vt:lpstr>
      <vt:lpstr>Hindustan Zinc (HZL) - Summary</vt:lpstr>
      <vt:lpstr>HINDUSTAN ZINC (HZL)</vt:lpstr>
      <vt:lpstr>Global zinc inventory levels at 5 days, lowest since 2007; Demand-supply turning to surplus by 2022</vt:lpstr>
      <vt:lpstr>Zinc prices softening, after peaking in 2018; prices currently volatile</vt:lpstr>
      <vt:lpstr>HZL: Current Product Profile Zinc - Lead ~ 75% of PBIT profits &amp; Balance is Silver</vt:lpstr>
      <vt:lpstr> HINDUSTAN ZINC: SWOT ANALYSIS </vt:lpstr>
      <vt:lpstr>Hindustan Zinc – Economic Moats</vt:lpstr>
      <vt:lpstr>HINDUSTAN ZINC – Future Plans</vt:lpstr>
      <vt:lpstr>HINDUSTAN ZINC – Shareholder Returns Cyclical</vt:lpstr>
      <vt:lpstr>HINDUSTAN ZINC: Key Financials &amp; Business Risks</vt:lpstr>
      <vt:lpstr>HINDUSTAN ZINC: VALUATION MATRIX</vt:lpstr>
      <vt:lpstr>Rationale for HZL’ consistent dividends – To repay debt in Vedanta Resources &amp; Volcan Investments. Likely to be the reason in future as well</vt:lpstr>
      <vt:lpstr>HZL – Historical EV/EBITDA valuation trends  Suggests scope for stock prices to correct further</vt:lpstr>
      <vt:lpstr>HZL – Historical P/BV valuation trends Suggests scope for stock prices to correct further</vt:lpstr>
      <vt:lpstr>HINDUSTAN ZINC: Recommendation  Dividend play in next 1-2 years at the risk of capital loss</vt:lpstr>
      <vt:lpstr>Appendix: Zinc Overview</vt:lpstr>
      <vt:lpstr>Appendix: Zinc Production Process</vt:lpstr>
      <vt:lpstr>Appendix: About HZL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Hardik Pandit</dc:creator>
  <cp:lastModifiedBy>customer</cp:lastModifiedBy>
  <cp:revision>103</cp:revision>
  <dcterms:created xsi:type="dcterms:W3CDTF">2019-09-07T09:21:00Z</dcterms:created>
  <dcterms:modified xsi:type="dcterms:W3CDTF">2019-09-17T11:05:43Z</dcterms:modified>
</cp:coreProperties>
</file>