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2" r:id="rId4"/>
    <p:sldId id="264" r:id="rId5"/>
    <p:sldId id="260" r:id="rId6"/>
    <p:sldId id="261" r:id="rId7"/>
    <p:sldId id="258" r:id="rId8"/>
    <p:sldId id="265" r:id="rId9"/>
    <p:sldId id="267" r:id="rId10"/>
    <p:sldId id="268" r:id="rId11"/>
    <p:sldId id="269" r:id="rId12"/>
    <p:sldId id="272" r:id="rId13"/>
    <p:sldId id="273" r:id="rId14"/>
    <p:sldId id="271"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8EAA65-5AD5-45B0-AEA2-9E563C4E225E}" type="datetimeFigureOut">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8EAD5D-7F2E-4BC6-9D98-66A6D6947CCF}" type="slidenum">
              <a:rPr lang="en-US" smtClean="0"/>
              <a:t>‹#›</a:t>
            </a:fld>
            <a:endParaRPr lang="en-US" dirty="0"/>
          </a:p>
        </p:txBody>
      </p:sp>
    </p:spTree>
    <p:extLst>
      <p:ext uri="{BB962C8B-B14F-4D97-AF65-F5344CB8AC3E}">
        <p14:creationId xmlns:p14="http://schemas.microsoft.com/office/powerpoint/2010/main" val="650860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EAA65-5AD5-45B0-AEA2-9E563C4E225E}" type="datetimeFigureOut">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8EAD5D-7F2E-4BC6-9D98-66A6D6947CCF}" type="slidenum">
              <a:rPr lang="en-US" smtClean="0"/>
              <a:t>‹#›</a:t>
            </a:fld>
            <a:endParaRPr lang="en-US" dirty="0"/>
          </a:p>
        </p:txBody>
      </p:sp>
    </p:spTree>
    <p:extLst>
      <p:ext uri="{BB962C8B-B14F-4D97-AF65-F5344CB8AC3E}">
        <p14:creationId xmlns:p14="http://schemas.microsoft.com/office/powerpoint/2010/main" val="4018200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EAA65-5AD5-45B0-AEA2-9E563C4E225E}" type="datetimeFigureOut">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8EAD5D-7F2E-4BC6-9D98-66A6D6947CCF}" type="slidenum">
              <a:rPr lang="en-US" smtClean="0"/>
              <a:t>‹#›</a:t>
            </a:fld>
            <a:endParaRPr lang="en-US" dirty="0"/>
          </a:p>
        </p:txBody>
      </p:sp>
    </p:spTree>
    <p:extLst>
      <p:ext uri="{BB962C8B-B14F-4D97-AF65-F5344CB8AC3E}">
        <p14:creationId xmlns:p14="http://schemas.microsoft.com/office/powerpoint/2010/main" val="3901459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EAA65-5AD5-45B0-AEA2-9E563C4E225E}" type="datetimeFigureOut">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8EAD5D-7F2E-4BC6-9D98-66A6D6947CCF}" type="slidenum">
              <a:rPr lang="en-US" smtClean="0"/>
              <a:t>‹#›</a:t>
            </a:fld>
            <a:endParaRPr lang="en-US" dirty="0"/>
          </a:p>
        </p:txBody>
      </p:sp>
    </p:spTree>
    <p:extLst>
      <p:ext uri="{BB962C8B-B14F-4D97-AF65-F5344CB8AC3E}">
        <p14:creationId xmlns:p14="http://schemas.microsoft.com/office/powerpoint/2010/main" val="102763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EAA65-5AD5-45B0-AEA2-9E563C4E225E}" type="datetimeFigureOut">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8EAD5D-7F2E-4BC6-9D98-66A6D6947CCF}" type="slidenum">
              <a:rPr lang="en-US" smtClean="0"/>
              <a:t>‹#›</a:t>
            </a:fld>
            <a:endParaRPr lang="en-US" dirty="0"/>
          </a:p>
        </p:txBody>
      </p:sp>
    </p:spTree>
    <p:extLst>
      <p:ext uri="{BB962C8B-B14F-4D97-AF65-F5344CB8AC3E}">
        <p14:creationId xmlns:p14="http://schemas.microsoft.com/office/powerpoint/2010/main" val="30806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8EAA65-5AD5-45B0-AEA2-9E563C4E225E}" type="datetimeFigureOut">
              <a:rPr lang="en-US" smtClean="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8EAD5D-7F2E-4BC6-9D98-66A6D6947CCF}" type="slidenum">
              <a:rPr lang="en-US" smtClean="0"/>
              <a:t>‹#›</a:t>
            </a:fld>
            <a:endParaRPr lang="en-US" dirty="0"/>
          </a:p>
        </p:txBody>
      </p:sp>
    </p:spTree>
    <p:extLst>
      <p:ext uri="{BB962C8B-B14F-4D97-AF65-F5344CB8AC3E}">
        <p14:creationId xmlns:p14="http://schemas.microsoft.com/office/powerpoint/2010/main" val="2511763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8EAA65-5AD5-45B0-AEA2-9E563C4E225E}" type="datetimeFigureOut">
              <a:rPr lang="en-US" smtClean="0"/>
              <a:t>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8EAD5D-7F2E-4BC6-9D98-66A6D6947CCF}" type="slidenum">
              <a:rPr lang="en-US" smtClean="0"/>
              <a:t>‹#›</a:t>
            </a:fld>
            <a:endParaRPr lang="en-US" dirty="0"/>
          </a:p>
        </p:txBody>
      </p:sp>
    </p:spTree>
    <p:extLst>
      <p:ext uri="{BB962C8B-B14F-4D97-AF65-F5344CB8AC3E}">
        <p14:creationId xmlns:p14="http://schemas.microsoft.com/office/powerpoint/2010/main" val="3989016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8EAA65-5AD5-45B0-AEA2-9E563C4E225E}" type="datetimeFigureOut">
              <a:rPr lang="en-US" smtClean="0"/>
              <a:t>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8EAD5D-7F2E-4BC6-9D98-66A6D6947CCF}" type="slidenum">
              <a:rPr lang="en-US" smtClean="0"/>
              <a:t>‹#›</a:t>
            </a:fld>
            <a:endParaRPr lang="en-US" dirty="0"/>
          </a:p>
        </p:txBody>
      </p:sp>
    </p:spTree>
    <p:extLst>
      <p:ext uri="{BB962C8B-B14F-4D97-AF65-F5344CB8AC3E}">
        <p14:creationId xmlns:p14="http://schemas.microsoft.com/office/powerpoint/2010/main" val="3333493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EAA65-5AD5-45B0-AEA2-9E563C4E225E}" type="datetimeFigureOut">
              <a:rPr lang="en-US" smtClean="0"/>
              <a:t>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8EAD5D-7F2E-4BC6-9D98-66A6D6947CCF}" type="slidenum">
              <a:rPr lang="en-US" smtClean="0"/>
              <a:t>‹#›</a:t>
            </a:fld>
            <a:endParaRPr lang="en-US" dirty="0"/>
          </a:p>
        </p:txBody>
      </p:sp>
    </p:spTree>
    <p:extLst>
      <p:ext uri="{BB962C8B-B14F-4D97-AF65-F5344CB8AC3E}">
        <p14:creationId xmlns:p14="http://schemas.microsoft.com/office/powerpoint/2010/main" val="377899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EAA65-5AD5-45B0-AEA2-9E563C4E225E}" type="datetimeFigureOut">
              <a:rPr lang="en-US" smtClean="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8EAD5D-7F2E-4BC6-9D98-66A6D6947CCF}" type="slidenum">
              <a:rPr lang="en-US" smtClean="0"/>
              <a:t>‹#›</a:t>
            </a:fld>
            <a:endParaRPr lang="en-US" dirty="0"/>
          </a:p>
        </p:txBody>
      </p:sp>
    </p:spTree>
    <p:extLst>
      <p:ext uri="{BB962C8B-B14F-4D97-AF65-F5344CB8AC3E}">
        <p14:creationId xmlns:p14="http://schemas.microsoft.com/office/powerpoint/2010/main" val="10876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EAA65-5AD5-45B0-AEA2-9E563C4E225E}" type="datetimeFigureOut">
              <a:rPr lang="en-US" smtClean="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8EAD5D-7F2E-4BC6-9D98-66A6D6947CCF}" type="slidenum">
              <a:rPr lang="en-US" smtClean="0"/>
              <a:t>‹#›</a:t>
            </a:fld>
            <a:endParaRPr lang="en-US" dirty="0"/>
          </a:p>
        </p:txBody>
      </p:sp>
    </p:spTree>
    <p:extLst>
      <p:ext uri="{BB962C8B-B14F-4D97-AF65-F5344CB8AC3E}">
        <p14:creationId xmlns:p14="http://schemas.microsoft.com/office/powerpoint/2010/main" val="2401704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EAA65-5AD5-45B0-AEA2-9E563C4E225E}" type="datetimeFigureOut">
              <a:rPr lang="en-US" smtClean="0"/>
              <a:t>2/3/2020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EAD5D-7F2E-4BC6-9D98-66A6D6947CCF}" type="slidenum">
              <a:rPr lang="en-US" smtClean="0"/>
              <a:t>‹#›</a:t>
            </a:fld>
            <a:endParaRPr lang="en-US" dirty="0"/>
          </a:p>
        </p:txBody>
      </p:sp>
    </p:spTree>
    <p:extLst>
      <p:ext uri="{BB962C8B-B14F-4D97-AF65-F5344CB8AC3E}">
        <p14:creationId xmlns:p14="http://schemas.microsoft.com/office/powerpoint/2010/main" val="2236579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BSE: Senior Citizen (60 years plus survival on BSE)</a:t>
            </a:r>
            <a:endParaRPr lang="en-US" dirty="0"/>
          </a:p>
        </p:txBody>
      </p:sp>
      <p:sp>
        <p:nvSpPr>
          <p:cNvPr id="3" name="Subtitle 2"/>
          <p:cNvSpPr>
            <a:spLocks noGrp="1"/>
          </p:cNvSpPr>
          <p:nvPr>
            <p:ph type="subTitle" idx="1"/>
          </p:nvPr>
        </p:nvSpPr>
        <p:spPr/>
        <p:txBody>
          <a:bodyPr/>
          <a:lstStyle/>
          <a:p>
            <a:r>
              <a:rPr lang="en-US" dirty="0"/>
              <a:t>Analysis of Survival rate of Indian </a:t>
            </a:r>
            <a:r>
              <a:rPr lang="en-US" dirty="0" smtClean="0"/>
              <a:t>companies By Dhiraj Dave</a:t>
            </a:r>
            <a:endParaRPr lang="en-US" dirty="0"/>
          </a:p>
        </p:txBody>
      </p:sp>
    </p:spTree>
    <p:extLst>
      <p:ext uri="{BB962C8B-B14F-4D97-AF65-F5344CB8AC3E}">
        <p14:creationId xmlns:p14="http://schemas.microsoft.com/office/powerpoint/2010/main" val="3930190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Explanation for higher survival rate</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While history provide good understanding about event unfolded in past, same not repeat in same way. History repeat, but in a different way.</a:t>
            </a:r>
          </a:p>
          <a:p>
            <a:pPr algn="just"/>
            <a:r>
              <a:rPr lang="en-US" dirty="0" smtClean="0"/>
              <a:t>41% survival rate over 6 decade is exceptionally high. </a:t>
            </a:r>
          </a:p>
          <a:p>
            <a:pPr algn="just"/>
            <a:r>
              <a:rPr lang="en-US" dirty="0" smtClean="0"/>
              <a:t>However, we can not expect same survival rate in future :</a:t>
            </a:r>
          </a:p>
          <a:p>
            <a:pPr lvl="1" algn="just"/>
            <a:r>
              <a:rPr lang="en-US" dirty="0" smtClean="0"/>
              <a:t>Controlled Economy license raj</a:t>
            </a:r>
          </a:p>
          <a:p>
            <a:pPr lvl="1" algn="just"/>
            <a:r>
              <a:rPr lang="en-US" dirty="0" smtClean="0"/>
              <a:t>Limited capital and control by Government. </a:t>
            </a:r>
          </a:p>
          <a:p>
            <a:pPr lvl="1" algn="just"/>
            <a:r>
              <a:rPr lang="en-US" dirty="0" smtClean="0"/>
              <a:t>Small data sample, 23% (nearly 1,150 Listed Indian companies in various stock exchanges, of which 260 listed on BSE)</a:t>
            </a:r>
          </a:p>
          <a:p>
            <a:pPr lvl="1" algn="just"/>
            <a:r>
              <a:rPr lang="en-US" dirty="0" smtClean="0"/>
              <a:t>Change share of Industrial and Service sector over last six decades would be substantially change from past. </a:t>
            </a:r>
          </a:p>
          <a:p>
            <a:pPr lvl="1" algn="just"/>
            <a:r>
              <a:rPr lang="en-US" dirty="0" smtClean="0">
                <a:solidFill>
                  <a:srgbClr val="FF0000"/>
                </a:solidFill>
              </a:rPr>
              <a:t>The last 30 years are giving completely different picture of survival rate. As per BSE releases total listed companies were around 6,100 in 1991 which has declined by around 1,000 companies to 4,023 companies (excluding suspended companies of 718 companies)  in Jan 2020.  Even assuming nil addition to Listing, (typically 30-40 companies every year would be added through IPO on BSE), we see material deterioration in survival rate in last three decades.</a:t>
            </a:r>
            <a:endParaRPr lang="en-US" dirty="0">
              <a:solidFill>
                <a:srgbClr val="FF0000"/>
              </a:solidFill>
            </a:endParaRPr>
          </a:p>
        </p:txBody>
      </p:sp>
    </p:spTree>
    <p:extLst>
      <p:ext uri="{BB962C8B-B14F-4D97-AF65-F5344CB8AC3E}">
        <p14:creationId xmlns:p14="http://schemas.microsoft.com/office/powerpoint/2010/main" val="331277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1: </a:t>
            </a:r>
            <a:r>
              <a:rPr lang="en-US" dirty="0" smtClean="0"/>
              <a:t>Listed companies details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2535348"/>
              </p:ext>
            </p:extLst>
          </p:nvPr>
        </p:nvGraphicFramePr>
        <p:xfrm>
          <a:off x="457200" y="1600200"/>
          <a:ext cx="8229600" cy="2595880"/>
        </p:xfrm>
        <a:graphic>
          <a:graphicData uri="http://schemas.openxmlformats.org/drawingml/2006/table">
            <a:tbl>
              <a:tblPr firstRow="1" bandRow="1">
                <a:tableStyleId>{7DF18680-E054-41AD-8BC1-D1AEF772440D}</a:tableStyleId>
              </a:tblPr>
              <a:tblGrid>
                <a:gridCol w="4834880"/>
                <a:gridCol w="1080120"/>
                <a:gridCol w="1152128"/>
                <a:gridCol w="1162472"/>
              </a:tblGrid>
              <a:tr h="370840">
                <a:tc>
                  <a:txBody>
                    <a:bodyPr/>
                    <a:lstStyle/>
                    <a:p>
                      <a:r>
                        <a:rPr lang="en-US" dirty="0" smtClean="0"/>
                        <a:t>Particular</a:t>
                      </a:r>
                      <a:endParaRPr lang="en-US" dirty="0"/>
                    </a:p>
                  </a:txBody>
                  <a:tcPr/>
                </a:tc>
                <a:tc>
                  <a:txBody>
                    <a:bodyPr/>
                    <a:lstStyle/>
                    <a:p>
                      <a:pPr algn="r"/>
                      <a:r>
                        <a:rPr lang="en-US" dirty="0" smtClean="0"/>
                        <a:t>1946</a:t>
                      </a:r>
                      <a:endParaRPr lang="en-US" dirty="0"/>
                    </a:p>
                  </a:txBody>
                  <a:tcPr/>
                </a:tc>
                <a:tc>
                  <a:txBody>
                    <a:bodyPr/>
                    <a:lstStyle/>
                    <a:p>
                      <a:pPr algn="r"/>
                      <a:r>
                        <a:rPr lang="en-US" dirty="0" smtClean="0"/>
                        <a:t>1960</a:t>
                      </a:r>
                      <a:endParaRPr lang="en-US" dirty="0"/>
                    </a:p>
                  </a:txBody>
                  <a:tcPr/>
                </a:tc>
                <a:tc>
                  <a:txBody>
                    <a:bodyPr/>
                    <a:lstStyle/>
                    <a:p>
                      <a:pPr algn="r"/>
                      <a:r>
                        <a:rPr lang="en-US" dirty="0" smtClean="0"/>
                        <a:t>% Change</a:t>
                      </a:r>
                      <a:endParaRPr lang="en-US" dirty="0"/>
                    </a:p>
                  </a:txBody>
                  <a:tcPr/>
                </a:tc>
              </a:tr>
              <a:tr h="370840">
                <a:tc>
                  <a:txBody>
                    <a:bodyPr/>
                    <a:lstStyle/>
                    <a:p>
                      <a:r>
                        <a:rPr lang="en-US" dirty="0" smtClean="0"/>
                        <a:t>No</a:t>
                      </a:r>
                      <a:r>
                        <a:rPr lang="en-US" baseline="0" dirty="0" smtClean="0"/>
                        <a:t> of Public Limited companies (PLC) A</a:t>
                      </a:r>
                      <a:endParaRPr lang="en-US" dirty="0"/>
                    </a:p>
                  </a:txBody>
                  <a:tcPr/>
                </a:tc>
                <a:tc>
                  <a:txBody>
                    <a:bodyPr/>
                    <a:lstStyle/>
                    <a:p>
                      <a:pPr algn="r"/>
                      <a:r>
                        <a:rPr lang="en-US" dirty="0" smtClean="0"/>
                        <a:t>10,129</a:t>
                      </a:r>
                      <a:endParaRPr lang="en-US" dirty="0"/>
                    </a:p>
                  </a:txBody>
                  <a:tcPr/>
                </a:tc>
                <a:tc>
                  <a:txBody>
                    <a:bodyPr/>
                    <a:lstStyle/>
                    <a:p>
                      <a:pPr algn="r"/>
                      <a:r>
                        <a:rPr lang="en-US" dirty="0" smtClean="0"/>
                        <a:t>7,271</a:t>
                      </a:r>
                      <a:endParaRPr lang="en-US" dirty="0"/>
                    </a:p>
                  </a:txBody>
                  <a:tcPr/>
                </a:tc>
                <a:tc>
                  <a:txBody>
                    <a:bodyPr/>
                    <a:lstStyle/>
                    <a:p>
                      <a:pPr algn="r"/>
                      <a:r>
                        <a:rPr lang="en-US" dirty="0" smtClean="0"/>
                        <a:t>-28%</a:t>
                      </a:r>
                      <a:endParaRPr lang="en-US" dirty="0"/>
                    </a:p>
                  </a:txBody>
                  <a:tcPr/>
                </a:tc>
              </a:tr>
              <a:tr h="370840">
                <a:tc>
                  <a:txBody>
                    <a:bodyPr/>
                    <a:lstStyle/>
                    <a:p>
                      <a:r>
                        <a:rPr lang="en-US" dirty="0" smtClean="0"/>
                        <a:t>No.</a:t>
                      </a:r>
                      <a:r>
                        <a:rPr lang="en-US" baseline="0" dirty="0" smtClean="0"/>
                        <a:t> of listed companies (LC) B</a:t>
                      </a:r>
                      <a:endParaRPr lang="en-US" dirty="0"/>
                    </a:p>
                  </a:txBody>
                  <a:tcPr/>
                </a:tc>
                <a:tc>
                  <a:txBody>
                    <a:bodyPr/>
                    <a:lstStyle/>
                    <a:p>
                      <a:pPr algn="r"/>
                      <a:r>
                        <a:rPr lang="en-US" dirty="0" smtClean="0"/>
                        <a:t>1,125</a:t>
                      </a:r>
                      <a:endParaRPr lang="en-US" dirty="0"/>
                    </a:p>
                  </a:txBody>
                  <a:tcPr/>
                </a:tc>
                <a:tc>
                  <a:txBody>
                    <a:bodyPr/>
                    <a:lstStyle/>
                    <a:p>
                      <a:pPr algn="r"/>
                      <a:r>
                        <a:rPr lang="en-US" dirty="0" smtClean="0"/>
                        <a:t>1,150</a:t>
                      </a:r>
                      <a:endParaRPr lang="en-US" dirty="0"/>
                    </a:p>
                  </a:txBody>
                  <a:tcPr/>
                </a:tc>
                <a:tc>
                  <a:txBody>
                    <a:bodyPr/>
                    <a:lstStyle/>
                    <a:p>
                      <a:pPr algn="r"/>
                      <a:r>
                        <a:rPr lang="en-US" dirty="0" smtClean="0"/>
                        <a:t>2%</a:t>
                      </a:r>
                      <a:endParaRPr lang="en-US" dirty="0"/>
                    </a:p>
                  </a:txBody>
                  <a:tcPr/>
                </a:tc>
              </a:tr>
              <a:tr h="370840">
                <a:tc>
                  <a:txBody>
                    <a:bodyPr/>
                    <a:lstStyle/>
                    <a:p>
                      <a:r>
                        <a:rPr lang="en-US" dirty="0" smtClean="0"/>
                        <a:t>LC/PLC (%) C= (A/B)</a:t>
                      </a:r>
                      <a:endParaRPr lang="en-US" dirty="0"/>
                    </a:p>
                  </a:txBody>
                  <a:tcPr/>
                </a:tc>
                <a:tc>
                  <a:txBody>
                    <a:bodyPr/>
                    <a:lstStyle/>
                    <a:p>
                      <a:pPr algn="r"/>
                      <a:r>
                        <a:rPr lang="en-US" dirty="0" smtClean="0"/>
                        <a:t>11%</a:t>
                      </a:r>
                      <a:endParaRPr lang="en-US" dirty="0"/>
                    </a:p>
                  </a:txBody>
                  <a:tcPr/>
                </a:tc>
                <a:tc>
                  <a:txBody>
                    <a:bodyPr/>
                    <a:lstStyle/>
                    <a:p>
                      <a:pPr algn="r"/>
                      <a:r>
                        <a:rPr lang="en-US" dirty="0" smtClean="0"/>
                        <a:t>16%</a:t>
                      </a:r>
                      <a:endParaRPr lang="en-US" dirty="0"/>
                    </a:p>
                  </a:txBody>
                  <a:tcPr/>
                </a:tc>
                <a:tc>
                  <a:txBody>
                    <a:bodyPr/>
                    <a:lstStyle/>
                    <a:p>
                      <a:pPr algn="r"/>
                      <a:r>
                        <a:rPr lang="en-US" dirty="0" smtClean="0"/>
                        <a:t>-</a:t>
                      </a:r>
                      <a:endParaRPr lang="en-US" dirty="0"/>
                    </a:p>
                  </a:txBody>
                  <a:tcPr/>
                </a:tc>
              </a:tr>
              <a:tr h="370840">
                <a:tc>
                  <a:txBody>
                    <a:bodyPr/>
                    <a:lstStyle/>
                    <a:p>
                      <a:r>
                        <a:rPr lang="en-US" dirty="0" smtClean="0"/>
                        <a:t>Paid-up</a:t>
                      </a:r>
                      <a:r>
                        <a:rPr lang="en-US" baseline="0" dirty="0" smtClean="0"/>
                        <a:t> capital of PLC (Rs Cr) D</a:t>
                      </a:r>
                      <a:endParaRPr lang="en-US" dirty="0"/>
                    </a:p>
                  </a:txBody>
                  <a:tcPr/>
                </a:tc>
                <a:tc>
                  <a:txBody>
                    <a:bodyPr/>
                    <a:lstStyle/>
                    <a:p>
                      <a:pPr algn="r"/>
                      <a:r>
                        <a:rPr lang="en-US" dirty="0" smtClean="0"/>
                        <a:t>306</a:t>
                      </a:r>
                      <a:endParaRPr lang="en-US" dirty="0"/>
                    </a:p>
                  </a:txBody>
                  <a:tcPr/>
                </a:tc>
                <a:tc>
                  <a:txBody>
                    <a:bodyPr/>
                    <a:lstStyle/>
                    <a:p>
                      <a:pPr algn="r"/>
                      <a:r>
                        <a:rPr lang="en-US" dirty="0" smtClean="0"/>
                        <a:t>786</a:t>
                      </a:r>
                      <a:endParaRPr lang="en-US" dirty="0"/>
                    </a:p>
                  </a:txBody>
                  <a:tcPr/>
                </a:tc>
                <a:tc>
                  <a:txBody>
                    <a:bodyPr/>
                    <a:lstStyle/>
                    <a:p>
                      <a:pPr algn="r"/>
                      <a:r>
                        <a:rPr lang="en-US" dirty="0" smtClean="0"/>
                        <a:t>157%</a:t>
                      </a:r>
                      <a:endParaRPr lang="en-US" dirty="0"/>
                    </a:p>
                  </a:txBody>
                  <a:tcPr/>
                </a:tc>
              </a:tr>
              <a:tr h="370840">
                <a:tc>
                  <a:txBody>
                    <a:bodyPr/>
                    <a:lstStyle/>
                    <a:p>
                      <a:r>
                        <a:rPr lang="en-US" dirty="0" smtClean="0"/>
                        <a:t>Paid-up</a:t>
                      </a:r>
                      <a:r>
                        <a:rPr lang="en-US" baseline="0" dirty="0" smtClean="0"/>
                        <a:t> capital of Listed companies (Rs Cr) E</a:t>
                      </a:r>
                      <a:endParaRPr lang="en-US" dirty="0"/>
                    </a:p>
                  </a:txBody>
                  <a:tcPr/>
                </a:tc>
                <a:tc>
                  <a:txBody>
                    <a:bodyPr/>
                    <a:lstStyle/>
                    <a:p>
                      <a:pPr algn="r"/>
                      <a:r>
                        <a:rPr lang="en-US" dirty="0" smtClean="0"/>
                        <a:t>270</a:t>
                      </a:r>
                      <a:endParaRPr lang="en-US" dirty="0"/>
                    </a:p>
                  </a:txBody>
                  <a:tcPr/>
                </a:tc>
                <a:tc>
                  <a:txBody>
                    <a:bodyPr/>
                    <a:lstStyle/>
                    <a:p>
                      <a:pPr algn="r"/>
                      <a:r>
                        <a:rPr lang="en-US" dirty="0" smtClean="0"/>
                        <a:t>611</a:t>
                      </a:r>
                      <a:endParaRPr lang="en-US" dirty="0"/>
                    </a:p>
                  </a:txBody>
                  <a:tcPr/>
                </a:tc>
                <a:tc>
                  <a:txBody>
                    <a:bodyPr/>
                    <a:lstStyle/>
                    <a:p>
                      <a:pPr algn="r"/>
                      <a:r>
                        <a:rPr lang="en-US" dirty="0" smtClean="0"/>
                        <a:t>126%</a:t>
                      </a:r>
                      <a:endParaRPr lang="en-US" dirty="0"/>
                    </a:p>
                  </a:txBody>
                  <a:tcPr/>
                </a:tc>
              </a:tr>
              <a:tr h="370840">
                <a:tc>
                  <a:txBody>
                    <a:bodyPr/>
                    <a:lstStyle/>
                    <a:p>
                      <a:r>
                        <a:rPr lang="en-US" dirty="0" smtClean="0"/>
                        <a:t>Market value</a:t>
                      </a:r>
                      <a:r>
                        <a:rPr lang="en-US" baseline="0" dirty="0" smtClean="0"/>
                        <a:t> of LC</a:t>
                      </a:r>
                      <a:endParaRPr lang="en-US" dirty="0"/>
                    </a:p>
                  </a:txBody>
                  <a:tcPr/>
                </a:tc>
                <a:tc>
                  <a:txBody>
                    <a:bodyPr/>
                    <a:lstStyle/>
                    <a:p>
                      <a:pPr algn="r"/>
                      <a:r>
                        <a:rPr lang="en-US" dirty="0" smtClean="0"/>
                        <a:t>971</a:t>
                      </a:r>
                      <a:endParaRPr lang="en-US" dirty="0"/>
                    </a:p>
                  </a:txBody>
                  <a:tcPr/>
                </a:tc>
                <a:tc>
                  <a:txBody>
                    <a:bodyPr/>
                    <a:lstStyle/>
                    <a:p>
                      <a:pPr algn="r"/>
                      <a:r>
                        <a:rPr lang="en-US" dirty="0" smtClean="0"/>
                        <a:t>1,215</a:t>
                      </a:r>
                      <a:endParaRPr lang="en-US" dirty="0"/>
                    </a:p>
                  </a:txBody>
                  <a:tcPr/>
                </a:tc>
                <a:tc>
                  <a:txBody>
                    <a:bodyPr/>
                    <a:lstStyle/>
                    <a:p>
                      <a:pPr algn="r"/>
                      <a:r>
                        <a:rPr lang="en-US" dirty="0" smtClean="0"/>
                        <a:t>25%</a:t>
                      </a:r>
                      <a:endParaRPr lang="en-US" dirty="0"/>
                    </a:p>
                  </a:txBody>
                  <a:tcPr/>
                </a:tc>
              </a:tr>
            </a:tbl>
          </a:graphicData>
        </a:graphic>
      </p:graphicFrame>
      <p:sp>
        <p:nvSpPr>
          <p:cNvPr id="5" name="TextBox 4"/>
          <p:cNvSpPr txBox="1"/>
          <p:nvPr/>
        </p:nvSpPr>
        <p:spPr>
          <a:xfrm>
            <a:off x="467544" y="4283804"/>
            <a:ext cx="7584064" cy="369332"/>
          </a:xfrm>
          <a:prstGeom prst="rect">
            <a:avLst/>
          </a:prstGeom>
          <a:noFill/>
        </p:spPr>
        <p:txBody>
          <a:bodyPr wrap="none" rtlCol="0">
            <a:spAutoFit/>
          </a:bodyPr>
          <a:lstStyle/>
          <a:p>
            <a:r>
              <a:rPr lang="en-US" b="1" dirty="0" smtClean="0"/>
              <a:t>Source: Presentation position of Stock market, 1962 BSE Publication, Table XX</a:t>
            </a:r>
            <a:endParaRPr lang="en-US" b="1" dirty="0"/>
          </a:p>
        </p:txBody>
      </p:sp>
    </p:spTree>
    <p:extLst>
      <p:ext uri="{BB962C8B-B14F-4D97-AF65-F5344CB8AC3E}">
        <p14:creationId xmlns:p14="http://schemas.microsoft.com/office/powerpoint/2010/main" val="2396451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Annexure 1: Dividend </a:t>
            </a:r>
            <a:r>
              <a:rPr lang="en-US" dirty="0" smtClean="0"/>
              <a:t>yield analysis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Checked Dividend data provided till 1958 to consider dividend yield. </a:t>
            </a:r>
          </a:p>
          <a:p>
            <a:pPr algn="just"/>
            <a:r>
              <a:rPr lang="en-US" dirty="0" smtClean="0"/>
              <a:t>Many companies, which have more than one distribution of dividend, dividend yield would be lower as it consider only latest dividend yield.</a:t>
            </a:r>
          </a:p>
          <a:p>
            <a:pPr algn="just"/>
            <a:r>
              <a:rPr lang="en-US" dirty="0" smtClean="0"/>
              <a:t>Of 260 companies, 58 companies did not paid dividend in 1958 or 1959. Average dividend yield for 260 listed companies was 4.8% with median dividend yield at 5.4%. </a:t>
            </a:r>
          </a:p>
        </p:txBody>
      </p:sp>
    </p:spTree>
    <p:extLst>
      <p:ext uri="{BB962C8B-B14F-4D97-AF65-F5344CB8AC3E}">
        <p14:creationId xmlns:p14="http://schemas.microsoft.com/office/powerpoint/2010/main" val="1832216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Annexure 2: Efficient </a:t>
            </a:r>
            <a:r>
              <a:rPr lang="en-US" dirty="0" smtClean="0"/>
              <a:t>capital structuring</a:t>
            </a:r>
            <a:endParaRPr lang="en-US" dirty="0"/>
          </a:p>
        </p:txBody>
      </p:sp>
      <p:sp>
        <p:nvSpPr>
          <p:cNvPr id="3" name="Content Placeholder 2"/>
          <p:cNvSpPr>
            <a:spLocks noGrp="1"/>
          </p:cNvSpPr>
          <p:nvPr>
            <p:ph idx="1"/>
          </p:nvPr>
        </p:nvSpPr>
        <p:spPr/>
        <p:txBody>
          <a:bodyPr/>
          <a:lstStyle/>
          <a:p>
            <a:r>
              <a:rPr lang="en-US" dirty="0" smtClean="0"/>
              <a:t>126 preference shares</a:t>
            </a:r>
          </a:p>
          <a:p>
            <a:r>
              <a:rPr lang="en-US" dirty="0" smtClean="0"/>
              <a:t>260 equity shares</a:t>
            </a:r>
          </a:p>
          <a:p>
            <a:r>
              <a:rPr lang="en-US" dirty="0" smtClean="0"/>
              <a:t>~50% of companies which have equity capital issued, also have preference shares.</a:t>
            </a:r>
          </a:p>
          <a:p>
            <a:r>
              <a:rPr lang="en-US" dirty="0" smtClean="0"/>
              <a:t>Many companies also have issued Debentures as well which were trading on BSE</a:t>
            </a:r>
            <a:endParaRPr lang="en-US" dirty="0"/>
          </a:p>
        </p:txBody>
      </p:sp>
    </p:spTree>
    <p:extLst>
      <p:ext uri="{BB962C8B-B14F-4D97-AF65-F5344CB8AC3E}">
        <p14:creationId xmlns:p14="http://schemas.microsoft.com/office/powerpoint/2010/main" val="2052218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To work on 1991 listed companies. However, that would required huge efforts. Just 260 companies took almost 20 days efforts to identity current status. Number of restructuring events make this study more complex. While Author intend to work on same area, given the requirement of time and efforts not sure whether would be complete in short period.</a:t>
            </a:r>
          </a:p>
          <a:p>
            <a:pPr algn="just"/>
            <a:r>
              <a:rPr lang="en-US" dirty="0" smtClean="0"/>
              <a:t>To calculate return of survivor, over the period. This appear relatively quicker work. I have done work on Hindustan Unilever equity return since 1959 (the company was listed in 1957 to my understanding). I am still awaiting confirmation of my working. I shall share once same confirmed by relevant parties.</a:t>
            </a:r>
            <a:endParaRPr lang="en-US" dirty="0"/>
          </a:p>
        </p:txBody>
      </p:sp>
    </p:spTree>
    <p:extLst>
      <p:ext uri="{BB962C8B-B14F-4D97-AF65-F5344CB8AC3E}">
        <p14:creationId xmlns:p14="http://schemas.microsoft.com/office/powerpoint/2010/main" val="8949310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a:bodyPr>
          <a:lstStyle/>
          <a:p>
            <a:pPr algn="just"/>
            <a:r>
              <a:rPr lang="en-US" dirty="0" smtClean="0"/>
              <a:t>The </a:t>
            </a:r>
            <a:r>
              <a:rPr lang="en-US" dirty="0"/>
              <a:t>objective of presentation is more to make reader about probable </a:t>
            </a:r>
            <a:r>
              <a:rPr lang="en-US" dirty="0" smtClean="0"/>
              <a:t>survival rate in </a:t>
            </a:r>
            <a:r>
              <a:rPr lang="en-US" dirty="0"/>
              <a:t>stock market since </a:t>
            </a:r>
            <a:r>
              <a:rPr lang="en-US" dirty="0" smtClean="0"/>
              <a:t>1950s </a:t>
            </a:r>
            <a:r>
              <a:rPr lang="en-US" dirty="0"/>
              <a:t>then to give number itself. There is possibility of error in calculation at author’s end which reader shall take note off. Any view on this presentation may be shared with reader on </a:t>
            </a:r>
            <a:r>
              <a:rPr lang="en-US" dirty="0" smtClean="0"/>
              <a:t>Valuepickr </a:t>
            </a:r>
            <a:r>
              <a:rPr lang="en-US" dirty="0"/>
              <a:t>thread on the subject</a:t>
            </a:r>
            <a:r>
              <a:rPr lang="en-US" dirty="0" smtClean="0"/>
              <a:t>.</a:t>
            </a:r>
          </a:p>
          <a:p>
            <a:pPr marL="0" indent="0">
              <a:buNone/>
            </a:pPr>
            <a:endParaRPr lang="en-US" dirty="0"/>
          </a:p>
        </p:txBody>
      </p:sp>
    </p:spTree>
    <p:extLst>
      <p:ext uri="{BB962C8B-B14F-4D97-AF65-F5344CB8AC3E}">
        <p14:creationId xmlns:p14="http://schemas.microsoft.com/office/powerpoint/2010/main" val="2359434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To find out companies which have been listed on BSE since 1959 and still surviving</a:t>
            </a:r>
          </a:p>
          <a:p>
            <a:pPr algn="just"/>
            <a:r>
              <a:rPr lang="en-US" dirty="0" smtClean="0"/>
              <a:t>While some of the companies are thinly traded or on verge of closure (as appeared from loss making financial/ penny price), still quite commendable lot have remain stable and thrived during the period in my opinion.</a:t>
            </a:r>
          </a:p>
          <a:p>
            <a:pPr algn="just"/>
            <a:r>
              <a:rPr lang="en-US" dirty="0" smtClean="0"/>
              <a:t>Survival is a necessary but not sufficient condition for superior return for a company. While the presentation, does provide some indication of return generated by companies listed in Indian market, I shall work further on second objective (i.e. Measuring return) for some of the survival over a period of time.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931552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BSE 30 March 1959 Price list was taken as stating point since this is earliest available Price list available with me. I have sourced same from BSEplus website which provide price list over the years.  </a:t>
            </a:r>
          </a:p>
          <a:p>
            <a:pPr algn="just"/>
            <a:r>
              <a:rPr lang="en-US" dirty="0" smtClean="0"/>
              <a:t>Applied filter of exclusion for Foreign listing/ multiple ordinary share class. (Refer to Filtering slide)</a:t>
            </a:r>
          </a:p>
          <a:p>
            <a:pPr algn="just"/>
            <a:r>
              <a:rPr lang="en-US" dirty="0" smtClean="0"/>
              <a:t>Nationalised companies considered as non-survivor. The equity holder got nil/name-shake payment on nationalisation, so I have considered nationalised companies as non-survivor.</a:t>
            </a:r>
          </a:p>
          <a:p>
            <a:pPr algn="just"/>
            <a:r>
              <a:rPr lang="en-US" dirty="0" smtClean="0"/>
              <a:t>Subjective evaluation of the companies undergone Restructuring as detailed in following slide.</a:t>
            </a:r>
            <a:endParaRPr lang="en-US" dirty="0"/>
          </a:p>
        </p:txBody>
      </p:sp>
    </p:spTree>
    <p:extLst>
      <p:ext uri="{BB962C8B-B14F-4D97-AF65-F5344CB8AC3E}">
        <p14:creationId xmlns:p14="http://schemas.microsoft.com/office/powerpoint/2010/main" val="423093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MCA Status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Name of companies are not available in </a:t>
            </a:r>
            <a:r>
              <a:rPr lang="en-US" dirty="0" smtClean="0"/>
              <a:t>full in BSE price list. First major task was to get complete name of the </a:t>
            </a:r>
            <a:r>
              <a:rPr lang="en-US" dirty="0" smtClean="0"/>
              <a:t>listed </a:t>
            </a:r>
            <a:r>
              <a:rPr lang="en-US" dirty="0" smtClean="0"/>
              <a:t>company. </a:t>
            </a:r>
            <a:r>
              <a:rPr lang="en-US" dirty="0"/>
              <a:t>I did Google search </a:t>
            </a:r>
            <a:r>
              <a:rPr lang="en-US" dirty="0" smtClean="0"/>
              <a:t>to find out company name and </a:t>
            </a:r>
            <a:r>
              <a:rPr lang="en-US" dirty="0"/>
              <a:t>also applied my understanding</a:t>
            </a:r>
            <a:r>
              <a:rPr lang="en-US" dirty="0" smtClean="0"/>
              <a:t>.</a:t>
            </a:r>
          </a:p>
          <a:p>
            <a:pPr algn="just"/>
            <a:r>
              <a:rPr lang="en-US" dirty="0" smtClean="0"/>
              <a:t>MCA </a:t>
            </a:r>
            <a:r>
              <a:rPr lang="en-US" dirty="0"/>
              <a:t>(Ministry of Company Affairs) information about status is final status taken into </a:t>
            </a:r>
            <a:r>
              <a:rPr lang="en-US" dirty="0" smtClean="0"/>
              <a:t>consideration in most of cases.</a:t>
            </a:r>
          </a:p>
          <a:p>
            <a:pPr algn="just"/>
            <a:r>
              <a:rPr lang="en-US" dirty="0" smtClean="0"/>
              <a:t>In 18 cases, could not get details about CIN code from MCA website. Most of these cases are related to banks</a:t>
            </a:r>
            <a:r>
              <a:rPr lang="en-US" dirty="0"/>
              <a:t>, Except for </a:t>
            </a:r>
            <a:r>
              <a:rPr lang="en-US" dirty="0" smtClean="0"/>
              <a:t>Mckenzie Limited (a Birla Group company)</a:t>
            </a:r>
            <a:endParaRPr lang="en-US" dirty="0"/>
          </a:p>
          <a:p>
            <a:endParaRPr lang="en-US" dirty="0"/>
          </a:p>
        </p:txBody>
      </p:sp>
    </p:spTree>
    <p:extLst>
      <p:ext uri="{BB962C8B-B14F-4D97-AF65-F5344CB8AC3E}">
        <p14:creationId xmlns:p14="http://schemas.microsoft.com/office/powerpoint/2010/main" val="1548408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Restructuring of business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Over six decades, many companies have undergone restructuring. In may cases, there has been hive off/merger of business/ companies. </a:t>
            </a:r>
          </a:p>
          <a:p>
            <a:pPr algn="just"/>
            <a:r>
              <a:rPr lang="en-US" dirty="0" smtClean="0"/>
              <a:t>In case of amalgamation/merger of companies, it could have been resulted as a going concern (like Tata Power merging group companies like Andhra Valley and Tata Hydro.) or from insolvency risk (like Sirpur paper acquired by JK Paper in IBC proceeding in NCLT). In first scenario, I have considered the merged companies as survivor,  while in second scenario I have consider target companies are liquidated, as there limited equity value left. </a:t>
            </a:r>
          </a:p>
          <a:p>
            <a:pPr algn="just"/>
            <a:r>
              <a:rPr lang="en-US" b="1" dirty="0" smtClean="0">
                <a:solidFill>
                  <a:srgbClr val="FF0000"/>
                </a:solidFill>
              </a:rPr>
              <a:t>My interpretation is based on information available in public domain and my understanding which is very subjective. The reader shall take note that all compilation and analysis are constrained by limitation of my understanding while evaluating the results of study.</a:t>
            </a:r>
          </a:p>
          <a:p>
            <a:endParaRPr lang="en-US" dirty="0"/>
          </a:p>
        </p:txBody>
      </p:sp>
    </p:spTree>
    <p:extLst>
      <p:ext uri="{BB962C8B-B14F-4D97-AF65-F5344CB8AC3E}">
        <p14:creationId xmlns:p14="http://schemas.microsoft.com/office/powerpoint/2010/main" val="345836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No information about Calcutta listed companies is available. During 1950, the companies listed at Calcutta stock exchange is higher than Bombay stock exchange. This working is exclusively for equities listed in Bombay stock exchange. </a:t>
            </a:r>
            <a:endParaRPr lang="en-US" dirty="0" smtClean="0"/>
          </a:p>
          <a:p>
            <a:pPr algn="just"/>
            <a:r>
              <a:rPr lang="en-US" dirty="0" smtClean="0"/>
              <a:t>Secondly, trading in BSE was also not very frequent. The following slide show details of last trade on March 31, 1959 in BSE price list.</a:t>
            </a:r>
            <a:endParaRPr lang="en-US" dirty="0" smtClean="0"/>
          </a:p>
          <a:p>
            <a:pPr marL="0" indent="0">
              <a:buNone/>
            </a:pPr>
            <a:endParaRPr lang="en-US" dirty="0"/>
          </a:p>
        </p:txBody>
      </p:sp>
    </p:spTree>
    <p:extLst>
      <p:ext uri="{BB962C8B-B14F-4D97-AF65-F5344CB8AC3E}">
        <p14:creationId xmlns:p14="http://schemas.microsoft.com/office/powerpoint/2010/main" val="345836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liquidity on exchange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3385249"/>
              </p:ext>
            </p:extLst>
          </p:nvPr>
        </p:nvGraphicFramePr>
        <p:xfrm>
          <a:off x="457200" y="1600200"/>
          <a:ext cx="7499176" cy="2225040"/>
        </p:xfrm>
        <a:graphic>
          <a:graphicData uri="http://schemas.openxmlformats.org/drawingml/2006/table">
            <a:tbl>
              <a:tblPr firstRow="1" bandRow="1">
                <a:tableStyleId>{7DF18680-E054-41AD-8BC1-D1AEF772440D}</a:tableStyleId>
              </a:tblPr>
              <a:tblGrid>
                <a:gridCol w="3749588"/>
                <a:gridCol w="3749588"/>
              </a:tblGrid>
              <a:tr h="370840">
                <a:tc>
                  <a:txBody>
                    <a:bodyPr/>
                    <a:lstStyle/>
                    <a:p>
                      <a:r>
                        <a:rPr lang="en-US" dirty="0" smtClean="0"/>
                        <a:t>Last trading date/period</a:t>
                      </a:r>
                      <a:endParaRPr lang="en-US" dirty="0"/>
                    </a:p>
                  </a:txBody>
                  <a:tcPr/>
                </a:tc>
                <a:tc>
                  <a:txBody>
                    <a:bodyPr/>
                    <a:lstStyle/>
                    <a:p>
                      <a:pPr algn="r"/>
                      <a:r>
                        <a:rPr lang="en-US" dirty="0" smtClean="0"/>
                        <a:t>No.</a:t>
                      </a:r>
                      <a:r>
                        <a:rPr lang="en-US" baseline="0" dirty="0" smtClean="0"/>
                        <a:t> of companies</a:t>
                      </a:r>
                      <a:endParaRPr lang="en-US" dirty="0"/>
                    </a:p>
                  </a:txBody>
                  <a:tcPr/>
                </a:tc>
              </a:tr>
              <a:tr h="370840">
                <a:tc>
                  <a:txBody>
                    <a:bodyPr/>
                    <a:lstStyle/>
                    <a:p>
                      <a:r>
                        <a:rPr lang="en-US" dirty="0" smtClean="0"/>
                        <a:t>1959</a:t>
                      </a:r>
                      <a:endParaRPr lang="en-US" dirty="0"/>
                    </a:p>
                  </a:txBody>
                  <a:tcPr/>
                </a:tc>
                <a:tc>
                  <a:txBody>
                    <a:bodyPr/>
                    <a:lstStyle/>
                    <a:p>
                      <a:pPr algn="r"/>
                      <a:r>
                        <a:rPr lang="en-US" dirty="0" smtClean="0"/>
                        <a:t>213</a:t>
                      </a:r>
                      <a:endParaRPr lang="en-US" dirty="0"/>
                    </a:p>
                  </a:txBody>
                  <a:tcPr/>
                </a:tc>
              </a:tr>
              <a:tr h="370840">
                <a:tc>
                  <a:txBody>
                    <a:bodyPr/>
                    <a:lstStyle/>
                    <a:p>
                      <a:r>
                        <a:rPr lang="en-US" i="1" dirty="0" smtClean="0"/>
                        <a:t>Of above traded in</a:t>
                      </a:r>
                      <a:r>
                        <a:rPr lang="en-US" i="1" baseline="0" dirty="0" smtClean="0"/>
                        <a:t> March 1959</a:t>
                      </a:r>
                      <a:endParaRPr lang="en-US" i="1" dirty="0"/>
                    </a:p>
                  </a:txBody>
                  <a:tcPr/>
                </a:tc>
                <a:tc>
                  <a:txBody>
                    <a:bodyPr/>
                    <a:lstStyle/>
                    <a:p>
                      <a:pPr algn="r"/>
                      <a:r>
                        <a:rPr lang="en-US" i="1" dirty="0" smtClean="0"/>
                        <a:t>188</a:t>
                      </a:r>
                      <a:endParaRPr lang="en-US" i="1" dirty="0"/>
                    </a:p>
                  </a:txBody>
                  <a:tcPr/>
                </a:tc>
              </a:tr>
              <a:tr h="370840">
                <a:tc>
                  <a:txBody>
                    <a:bodyPr/>
                    <a:lstStyle/>
                    <a:p>
                      <a:r>
                        <a:rPr lang="en-US" dirty="0" smtClean="0"/>
                        <a:t>1958</a:t>
                      </a:r>
                      <a:endParaRPr lang="en-US" dirty="0"/>
                    </a:p>
                  </a:txBody>
                  <a:tcPr/>
                </a:tc>
                <a:tc>
                  <a:txBody>
                    <a:bodyPr/>
                    <a:lstStyle/>
                    <a:p>
                      <a:pPr algn="r"/>
                      <a:r>
                        <a:rPr lang="en-US" dirty="0" smtClean="0"/>
                        <a:t>40</a:t>
                      </a:r>
                      <a:endParaRPr lang="en-US" dirty="0"/>
                    </a:p>
                  </a:txBody>
                  <a:tcPr/>
                </a:tc>
              </a:tr>
              <a:tr h="370840">
                <a:tc>
                  <a:txBody>
                    <a:bodyPr/>
                    <a:lstStyle/>
                    <a:p>
                      <a:r>
                        <a:rPr lang="en-US" dirty="0" smtClean="0"/>
                        <a:t>1957</a:t>
                      </a:r>
                      <a:endParaRPr lang="en-US" dirty="0"/>
                    </a:p>
                  </a:txBody>
                  <a:tcPr/>
                </a:tc>
                <a:tc>
                  <a:txBody>
                    <a:bodyPr/>
                    <a:lstStyle/>
                    <a:p>
                      <a:pPr algn="r"/>
                      <a:r>
                        <a:rPr lang="en-US" dirty="0" smtClean="0"/>
                        <a:t>7</a:t>
                      </a:r>
                      <a:endParaRPr lang="en-US" dirty="0"/>
                    </a:p>
                  </a:txBody>
                  <a:tcPr/>
                </a:tc>
              </a:tr>
              <a:tr h="370840">
                <a:tc>
                  <a:txBody>
                    <a:bodyPr/>
                    <a:lstStyle/>
                    <a:p>
                      <a:r>
                        <a:rPr lang="en-US" dirty="0" smtClean="0"/>
                        <a:t>Total Equity Companies</a:t>
                      </a:r>
                      <a:endParaRPr lang="en-US" dirty="0"/>
                    </a:p>
                  </a:txBody>
                  <a:tcPr/>
                </a:tc>
                <a:tc>
                  <a:txBody>
                    <a:bodyPr/>
                    <a:lstStyle/>
                    <a:p>
                      <a:pPr algn="r"/>
                      <a:r>
                        <a:rPr lang="en-US" dirty="0" smtClean="0"/>
                        <a:t>260</a:t>
                      </a:r>
                      <a:endParaRPr lang="en-US" dirty="0"/>
                    </a:p>
                  </a:txBody>
                  <a:tcPr/>
                </a:tc>
              </a:tr>
            </a:tbl>
          </a:graphicData>
        </a:graphic>
      </p:graphicFrame>
    </p:spTree>
    <p:extLst>
      <p:ext uri="{BB962C8B-B14F-4D97-AF65-F5344CB8AC3E}">
        <p14:creationId xmlns:p14="http://schemas.microsoft.com/office/powerpoint/2010/main" val="1267260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Rate over 6 Decade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3404258"/>
              </p:ext>
            </p:extLst>
          </p:nvPr>
        </p:nvGraphicFramePr>
        <p:xfrm>
          <a:off x="1403648" y="1340768"/>
          <a:ext cx="6336703" cy="4752520"/>
        </p:xfrm>
        <a:graphic>
          <a:graphicData uri="http://schemas.openxmlformats.org/drawingml/2006/table">
            <a:tbl>
              <a:tblPr firstRow="1">
                <a:tableStyleId>{5C22544A-7EE6-4342-B048-85BDC9FD1C3A}</a:tableStyleId>
              </a:tblPr>
              <a:tblGrid>
                <a:gridCol w="4049773"/>
                <a:gridCol w="1143465"/>
                <a:gridCol w="1143465"/>
              </a:tblGrid>
              <a:tr h="279560">
                <a:tc>
                  <a:txBody>
                    <a:bodyPr/>
                    <a:lstStyle/>
                    <a:p>
                      <a:pPr algn="l" fontAlgn="b"/>
                      <a:r>
                        <a:rPr lang="en-US" sz="1800" u="none" strike="noStrike" dirty="0">
                          <a:effectLst/>
                        </a:rPr>
                        <a:t>Companies</a:t>
                      </a:r>
                      <a:endParaRPr lang="en-US" sz="1800" b="1" i="0" u="none" strike="noStrike" dirty="0">
                        <a:solidFill>
                          <a:srgbClr val="FFFFFF"/>
                        </a:solidFill>
                        <a:effectLst/>
                        <a:latin typeface="Calibri"/>
                      </a:endParaRPr>
                    </a:p>
                  </a:txBody>
                  <a:tcPr marL="0" marR="0" marT="0" marB="0" anchor="b"/>
                </a:tc>
                <a:tc>
                  <a:txBody>
                    <a:bodyPr/>
                    <a:lstStyle/>
                    <a:p>
                      <a:pPr algn="r" fontAlgn="b"/>
                      <a:r>
                        <a:rPr lang="en-US" sz="1800" u="none" strike="noStrike" dirty="0">
                          <a:effectLst/>
                        </a:rPr>
                        <a:t>Nos</a:t>
                      </a:r>
                      <a:endParaRPr lang="en-US" sz="1800" b="1" i="0" u="none" strike="noStrike" dirty="0">
                        <a:solidFill>
                          <a:srgbClr val="FFFFFF"/>
                        </a:solidFill>
                        <a:effectLst/>
                        <a:latin typeface="Calibri"/>
                      </a:endParaRPr>
                    </a:p>
                  </a:txBody>
                  <a:tcPr marL="0" marR="0" marT="0" marB="0" anchor="b"/>
                </a:tc>
                <a:tc>
                  <a:txBody>
                    <a:bodyPr/>
                    <a:lstStyle/>
                    <a:p>
                      <a:pPr algn="r" fontAlgn="b"/>
                      <a:r>
                        <a:rPr lang="en-US" sz="1800" u="none" strike="noStrike" dirty="0">
                          <a:effectLst/>
                        </a:rPr>
                        <a:t>%</a:t>
                      </a:r>
                      <a:endParaRPr lang="en-US" sz="1800" b="1" i="0" u="none" strike="noStrike" dirty="0">
                        <a:solidFill>
                          <a:srgbClr val="FFFFFF"/>
                        </a:solidFill>
                        <a:effectLst/>
                        <a:latin typeface="Calibri"/>
                      </a:endParaRPr>
                    </a:p>
                  </a:txBody>
                  <a:tcPr marL="0" marR="0" marT="0" marB="0" anchor="b"/>
                </a:tc>
              </a:tr>
              <a:tr h="279560">
                <a:tc>
                  <a:txBody>
                    <a:bodyPr/>
                    <a:lstStyle/>
                    <a:p>
                      <a:pPr algn="l" fontAlgn="b"/>
                      <a:r>
                        <a:rPr lang="en-US" sz="1800" b="1" u="none" strike="noStrike" dirty="0">
                          <a:solidFill>
                            <a:srgbClr val="FF0000"/>
                          </a:solidFill>
                          <a:effectLst/>
                        </a:rPr>
                        <a:t>Dinosaurs (Extinct)</a:t>
                      </a:r>
                      <a:endParaRPr lang="en-US" sz="1800" b="1" i="1" u="none" strike="noStrike" dirty="0">
                        <a:solidFill>
                          <a:srgbClr val="FF0000"/>
                        </a:solidFill>
                        <a:effectLst/>
                        <a:latin typeface="Calibri"/>
                      </a:endParaRPr>
                    </a:p>
                  </a:txBody>
                  <a:tcPr marL="0" marR="0" marT="0" marB="0" anchor="b"/>
                </a:tc>
                <a:tc>
                  <a:txBody>
                    <a:bodyPr/>
                    <a:lstStyle/>
                    <a:p>
                      <a:pPr algn="r" fontAlgn="b"/>
                      <a:r>
                        <a:rPr lang="en-US" sz="1800" b="1" u="none" strike="noStrike" dirty="0">
                          <a:solidFill>
                            <a:srgbClr val="FF0000"/>
                          </a:solidFill>
                          <a:effectLst/>
                        </a:rPr>
                        <a:t>153</a:t>
                      </a:r>
                      <a:endParaRPr lang="en-US" sz="1800" b="1" i="1" u="none" strike="noStrike" dirty="0">
                        <a:solidFill>
                          <a:srgbClr val="FF0000"/>
                        </a:solidFill>
                        <a:effectLst/>
                        <a:latin typeface="Calibri"/>
                      </a:endParaRPr>
                    </a:p>
                  </a:txBody>
                  <a:tcPr marL="0" marR="0" marT="0" marB="0" anchor="b"/>
                </a:tc>
                <a:tc>
                  <a:txBody>
                    <a:bodyPr/>
                    <a:lstStyle/>
                    <a:p>
                      <a:pPr algn="r" fontAlgn="b"/>
                      <a:r>
                        <a:rPr lang="en-US" sz="1800" b="1" u="none" strike="noStrike" dirty="0">
                          <a:solidFill>
                            <a:srgbClr val="FF0000"/>
                          </a:solidFill>
                          <a:effectLst/>
                        </a:rPr>
                        <a:t>59%</a:t>
                      </a:r>
                      <a:endParaRPr lang="en-US" sz="1800" b="1" i="1" u="none" strike="noStrike" dirty="0">
                        <a:solidFill>
                          <a:srgbClr val="FF0000"/>
                        </a:solidFill>
                        <a:effectLst/>
                        <a:latin typeface="Calibri"/>
                      </a:endParaRPr>
                    </a:p>
                  </a:txBody>
                  <a:tcPr marL="0" marR="0" marT="0" marB="0" anchor="b"/>
                </a:tc>
              </a:tr>
              <a:tr h="279560">
                <a:tc>
                  <a:txBody>
                    <a:bodyPr/>
                    <a:lstStyle/>
                    <a:p>
                      <a:pPr lvl="1" algn="l" fontAlgn="b"/>
                      <a:r>
                        <a:rPr lang="en-US" sz="1800" u="none" strike="noStrike" dirty="0">
                          <a:effectLst/>
                        </a:rPr>
                        <a:t>Active on ROC</a:t>
                      </a:r>
                      <a:endParaRPr lang="en-US" sz="1800" b="0" i="0" u="none" strike="noStrike" dirty="0">
                        <a:solidFill>
                          <a:srgbClr val="000000"/>
                        </a:solidFill>
                        <a:effectLst/>
                        <a:latin typeface="Calibri"/>
                      </a:endParaRPr>
                    </a:p>
                  </a:txBody>
                  <a:tcPr marL="85725" marR="0" marT="0" marB="0" anchor="b"/>
                </a:tc>
                <a:tc>
                  <a:txBody>
                    <a:bodyPr/>
                    <a:lstStyle/>
                    <a:p>
                      <a:pPr algn="r" fontAlgn="b"/>
                      <a:r>
                        <a:rPr lang="en-US" sz="1800" u="none" strike="noStrike" dirty="0">
                          <a:effectLst/>
                        </a:rPr>
                        <a:t>40</a:t>
                      </a:r>
                      <a:endParaRPr lang="en-US" sz="1800" b="0"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15%</a:t>
                      </a:r>
                      <a:endParaRPr lang="en-US" sz="1800" b="0" i="0" u="none" strike="noStrike" dirty="0">
                        <a:solidFill>
                          <a:srgbClr val="000000"/>
                        </a:solidFill>
                        <a:effectLst/>
                        <a:latin typeface="Calibri"/>
                      </a:endParaRPr>
                    </a:p>
                  </a:txBody>
                  <a:tcPr marL="0" marR="0" marT="0" marB="0" anchor="b"/>
                </a:tc>
              </a:tr>
              <a:tr h="279560">
                <a:tc>
                  <a:txBody>
                    <a:bodyPr/>
                    <a:lstStyle/>
                    <a:p>
                      <a:pPr lvl="1" algn="l" fontAlgn="b"/>
                      <a:r>
                        <a:rPr lang="en-US" sz="1800" u="none" strike="noStrike" dirty="0">
                          <a:effectLst/>
                        </a:rPr>
                        <a:t>Amalgamated</a:t>
                      </a:r>
                      <a:endParaRPr lang="en-US" sz="1800" b="0" i="0" u="none" strike="noStrike" dirty="0">
                        <a:solidFill>
                          <a:srgbClr val="000000"/>
                        </a:solidFill>
                        <a:effectLst/>
                        <a:latin typeface="Calibri"/>
                      </a:endParaRPr>
                    </a:p>
                  </a:txBody>
                  <a:tcPr marL="85725" marR="0" marT="0" marB="0" anchor="b"/>
                </a:tc>
                <a:tc>
                  <a:txBody>
                    <a:bodyPr/>
                    <a:lstStyle/>
                    <a:p>
                      <a:pPr algn="r" fontAlgn="b"/>
                      <a:r>
                        <a:rPr lang="en-US" sz="1800" u="none" strike="noStrike" dirty="0">
                          <a:effectLst/>
                        </a:rPr>
                        <a:t>7</a:t>
                      </a:r>
                      <a:endParaRPr lang="en-US" sz="1800" b="0"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3%</a:t>
                      </a:r>
                      <a:endParaRPr lang="en-US" sz="1800" b="0" i="0" u="none" strike="noStrike" dirty="0">
                        <a:solidFill>
                          <a:srgbClr val="000000"/>
                        </a:solidFill>
                        <a:effectLst/>
                        <a:latin typeface="Calibri"/>
                      </a:endParaRPr>
                    </a:p>
                  </a:txBody>
                  <a:tcPr marL="0" marR="0" marT="0" marB="0" anchor="b"/>
                </a:tc>
              </a:tr>
              <a:tr h="279560">
                <a:tc>
                  <a:txBody>
                    <a:bodyPr/>
                    <a:lstStyle/>
                    <a:p>
                      <a:pPr lvl="1" algn="l" fontAlgn="b"/>
                      <a:r>
                        <a:rPr lang="en-US" sz="1800" u="none" strike="noStrike" dirty="0">
                          <a:effectLst/>
                        </a:rPr>
                        <a:t>Dissolved</a:t>
                      </a:r>
                      <a:endParaRPr lang="en-US" sz="1800" b="0" i="0" u="none" strike="noStrike" dirty="0">
                        <a:solidFill>
                          <a:srgbClr val="000000"/>
                        </a:solidFill>
                        <a:effectLst/>
                        <a:latin typeface="Calibri"/>
                      </a:endParaRPr>
                    </a:p>
                  </a:txBody>
                  <a:tcPr marL="85725" marR="0" marT="0" marB="0" anchor="b"/>
                </a:tc>
                <a:tc>
                  <a:txBody>
                    <a:bodyPr/>
                    <a:lstStyle/>
                    <a:p>
                      <a:pPr algn="r" fontAlgn="b"/>
                      <a:r>
                        <a:rPr lang="en-US" sz="1800" u="none" strike="noStrike" dirty="0">
                          <a:effectLst/>
                        </a:rPr>
                        <a:t>10</a:t>
                      </a:r>
                      <a:endParaRPr lang="en-US" sz="1800" b="0"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4%</a:t>
                      </a:r>
                      <a:endParaRPr lang="en-US" sz="1800" b="0" i="0" u="none" strike="noStrike" dirty="0">
                        <a:solidFill>
                          <a:srgbClr val="000000"/>
                        </a:solidFill>
                        <a:effectLst/>
                        <a:latin typeface="Calibri"/>
                      </a:endParaRPr>
                    </a:p>
                  </a:txBody>
                  <a:tcPr marL="0" marR="0" marT="0" marB="0" anchor="b"/>
                </a:tc>
              </a:tr>
              <a:tr h="279560">
                <a:tc>
                  <a:txBody>
                    <a:bodyPr/>
                    <a:lstStyle/>
                    <a:p>
                      <a:pPr lvl="1" algn="l" fontAlgn="b"/>
                      <a:r>
                        <a:rPr lang="en-US" sz="1800" u="none" strike="noStrike" dirty="0">
                          <a:effectLst/>
                        </a:rPr>
                        <a:t>Liquidated</a:t>
                      </a:r>
                      <a:endParaRPr lang="en-US" sz="1800" b="0" i="0" u="none" strike="noStrike" dirty="0">
                        <a:solidFill>
                          <a:srgbClr val="000000"/>
                        </a:solidFill>
                        <a:effectLst/>
                        <a:latin typeface="Calibri"/>
                      </a:endParaRPr>
                    </a:p>
                  </a:txBody>
                  <a:tcPr marL="85725" marR="0" marT="0" marB="0" anchor="b"/>
                </a:tc>
                <a:tc>
                  <a:txBody>
                    <a:bodyPr/>
                    <a:lstStyle/>
                    <a:p>
                      <a:pPr algn="r" fontAlgn="b"/>
                      <a:r>
                        <a:rPr lang="en-US" sz="1800" u="none" strike="noStrike" dirty="0">
                          <a:effectLst/>
                        </a:rPr>
                        <a:t>4</a:t>
                      </a:r>
                      <a:endParaRPr lang="en-US" sz="1800" b="0"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2%</a:t>
                      </a:r>
                      <a:endParaRPr lang="en-US" sz="1800" b="0" i="0" u="none" strike="noStrike" dirty="0">
                        <a:solidFill>
                          <a:srgbClr val="000000"/>
                        </a:solidFill>
                        <a:effectLst/>
                        <a:latin typeface="Calibri"/>
                      </a:endParaRPr>
                    </a:p>
                  </a:txBody>
                  <a:tcPr marL="0" marR="0" marT="0" marB="0" anchor="b"/>
                </a:tc>
              </a:tr>
              <a:tr h="279560">
                <a:tc>
                  <a:txBody>
                    <a:bodyPr/>
                    <a:lstStyle/>
                    <a:p>
                      <a:pPr lvl="1" algn="l" fontAlgn="b"/>
                      <a:r>
                        <a:rPr lang="en-US" sz="1800" u="none" strike="noStrike" dirty="0">
                          <a:effectLst/>
                        </a:rPr>
                        <a:t>Nationalised</a:t>
                      </a:r>
                      <a:endParaRPr lang="en-US" sz="1800" b="0" i="0" u="none" strike="noStrike" dirty="0">
                        <a:solidFill>
                          <a:srgbClr val="000000"/>
                        </a:solidFill>
                        <a:effectLst/>
                        <a:latin typeface="Calibri"/>
                      </a:endParaRPr>
                    </a:p>
                  </a:txBody>
                  <a:tcPr marL="85725" marR="0" marT="0" marB="0" anchor="b"/>
                </a:tc>
                <a:tc>
                  <a:txBody>
                    <a:bodyPr/>
                    <a:lstStyle/>
                    <a:p>
                      <a:pPr algn="r" fontAlgn="b"/>
                      <a:r>
                        <a:rPr lang="en-US" sz="1800" u="none" strike="noStrike" dirty="0">
                          <a:effectLst/>
                        </a:rPr>
                        <a:t>46</a:t>
                      </a:r>
                      <a:endParaRPr lang="en-US" sz="1800" b="0"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18%</a:t>
                      </a:r>
                      <a:endParaRPr lang="en-US" sz="1800" b="0" i="0" u="none" strike="noStrike" dirty="0">
                        <a:solidFill>
                          <a:srgbClr val="000000"/>
                        </a:solidFill>
                        <a:effectLst/>
                        <a:latin typeface="Calibri"/>
                      </a:endParaRPr>
                    </a:p>
                  </a:txBody>
                  <a:tcPr marL="0" marR="0" marT="0" marB="0" anchor="b"/>
                </a:tc>
              </a:tr>
              <a:tr h="279560">
                <a:tc>
                  <a:txBody>
                    <a:bodyPr/>
                    <a:lstStyle/>
                    <a:p>
                      <a:pPr lvl="1" algn="l" fontAlgn="b"/>
                      <a:r>
                        <a:rPr lang="en-US" sz="1800" u="none" strike="noStrike" dirty="0">
                          <a:effectLst/>
                        </a:rPr>
                        <a:t>Not available for efiling</a:t>
                      </a:r>
                      <a:endParaRPr lang="en-US" sz="1800" b="0" i="0" u="none" strike="noStrike" dirty="0">
                        <a:solidFill>
                          <a:srgbClr val="000000"/>
                        </a:solidFill>
                        <a:effectLst/>
                        <a:latin typeface="Calibri"/>
                      </a:endParaRPr>
                    </a:p>
                  </a:txBody>
                  <a:tcPr marL="85725" marR="0" marT="0" marB="0" anchor="b"/>
                </a:tc>
                <a:tc>
                  <a:txBody>
                    <a:bodyPr/>
                    <a:lstStyle/>
                    <a:p>
                      <a:pPr algn="r" fontAlgn="b"/>
                      <a:r>
                        <a:rPr lang="en-US" sz="1800" u="none" strike="noStrike" dirty="0">
                          <a:effectLst/>
                        </a:rPr>
                        <a:t>7</a:t>
                      </a:r>
                      <a:endParaRPr lang="en-US" sz="1800" b="0"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3%</a:t>
                      </a:r>
                      <a:endParaRPr lang="en-US" sz="1800" b="0" i="0" u="none" strike="noStrike" dirty="0">
                        <a:solidFill>
                          <a:srgbClr val="000000"/>
                        </a:solidFill>
                        <a:effectLst/>
                        <a:latin typeface="Calibri"/>
                      </a:endParaRPr>
                    </a:p>
                  </a:txBody>
                  <a:tcPr marL="0" marR="0" marT="0" marB="0" anchor="b"/>
                </a:tc>
              </a:tr>
              <a:tr h="279560">
                <a:tc>
                  <a:txBody>
                    <a:bodyPr/>
                    <a:lstStyle/>
                    <a:p>
                      <a:pPr lvl="1" algn="l" fontAlgn="b"/>
                      <a:r>
                        <a:rPr lang="en-US" sz="1800" u="none" strike="noStrike" dirty="0">
                          <a:effectLst/>
                        </a:rPr>
                        <a:t>Strike off</a:t>
                      </a:r>
                      <a:endParaRPr lang="en-US" sz="1800" b="0" i="0" u="none" strike="noStrike" dirty="0">
                        <a:solidFill>
                          <a:srgbClr val="000000"/>
                        </a:solidFill>
                        <a:effectLst/>
                        <a:latin typeface="Calibri"/>
                      </a:endParaRPr>
                    </a:p>
                  </a:txBody>
                  <a:tcPr marL="85725" marR="0" marT="0" marB="0" anchor="b"/>
                </a:tc>
                <a:tc>
                  <a:txBody>
                    <a:bodyPr/>
                    <a:lstStyle/>
                    <a:p>
                      <a:pPr algn="r" fontAlgn="b"/>
                      <a:r>
                        <a:rPr lang="en-US" sz="1800" u="none" strike="noStrike" dirty="0">
                          <a:effectLst/>
                        </a:rPr>
                        <a:t>17</a:t>
                      </a:r>
                      <a:endParaRPr lang="en-US" sz="1800" b="0"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7%</a:t>
                      </a:r>
                      <a:endParaRPr lang="en-US" sz="1800" b="0" i="0" u="none" strike="noStrike" dirty="0">
                        <a:solidFill>
                          <a:srgbClr val="000000"/>
                        </a:solidFill>
                        <a:effectLst/>
                        <a:latin typeface="Calibri"/>
                      </a:endParaRPr>
                    </a:p>
                  </a:txBody>
                  <a:tcPr marL="0" marR="0" marT="0" marB="0" anchor="b"/>
                </a:tc>
              </a:tr>
              <a:tr h="279560">
                <a:tc>
                  <a:txBody>
                    <a:bodyPr/>
                    <a:lstStyle/>
                    <a:p>
                      <a:pPr lvl="1" algn="l" fontAlgn="b"/>
                      <a:r>
                        <a:rPr lang="en-US" sz="1800" u="none" strike="noStrike" dirty="0">
                          <a:effectLst/>
                        </a:rPr>
                        <a:t>Under Liquidation</a:t>
                      </a:r>
                      <a:endParaRPr lang="en-US" sz="1800" b="0" i="0" u="none" strike="noStrike" dirty="0">
                        <a:solidFill>
                          <a:srgbClr val="000000"/>
                        </a:solidFill>
                        <a:effectLst/>
                        <a:latin typeface="Calibri"/>
                      </a:endParaRPr>
                    </a:p>
                  </a:txBody>
                  <a:tcPr marL="85725" marR="0" marT="0" marB="0" anchor="b"/>
                </a:tc>
                <a:tc>
                  <a:txBody>
                    <a:bodyPr/>
                    <a:lstStyle/>
                    <a:p>
                      <a:pPr algn="r" fontAlgn="b"/>
                      <a:r>
                        <a:rPr lang="en-US" sz="1800" u="none" strike="noStrike" dirty="0">
                          <a:effectLst/>
                        </a:rPr>
                        <a:t>21</a:t>
                      </a:r>
                      <a:endParaRPr lang="en-US" sz="1800" b="0"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8%</a:t>
                      </a:r>
                      <a:endParaRPr lang="en-US" sz="1800" b="0" i="0" u="none" strike="noStrike" dirty="0">
                        <a:solidFill>
                          <a:srgbClr val="000000"/>
                        </a:solidFill>
                        <a:effectLst/>
                        <a:latin typeface="Calibri"/>
                      </a:endParaRPr>
                    </a:p>
                  </a:txBody>
                  <a:tcPr marL="0" marR="0" marT="0" marB="0" anchor="b"/>
                </a:tc>
              </a:tr>
              <a:tr h="279560">
                <a:tc>
                  <a:txBody>
                    <a:bodyPr/>
                    <a:lstStyle/>
                    <a:p>
                      <a:pPr lvl="1" algn="l" fontAlgn="b"/>
                      <a:r>
                        <a:rPr lang="en-US" sz="1800" u="none" strike="noStrike" dirty="0">
                          <a:effectLst/>
                        </a:rPr>
                        <a:t>Under Process of Striking Off</a:t>
                      </a:r>
                      <a:endParaRPr lang="en-US" sz="1800" b="0" i="0" u="none" strike="noStrike" dirty="0">
                        <a:solidFill>
                          <a:srgbClr val="000000"/>
                        </a:solidFill>
                        <a:effectLst/>
                        <a:latin typeface="Calibri"/>
                      </a:endParaRPr>
                    </a:p>
                  </a:txBody>
                  <a:tcPr marL="85725" marR="0" marT="0" marB="0" anchor="b"/>
                </a:tc>
                <a:tc>
                  <a:txBody>
                    <a:bodyPr/>
                    <a:lstStyle/>
                    <a:p>
                      <a:pPr algn="r" fontAlgn="b"/>
                      <a:r>
                        <a:rPr lang="en-US" sz="1800" u="none" strike="noStrike" dirty="0">
                          <a:effectLst/>
                        </a:rPr>
                        <a:t>1</a:t>
                      </a:r>
                      <a:endParaRPr lang="en-US" sz="1800" b="0"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0%</a:t>
                      </a:r>
                      <a:endParaRPr lang="en-US" sz="1800" b="0" i="0" u="none" strike="noStrike" dirty="0">
                        <a:solidFill>
                          <a:srgbClr val="000000"/>
                        </a:solidFill>
                        <a:effectLst/>
                        <a:latin typeface="Calibri"/>
                      </a:endParaRPr>
                    </a:p>
                  </a:txBody>
                  <a:tcPr marL="0" marR="0" marT="0" marB="0" anchor="b"/>
                </a:tc>
              </a:tr>
              <a:tr h="279560">
                <a:tc>
                  <a:txBody>
                    <a:bodyPr/>
                    <a:lstStyle/>
                    <a:p>
                      <a:pPr algn="l" fontAlgn="b"/>
                      <a:r>
                        <a:rPr lang="en-US" sz="1800" b="1" u="none" strike="noStrike" dirty="0">
                          <a:solidFill>
                            <a:srgbClr val="00B050"/>
                          </a:solidFill>
                          <a:effectLst/>
                        </a:rPr>
                        <a:t>Cockroaches (Exists)</a:t>
                      </a:r>
                      <a:endParaRPr lang="en-US" sz="1800" b="1" i="1" u="none" strike="noStrike" dirty="0">
                        <a:solidFill>
                          <a:srgbClr val="00B050"/>
                        </a:solidFill>
                        <a:effectLst/>
                        <a:latin typeface="Calibri"/>
                      </a:endParaRPr>
                    </a:p>
                  </a:txBody>
                  <a:tcPr marL="0" marR="0" marT="0" marB="0" anchor="b"/>
                </a:tc>
                <a:tc>
                  <a:txBody>
                    <a:bodyPr/>
                    <a:lstStyle/>
                    <a:p>
                      <a:pPr algn="r" fontAlgn="b"/>
                      <a:r>
                        <a:rPr lang="en-US" sz="1800" b="1" u="none" strike="noStrike" dirty="0" smtClean="0">
                          <a:solidFill>
                            <a:srgbClr val="00B050"/>
                          </a:solidFill>
                          <a:effectLst/>
                        </a:rPr>
                        <a:t>107</a:t>
                      </a:r>
                      <a:endParaRPr lang="en-US" sz="1800" b="1" i="1" u="none" strike="noStrike" dirty="0">
                        <a:solidFill>
                          <a:srgbClr val="00B050"/>
                        </a:solidFill>
                        <a:effectLst/>
                        <a:latin typeface="Calibri"/>
                      </a:endParaRPr>
                    </a:p>
                  </a:txBody>
                  <a:tcPr marL="0" marR="0" marT="0" marB="0" anchor="b"/>
                </a:tc>
                <a:tc>
                  <a:txBody>
                    <a:bodyPr/>
                    <a:lstStyle/>
                    <a:p>
                      <a:pPr algn="r" fontAlgn="b"/>
                      <a:r>
                        <a:rPr lang="en-US" sz="1800" b="1" u="none" strike="noStrike" dirty="0" smtClean="0">
                          <a:solidFill>
                            <a:srgbClr val="00B050"/>
                          </a:solidFill>
                          <a:effectLst/>
                        </a:rPr>
                        <a:t>41%</a:t>
                      </a:r>
                      <a:endParaRPr lang="en-US" sz="1800" b="1" i="1" u="none" strike="noStrike" dirty="0">
                        <a:solidFill>
                          <a:srgbClr val="00B050"/>
                        </a:solidFill>
                        <a:effectLst/>
                        <a:latin typeface="Calibri"/>
                      </a:endParaRPr>
                    </a:p>
                  </a:txBody>
                  <a:tcPr marL="0" marR="0" marT="0" marB="0" anchor="b"/>
                </a:tc>
              </a:tr>
              <a:tr h="279560">
                <a:tc>
                  <a:txBody>
                    <a:bodyPr/>
                    <a:lstStyle/>
                    <a:p>
                      <a:pPr lvl="1" algn="l" fontAlgn="b"/>
                      <a:r>
                        <a:rPr lang="en-US" sz="1800" u="none" strike="noStrike" dirty="0">
                          <a:effectLst/>
                        </a:rPr>
                        <a:t>Active on BSE</a:t>
                      </a:r>
                      <a:endParaRPr lang="en-US" sz="1800" b="0" i="0" u="none" strike="noStrike" dirty="0">
                        <a:solidFill>
                          <a:srgbClr val="000000"/>
                        </a:solidFill>
                        <a:effectLst/>
                        <a:latin typeface="Calibri"/>
                      </a:endParaRPr>
                    </a:p>
                  </a:txBody>
                  <a:tcPr marL="85725" marR="0" marT="0" marB="0" anchor="b"/>
                </a:tc>
                <a:tc>
                  <a:txBody>
                    <a:bodyPr/>
                    <a:lstStyle/>
                    <a:p>
                      <a:pPr algn="r" fontAlgn="b"/>
                      <a:r>
                        <a:rPr lang="en-US" sz="1800" u="none" strike="noStrike" dirty="0" smtClean="0">
                          <a:effectLst/>
                        </a:rPr>
                        <a:t>90</a:t>
                      </a:r>
                      <a:endParaRPr lang="en-US" sz="1800" b="0"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35%</a:t>
                      </a:r>
                      <a:endParaRPr lang="en-US" sz="1800" b="0" i="0" u="none" strike="noStrike" dirty="0">
                        <a:solidFill>
                          <a:srgbClr val="000000"/>
                        </a:solidFill>
                        <a:effectLst/>
                        <a:latin typeface="Calibri"/>
                      </a:endParaRPr>
                    </a:p>
                  </a:txBody>
                  <a:tcPr marL="0" marR="0" marT="0" marB="0" anchor="b"/>
                </a:tc>
              </a:tr>
              <a:tr h="279560">
                <a:tc>
                  <a:txBody>
                    <a:bodyPr/>
                    <a:lstStyle/>
                    <a:p>
                      <a:pPr lvl="1" algn="l" fontAlgn="b"/>
                      <a:r>
                        <a:rPr lang="en-US" sz="1800" u="none" strike="noStrike" dirty="0">
                          <a:effectLst/>
                        </a:rPr>
                        <a:t>Active on Metropolitan exchange</a:t>
                      </a:r>
                      <a:endParaRPr lang="en-US" sz="1800" b="0" i="0" u="none" strike="noStrike" dirty="0">
                        <a:solidFill>
                          <a:srgbClr val="000000"/>
                        </a:solidFill>
                        <a:effectLst/>
                        <a:latin typeface="Calibri"/>
                      </a:endParaRPr>
                    </a:p>
                  </a:txBody>
                  <a:tcPr marL="85725" marR="0" marT="0" marB="0" anchor="b"/>
                </a:tc>
                <a:tc>
                  <a:txBody>
                    <a:bodyPr/>
                    <a:lstStyle/>
                    <a:p>
                      <a:pPr algn="r" fontAlgn="b"/>
                      <a:r>
                        <a:rPr lang="en-US" sz="1800" u="none" strike="noStrike" dirty="0">
                          <a:effectLst/>
                        </a:rPr>
                        <a:t>1</a:t>
                      </a:r>
                      <a:endParaRPr lang="en-US" sz="1800" b="0"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0%</a:t>
                      </a:r>
                      <a:endParaRPr lang="en-US" sz="1800" b="0" i="0" u="none" strike="noStrike" dirty="0">
                        <a:solidFill>
                          <a:srgbClr val="000000"/>
                        </a:solidFill>
                        <a:effectLst/>
                        <a:latin typeface="Calibri"/>
                      </a:endParaRPr>
                    </a:p>
                  </a:txBody>
                  <a:tcPr marL="0" marR="0" marT="0" marB="0" anchor="b"/>
                </a:tc>
              </a:tr>
              <a:tr h="279560">
                <a:tc>
                  <a:txBody>
                    <a:bodyPr/>
                    <a:lstStyle/>
                    <a:p>
                      <a:pPr lvl="1" algn="l" fontAlgn="b"/>
                      <a:r>
                        <a:rPr lang="en-US" sz="1800" u="none" strike="noStrike" dirty="0">
                          <a:effectLst/>
                        </a:rPr>
                        <a:t>Active on NSE</a:t>
                      </a:r>
                      <a:endParaRPr lang="en-US" sz="1800" b="0" i="0" u="none" strike="noStrike" dirty="0">
                        <a:solidFill>
                          <a:srgbClr val="000000"/>
                        </a:solidFill>
                        <a:effectLst/>
                        <a:latin typeface="Calibri"/>
                      </a:endParaRPr>
                    </a:p>
                  </a:txBody>
                  <a:tcPr marL="85725" marR="0" marT="0" marB="0" anchor="b"/>
                </a:tc>
                <a:tc>
                  <a:txBody>
                    <a:bodyPr/>
                    <a:lstStyle/>
                    <a:p>
                      <a:pPr algn="r" fontAlgn="b"/>
                      <a:r>
                        <a:rPr lang="en-US" sz="1800" u="none" strike="noStrike" dirty="0">
                          <a:effectLst/>
                        </a:rPr>
                        <a:t>1</a:t>
                      </a:r>
                      <a:endParaRPr lang="en-US" sz="1800" b="0"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0%</a:t>
                      </a:r>
                      <a:endParaRPr lang="en-US" sz="1800" b="0" i="0" u="none" strike="noStrike" dirty="0">
                        <a:solidFill>
                          <a:srgbClr val="000000"/>
                        </a:solidFill>
                        <a:effectLst/>
                        <a:latin typeface="Calibri"/>
                      </a:endParaRPr>
                    </a:p>
                  </a:txBody>
                  <a:tcPr marL="0" marR="0" marT="0" marB="0" anchor="b"/>
                </a:tc>
              </a:tr>
              <a:tr h="279560">
                <a:tc>
                  <a:txBody>
                    <a:bodyPr/>
                    <a:lstStyle/>
                    <a:p>
                      <a:pPr lvl="1" algn="l" fontAlgn="b"/>
                      <a:r>
                        <a:rPr lang="en-US" sz="1800" u="none" strike="noStrike" dirty="0">
                          <a:effectLst/>
                        </a:rPr>
                        <a:t>Amalgamated</a:t>
                      </a:r>
                      <a:endParaRPr lang="en-US" sz="1800" b="0" i="0" u="none" strike="noStrike" dirty="0">
                        <a:solidFill>
                          <a:srgbClr val="000000"/>
                        </a:solidFill>
                        <a:effectLst/>
                        <a:latin typeface="Calibri"/>
                      </a:endParaRPr>
                    </a:p>
                  </a:txBody>
                  <a:tcPr marL="85725" marR="0" marT="0" marB="0" anchor="b"/>
                </a:tc>
                <a:tc>
                  <a:txBody>
                    <a:bodyPr/>
                    <a:lstStyle/>
                    <a:p>
                      <a:pPr algn="r" fontAlgn="b"/>
                      <a:r>
                        <a:rPr lang="en-US" sz="1800" u="none" strike="noStrike" dirty="0">
                          <a:effectLst/>
                        </a:rPr>
                        <a:t>15</a:t>
                      </a:r>
                      <a:endParaRPr lang="en-US" sz="1800" b="0"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6%</a:t>
                      </a:r>
                      <a:endParaRPr lang="en-US" sz="1800" b="0" i="0" u="none" strike="noStrike" dirty="0">
                        <a:solidFill>
                          <a:srgbClr val="000000"/>
                        </a:solidFill>
                        <a:effectLst/>
                        <a:latin typeface="Calibri"/>
                      </a:endParaRPr>
                    </a:p>
                  </a:txBody>
                  <a:tcPr marL="0" marR="0" marT="0" marB="0" anchor="b"/>
                </a:tc>
              </a:tr>
              <a:tr h="279560">
                <a:tc>
                  <a:txBody>
                    <a:bodyPr/>
                    <a:lstStyle/>
                    <a:p>
                      <a:pPr algn="l" fontAlgn="b"/>
                      <a:r>
                        <a:rPr lang="en-US" sz="1800" u="none" strike="noStrike" dirty="0">
                          <a:effectLst/>
                        </a:rPr>
                        <a:t>Grand Total</a:t>
                      </a:r>
                      <a:endParaRPr lang="en-US" sz="1800" b="1"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261</a:t>
                      </a:r>
                      <a:endParaRPr lang="en-US" sz="1800" b="1" i="0" u="none" strike="noStrike" dirty="0">
                        <a:solidFill>
                          <a:srgbClr val="000000"/>
                        </a:solidFill>
                        <a:effectLst/>
                        <a:latin typeface="Calibri"/>
                      </a:endParaRPr>
                    </a:p>
                  </a:txBody>
                  <a:tcPr marL="0" marR="0" marT="0" marB="0" anchor="b"/>
                </a:tc>
                <a:tc>
                  <a:txBody>
                    <a:bodyPr/>
                    <a:lstStyle/>
                    <a:p>
                      <a:pPr algn="r" fontAlgn="b"/>
                      <a:r>
                        <a:rPr lang="en-US" sz="1800" u="none" strike="noStrike" dirty="0">
                          <a:effectLst/>
                        </a:rPr>
                        <a:t>100%</a:t>
                      </a:r>
                      <a:endParaRPr lang="en-US" sz="1800" b="1" i="0" u="none" strike="noStrike" dirty="0">
                        <a:solidFill>
                          <a:srgbClr val="000000"/>
                        </a:solidFill>
                        <a:effectLst/>
                        <a:latin typeface="Calibri"/>
                      </a:endParaRPr>
                    </a:p>
                  </a:txBody>
                  <a:tcPr marL="0" marR="0" marT="0" marB="0" anchor="b"/>
                </a:tc>
              </a:tr>
            </a:tbl>
          </a:graphicData>
        </a:graphic>
      </p:graphicFrame>
    </p:spTree>
    <p:extLst>
      <p:ext uri="{BB962C8B-B14F-4D97-AF65-F5344CB8AC3E}">
        <p14:creationId xmlns:p14="http://schemas.microsoft.com/office/powerpoint/2010/main" val="1169279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take from survivor</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Industrial sector during 1950s was dominated by Textile/ Electricity/ Steel / Sugar/ Cement/ Paper. These sectors accounted for 108 companies, of which nearly 44 survived.</a:t>
            </a:r>
          </a:p>
          <a:p>
            <a:pPr algn="just"/>
            <a:r>
              <a:rPr lang="en-US" dirty="0" smtClean="0"/>
              <a:t>Services sector was dominated by Banking and Insurance. There were 38 companies, of  which only 4 companies were from shipping, of which only 1 is surviving. </a:t>
            </a:r>
          </a:p>
          <a:p>
            <a:pPr algn="just"/>
            <a:r>
              <a:rPr lang="en-US" dirty="0" smtClean="0"/>
              <a:t>In 1947 there were around 92 companies which were listed. Almost, 84% of those mills, to be precise 77, were listed in 1959 as well. </a:t>
            </a:r>
          </a:p>
          <a:p>
            <a:pPr marL="0" indent="0" algn="just">
              <a:buNone/>
            </a:pPr>
            <a:endParaRPr lang="en-US" dirty="0"/>
          </a:p>
        </p:txBody>
      </p:sp>
    </p:spTree>
    <p:extLst>
      <p:ext uri="{BB962C8B-B14F-4D97-AF65-F5344CB8AC3E}">
        <p14:creationId xmlns:p14="http://schemas.microsoft.com/office/powerpoint/2010/main" val="2169816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TotalTime>
  <Words>1350</Words>
  <Application>Microsoft Office PowerPoint</Application>
  <PresentationFormat>On-screen Show (4:3)</PresentationFormat>
  <Paragraphs>144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BSE: Senior Citizen (60 years plus survival on BSE)</vt:lpstr>
      <vt:lpstr>Objective</vt:lpstr>
      <vt:lpstr>Approach</vt:lpstr>
      <vt:lpstr>MCA Status</vt:lpstr>
      <vt:lpstr>Restructuring of business</vt:lpstr>
      <vt:lpstr>Limitation</vt:lpstr>
      <vt:lpstr>Low liquidity on exchange</vt:lpstr>
      <vt:lpstr>Survival Rate over 6 Decade</vt:lpstr>
      <vt:lpstr>My take from survivor</vt:lpstr>
      <vt:lpstr>Explanation for higher survival rate</vt:lpstr>
      <vt:lpstr>Working 1: Listed companies details</vt:lpstr>
      <vt:lpstr>Annexure 1: Dividend yield analysis</vt:lpstr>
      <vt:lpstr>Annexure 2: Efficient capital structuring</vt:lpstr>
      <vt:lpstr>Way forward</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Survival rate of Indian companies</dc:title>
  <dc:creator>Dhiraj</dc:creator>
  <cp:lastModifiedBy>Dhiraj</cp:lastModifiedBy>
  <cp:revision>39</cp:revision>
  <dcterms:created xsi:type="dcterms:W3CDTF">2020-01-29T04:43:18Z</dcterms:created>
  <dcterms:modified xsi:type="dcterms:W3CDTF">2020-02-03T11:03:53Z</dcterms:modified>
</cp:coreProperties>
</file>