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5" r:id="rId4"/>
    <p:sldId id="266" r:id="rId5"/>
    <p:sldId id="267" r:id="rId6"/>
    <p:sldId id="258" r:id="rId7"/>
    <p:sldId id="259" r:id="rId8"/>
    <p:sldId id="264" r:id="rId9"/>
    <p:sldId id="260" r:id="rId10"/>
    <p:sldId id="268"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CBEA40-0F75-4433-815C-C5C05258D49A}" type="datetimeFigureOut">
              <a:rPr lang="en-US" smtClean="0"/>
              <a:t>27/01/2018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222750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BEA40-0F75-4433-815C-C5C05258D49A}" type="datetimeFigureOut">
              <a:rPr lang="en-US" smtClean="0"/>
              <a:t>27/01/2018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486825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BEA40-0F75-4433-815C-C5C05258D49A}" type="datetimeFigureOut">
              <a:rPr lang="en-US" smtClean="0"/>
              <a:t>27/01/2018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1377510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CBEA40-0F75-4433-815C-C5C05258D49A}" type="datetimeFigureOut">
              <a:rPr lang="en-US" smtClean="0"/>
              <a:t>27/01/2018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2244361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CBEA40-0F75-4433-815C-C5C05258D49A}" type="datetimeFigureOut">
              <a:rPr lang="en-US" smtClean="0"/>
              <a:t>27/01/2018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265244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CBEA40-0F75-4433-815C-C5C05258D49A}" type="datetimeFigureOut">
              <a:rPr lang="en-US" smtClean="0"/>
              <a:t>27/01/2018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2617852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CBEA40-0F75-4433-815C-C5C05258D49A}" type="datetimeFigureOut">
              <a:rPr lang="en-US" smtClean="0"/>
              <a:t>27/01/2018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3502401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CBEA40-0F75-4433-815C-C5C05258D49A}" type="datetimeFigureOut">
              <a:rPr lang="en-US" smtClean="0"/>
              <a:t>27/01/2018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2323120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CBEA40-0F75-4433-815C-C5C05258D49A}" type="datetimeFigureOut">
              <a:rPr lang="en-US" smtClean="0"/>
              <a:t>27/01/2018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2756329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CBEA40-0F75-4433-815C-C5C05258D49A}" type="datetimeFigureOut">
              <a:rPr lang="en-US" smtClean="0"/>
              <a:t>27/01/2018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232352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CBEA40-0F75-4433-815C-C5C05258D49A}" type="datetimeFigureOut">
              <a:rPr lang="en-US" smtClean="0"/>
              <a:t>27/01/2018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9ABA9F-33F9-4422-8E0D-9FD507BA93DF}" type="slidenum">
              <a:rPr lang="en-US" smtClean="0"/>
              <a:t>‹#›</a:t>
            </a:fld>
            <a:endParaRPr lang="en-US"/>
          </a:p>
        </p:txBody>
      </p:sp>
    </p:spTree>
    <p:extLst>
      <p:ext uri="{BB962C8B-B14F-4D97-AF65-F5344CB8AC3E}">
        <p14:creationId xmlns:p14="http://schemas.microsoft.com/office/powerpoint/2010/main" val="1080739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CBEA40-0F75-4433-815C-C5C05258D49A}" type="datetimeFigureOut">
              <a:rPr lang="en-US" smtClean="0"/>
              <a:t>27/01/2018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9ABA9F-33F9-4422-8E0D-9FD507BA93DF}" type="slidenum">
              <a:rPr lang="en-US" smtClean="0"/>
              <a:t>‹#›</a:t>
            </a:fld>
            <a:endParaRPr lang="en-US"/>
          </a:p>
        </p:txBody>
      </p:sp>
    </p:spTree>
    <p:extLst>
      <p:ext uri="{BB962C8B-B14F-4D97-AF65-F5344CB8AC3E}">
        <p14:creationId xmlns:p14="http://schemas.microsoft.com/office/powerpoint/2010/main" val="158054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2.xlsx"/><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package" Target="../embeddings/Microsoft_Excel_Worksheet4.xlsx"/><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GST For Investors</a:t>
            </a:r>
            <a:br>
              <a:rPr lang="en-US" dirty="0" smtClean="0"/>
            </a:br>
            <a:r>
              <a:rPr lang="en-US" dirty="0" smtClean="0"/>
              <a:t> and Traders</a:t>
            </a:r>
            <a:endParaRPr lang="en-US" dirty="0"/>
          </a:p>
        </p:txBody>
      </p:sp>
      <p:sp>
        <p:nvSpPr>
          <p:cNvPr id="3" name="Subtitle 2"/>
          <p:cNvSpPr>
            <a:spLocks noGrp="1"/>
          </p:cNvSpPr>
          <p:nvPr>
            <p:ph type="subTitle" idx="1"/>
          </p:nvPr>
        </p:nvSpPr>
        <p:spPr/>
        <p:txBody>
          <a:bodyPr/>
          <a:lstStyle/>
          <a:p>
            <a:r>
              <a:rPr lang="en-US" dirty="0" smtClean="0"/>
              <a:t>Anandh Sundar</a:t>
            </a:r>
          </a:p>
          <a:p>
            <a:r>
              <a:rPr lang="en-US" dirty="0" smtClean="0"/>
              <a:t>Presented at EIN Meetup, CCI(Mumbai)-3 Feb 2018</a:t>
            </a:r>
            <a:endParaRPr lang="en-US" dirty="0"/>
          </a:p>
        </p:txBody>
      </p:sp>
      <p:sp>
        <p:nvSpPr>
          <p:cNvPr id="4" name="Subtitle 2"/>
          <p:cNvSpPr txBox="1">
            <a:spLocks/>
          </p:cNvSpPr>
          <p:nvPr/>
        </p:nvSpPr>
        <p:spPr>
          <a:xfrm>
            <a:off x="852151" y="4965052"/>
            <a:ext cx="9144000" cy="165576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dirty="0" smtClean="0"/>
              <a:t>Disclaimer: </a:t>
            </a:r>
            <a:r>
              <a:rPr lang="en-US" dirty="0" smtClean="0">
                <a:solidFill>
                  <a:srgbClr val="FF0000"/>
                </a:solidFill>
              </a:rPr>
              <a:t>This presentation reflects my individual views on general market conditions/fiscal policy and is not investment advice. Please act at your own risk</a:t>
            </a:r>
            <a:r>
              <a:rPr lang="en-US" dirty="0" smtClean="0"/>
              <a:t> .</a:t>
            </a:r>
            <a:r>
              <a:rPr lang="en-US" dirty="0" smtClean="0">
                <a:solidFill>
                  <a:srgbClr val="FF0000"/>
                </a:solidFill>
              </a:rPr>
              <a:t> While copy-left permission to share freely applies, the contents may not be published in any media source without prior consent.</a:t>
            </a:r>
            <a:r>
              <a:rPr lang="en-US" dirty="0" smtClean="0"/>
              <a:t> </a:t>
            </a:r>
            <a:endParaRPr lang="en-US" dirty="0"/>
          </a:p>
        </p:txBody>
      </p:sp>
    </p:spTree>
    <p:extLst>
      <p:ext uri="{BB962C8B-B14F-4D97-AF65-F5344CB8AC3E}">
        <p14:creationId xmlns:p14="http://schemas.microsoft.com/office/powerpoint/2010/main" val="3833389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points</a:t>
            </a:r>
            <a:endParaRPr lang="en-US" dirty="0"/>
          </a:p>
        </p:txBody>
      </p:sp>
      <p:sp>
        <p:nvSpPr>
          <p:cNvPr id="3" name="Content Placeholder 2"/>
          <p:cNvSpPr>
            <a:spLocks noGrp="1"/>
          </p:cNvSpPr>
          <p:nvPr>
            <p:ph idx="1"/>
          </p:nvPr>
        </p:nvSpPr>
        <p:spPr/>
        <p:txBody>
          <a:bodyPr/>
          <a:lstStyle/>
          <a:p>
            <a:r>
              <a:rPr lang="en-US" dirty="0"/>
              <a:t>GST Input Credit restriction (</a:t>
            </a:r>
            <a:r>
              <a:rPr lang="en-US" dirty="0" err="1"/>
              <a:t>eg</a:t>
            </a:r>
            <a:r>
              <a:rPr lang="en-US" dirty="0"/>
              <a:t> </a:t>
            </a:r>
            <a:r>
              <a:rPr lang="en-US" dirty="0" err="1"/>
              <a:t>Restaurents</a:t>
            </a:r>
            <a:r>
              <a:rPr lang="en-US" dirty="0"/>
              <a:t>/Energy/BFSI)</a:t>
            </a:r>
          </a:p>
          <a:p>
            <a:r>
              <a:rPr lang="en-US" dirty="0"/>
              <a:t>Procedural Relaxation/Issues</a:t>
            </a:r>
          </a:p>
          <a:p>
            <a:pPr lvl="1"/>
            <a:r>
              <a:rPr lang="en-US" dirty="0"/>
              <a:t>Composition Scheme, </a:t>
            </a:r>
            <a:r>
              <a:rPr lang="en-US" dirty="0" err="1"/>
              <a:t>WayBill</a:t>
            </a:r>
            <a:r>
              <a:rPr lang="en-US" dirty="0"/>
              <a:t>, Returns</a:t>
            </a:r>
          </a:p>
          <a:p>
            <a:r>
              <a:rPr lang="en-US" dirty="0"/>
              <a:t>Boost to Digital India</a:t>
            </a:r>
          </a:p>
          <a:p>
            <a:pPr lvl="1"/>
            <a:r>
              <a:rPr lang="en-US" dirty="0"/>
              <a:t>Easier Lending- Digital Transaction trail of Gross Profit (Ex Employee Costs/Utilities)</a:t>
            </a:r>
          </a:p>
          <a:p>
            <a:r>
              <a:rPr lang="en-US" dirty="0"/>
              <a:t>E-Payment/E-Ledger/E-Filing-Make people conversant with it</a:t>
            </a:r>
          </a:p>
          <a:p>
            <a:r>
              <a:rPr lang="en-US" dirty="0"/>
              <a:t>Cloud based working of professional firms </a:t>
            </a:r>
          </a:p>
          <a:p>
            <a:endParaRPr lang="en-US" dirty="0" smtClean="0"/>
          </a:p>
          <a:p>
            <a:endParaRPr lang="en-US" dirty="0"/>
          </a:p>
        </p:txBody>
      </p:sp>
    </p:spTree>
    <p:extLst>
      <p:ext uri="{BB962C8B-B14F-4D97-AF65-F5344CB8AC3E}">
        <p14:creationId xmlns:p14="http://schemas.microsoft.com/office/powerpoint/2010/main" val="593576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Second Order effects relevant </a:t>
            </a:r>
            <a:r>
              <a:rPr lang="en-US" dirty="0" err="1" smtClean="0"/>
              <a:t>Eg</a:t>
            </a:r>
            <a:r>
              <a:rPr lang="en-US" dirty="0" smtClean="0"/>
              <a:t> Imports value chain</a:t>
            </a:r>
          </a:p>
          <a:p>
            <a:r>
              <a:rPr lang="en-US" dirty="0" smtClean="0"/>
              <a:t>Cascading effect still relevant due to impact of other duties/</a:t>
            </a:r>
            <a:r>
              <a:rPr lang="en-US" dirty="0" err="1" smtClean="0"/>
              <a:t>cess</a:t>
            </a:r>
            <a:endParaRPr lang="en-US" dirty="0" smtClean="0"/>
          </a:p>
          <a:p>
            <a:pPr lvl="1"/>
            <a:r>
              <a:rPr lang="en-US" dirty="0" smtClean="0"/>
              <a:t>Anti Dumping duties included in taxable value of imported </a:t>
            </a:r>
            <a:r>
              <a:rPr lang="en-US" dirty="0" smtClean="0"/>
              <a:t>goods</a:t>
            </a:r>
          </a:p>
          <a:p>
            <a:r>
              <a:rPr lang="en-US" dirty="0" smtClean="0"/>
              <a:t>Earnings volatility due to anti profiteering(</a:t>
            </a:r>
            <a:r>
              <a:rPr lang="en-US" dirty="0" err="1" smtClean="0"/>
              <a:t>Eg</a:t>
            </a:r>
            <a:r>
              <a:rPr lang="en-US" dirty="0" smtClean="0"/>
              <a:t> HUL)</a:t>
            </a:r>
          </a:p>
          <a:p>
            <a:r>
              <a:rPr lang="en-US" dirty="0" smtClean="0"/>
              <a:t>Ease of doing business not yet fully visible unless visibility on</a:t>
            </a:r>
          </a:p>
          <a:p>
            <a:pPr lvl="1"/>
            <a:r>
              <a:rPr lang="en-US" dirty="0" smtClean="0"/>
              <a:t>Transition Credit(Pre GST Credit)</a:t>
            </a:r>
          </a:p>
          <a:p>
            <a:pPr lvl="1"/>
            <a:r>
              <a:rPr lang="en-US" dirty="0" smtClean="0"/>
              <a:t>Input Credit Matching</a:t>
            </a:r>
          </a:p>
          <a:p>
            <a:pPr lvl="1"/>
            <a:r>
              <a:rPr lang="en-US" dirty="0" smtClean="0"/>
              <a:t>Way Bill</a:t>
            </a:r>
          </a:p>
          <a:p>
            <a:pPr lvl="1"/>
            <a:r>
              <a:rPr lang="en-US" dirty="0" smtClean="0"/>
              <a:t>Tax Hikes/</a:t>
            </a:r>
            <a:r>
              <a:rPr lang="en-US" dirty="0" err="1" smtClean="0"/>
              <a:t>Cess</a:t>
            </a:r>
            <a:r>
              <a:rPr lang="en-US" dirty="0" smtClean="0"/>
              <a:t> changes</a:t>
            </a:r>
          </a:p>
          <a:p>
            <a:endParaRPr lang="en-US" dirty="0" smtClean="0"/>
          </a:p>
          <a:p>
            <a:endParaRPr lang="en-US" dirty="0"/>
          </a:p>
        </p:txBody>
      </p:sp>
    </p:spTree>
    <p:extLst>
      <p:ext uri="{BB962C8B-B14F-4D97-AF65-F5344CB8AC3E}">
        <p14:creationId xmlns:p14="http://schemas.microsoft.com/office/powerpoint/2010/main" val="2946177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GST imposed on a sector-good or bad (</a:t>
            </a:r>
            <a:r>
              <a:rPr lang="en-US" dirty="0" err="1" smtClean="0"/>
              <a:t>Eg</a:t>
            </a:r>
            <a:r>
              <a:rPr lang="en-US" dirty="0" smtClean="0"/>
              <a:t> Renewable Energy)</a:t>
            </a:r>
          </a:p>
          <a:p>
            <a:r>
              <a:rPr lang="en-US" dirty="0" smtClean="0"/>
              <a:t>GST Rate increase/decrease on Sector(</a:t>
            </a:r>
            <a:r>
              <a:rPr lang="en-US" dirty="0" err="1" smtClean="0"/>
              <a:t>eg</a:t>
            </a:r>
            <a:r>
              <a:rPr lang="en-US" dirty="0" smtClean="0"/>
              <a:t> Restaurents-18% to 5%)</a:t>
            </a:r>
          </a:p>
          <a:p>
            <a:r>
              <a:rPr lang="en-US" dirty="0" smtClean="0"/>
              <a:t>Imposition/Change of ‘Luxury’ </a:t>
            </a:r>
            <a:r>
              <a:rPr lang="en-US" dirty="0" err="1" smtClean="0"/>
              <a:t>cess</a:t>
            </a:r>
            <a:r>
              <a:rPr lang="en-US" dirty="0" smtClean="0"/>
              <a:t> (</a:t>
            </a:r>
            <a:r>
              <a:rPr lang="en-US" dirty="0" err="1" smtClean="0"/>
              <a:t>eg</a:t>
            </a:r>
            <a:r>
              <a:rPr lang="en-US" dirty="0" smtClean="0"/>
              <a:t> Auto, </a:t>
            </a:r>
            <a:r>
              <a:rPr lang="en-US" dirty="0" err="1" smtClean="0"/>
              <a:t>Cigarretes</a:t>
            </a:r>
            <a:r>
              <a:rPr lang="en-US" dirty="0" smtClean="0"/>
              <a:t>)</a:t>
            </a:r>
          </a:p>
          <a:p>
            <a:r>
              <a:rPr lang="en-US" dirty="0" smtClean="0"/>
              <a:t>Fiscal Revenue/Tax </a:t>
            </a:r>
            <a:r>
              <a:rPr lang="en-US" dirty="0" smtClean="0"/>
              <a:t>Collection Numbers</a:t>
            </a:r>
          </a:p>
          <a:p>
            <a:pPr lvl="1"/>
            <a:r>
              <a:rPr lang="en-US" dirty="0" smtClean="0"/>
              <a:t>Overall Numbers vs Centre/State Split</a:t>
            </a:r>
          </a:p>
          <a:p>
            <a:pPr lvl="1"/>
            <a:r>
              <a:rPr lang="en-US" dirty="0" smtClean="0"/>
              <a:t>Contingent Liabilities/Transition </a:t>
            </a:r>
            <a:r>
              <a:rPr lang="en-US" dirty="0" smtClean="0"/>
              <a:t>Credit</a:t>
            </a:r>
          </a:p>
          <a:p>
            <a:r>
              <a:rPr lang="en-US" dirty="0" smtClean="0"/>
              <a:t>SMEs</a:t>
            </a:r>
          </a:p>
          <a:p>
            <a:r>
              <a:rPr lang="en-US" dirty="0" smtClean="0"/>
              <a:t>Consumers</a:t>
            </a:r>
          </a:p>
          <a:p>
            <a:r>
              <a:rPr lang="en-US" dirty="0" smtClean="0"/>
              <a:t>Unorganized Sectors</a:t>
            </a:r>
          </a:p>
          <a:p>
            <a:r>
              <a:rPr lang="en-US" dirty="0" smtClean="0"/>
              <a:t>Others </a:t>
            </a:r>
          </a:p>
          <a:p>
            <a:r>
              <a:rPr lang="en-US" dirty="0" smtClean="0"/>
              <a:t>In Conclusion</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3561437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169" y="203658"/>
            <a:ext cx="10636876" cy="1325563"/>
          </a:xfrm>
        </p:spPr>
        <p:txBody>
          <a:bodyPr>
            <a:normAutofit/>
          </a:bodyPr>
          <a:lstStyle/>
          <a:p>
            <a:r>
              <a:rPr lang="en-US" dirty="0"/>
              <a:t>GST imposed on a sector-good or </a:t>
            </a:r>
            <a:r>
              <a:rPr lang="en-US" dirty="0" smtClean="0"/>
              <a:t>bad-Food</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4247275401"/>
              </p:ext>
            </p:extLst>
          </p:nvPr>
        </p:nvGraphicFramePr>
        <p:xfrm>
          <a:off x="735169" y="1690688"/>
          <a:ext cx="5715000" cy="1914525"/>
        </p:xfrm>
        <a:graphic>
          <a:graphicData uri="http://schemas.openxmlformats.org/presentationml/2006/ole">
            <mc:AlternateContent xmlns:mc="http://schemas.openxmlformats.org/markup-compatibility/2006">
              <mc:Choice xmlns:v="urn:schemas-microsoft-com:vml" Requires="v">
                <p:oleObj spid="_x0000_s1032" name="Worksheet" r:id="rId3" imgW="5714800" imgH="1914637" progId="Excel.Sheet.12">
                  <p:embed/>
                </p:oleObj>
              </mc:Choice>
              <mc:Fallback>
                <p:oleObj name="Worksheet" r:id="rId3" imgW="5714800" imgH="1914637" progId="Excel.Sheet.12">
                  <p:embed/>
                  <p:pic>
                    <p:nvPicPr>
                      <p:cNvPr id="0" name=""/>
                      <p:cNvPicPr/>
                      <p:nvPr/>
                    </p:nvPicPr>
                    <p:blipFill>
                      <a:blip r:embed="rId4"/>
                      <a:stretch>
                        <a:fillRect/>
                      </a:stretch>
                    </p:blipFill>
                    <p:spPr>
                      <a:xfrm>
                        <a:off x="735169" y="1690688"/>
                        <a:ext cx="5715000" cy="1914525"/>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877008228"/>
              </p:ext>
            </p:extLst>
          </p:nvPr>
        </p:nvGraphicFramePr>
        <p:xfrm>
          <a:off x="735169" y="4095572"/>
          <a:ext cx="5715000" cy="2295525"/>
        </p:xfrm>
        <a:graphic>
          <a:graphicData uri="http://schemas.openxmlformats.org/presentationml/2006/ole">
            <mc:AlternateContent xmlns:mc="http://schemas.openxmlformats.org/markup-compatibility/2006">
              <mc:Choice xmlns:v="urn:schemas-microsoft-com:vml" Requires="v">
                <p:oleObj spid="_x0000_s1033" name="Worksheet" r:id="rId5" imgW="5714800" imgH="2295620" progId="Excel.Sheet.12">
                  <p:embed/>
                </p:oleObj>
              </mc:Choice>
              <mc:Fallback>
                <p:oleObj name="Worksheet" r:id="rId5" imgW="5714800" imgH="2295620" progId="Excel.Sheet.12">
                  <p:embed/>
                  <p:pic>
                    <p:nvPicPr>
                      <p:cNvPr id="0" name=""/>
                      <p:cNvPicPr/>
                      <p:nvPr/>
                    </p:nvPicPr>
                    <p:blipFill>
                      <a:blip r:embed="rId6"/>
                      <a:stretch>
                        <a:fillRect/>
                      </a:stretch>
                    </p:blipFill>
                    <p:spPr>
                      <a:xfrm>
                        <a:off x="735169" y="4095572"/>
                        <a:ext cx="5715000" cy="2295525"/>
                      </a:xfrm>
                      <a:prstGeom prst="rect">
                        <a:avLst/>
                      </a:prstGeom>
                    </p:spPr>
                  </p:pic>
                </p:oleObj>
              </mc:Fallback>
            </mc:AlternateContent>
          </a:graphicData>
        </a:graphic>
      </p:graphicFrame>
      <p:sp>
        <p:nvSpPr>
          <p:cNvPr id="6" name="Title 1"/>
          <p:cNvSpPr txBox="1">
            <a:spLocks/>
          </p:cNvSpPr>
          <p:nvPr/>
        </p:nvSpPr>
        <p:spPr>
          <a:xfrm>
            <a:off x="6657304" y="1488180"/>
            <a:ext cx="5345806" cy="45777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n-US" dirty="0" smtClean="0"/>
              <a:t>In scenario of </a:t>
            </a:r>
            <a:r>
              <a:rPr lang="en-US" dirty="0" err="1" smtClean="0"/>
              <a:t>labour</a:t>
            </a:r>
            <a:r>
              <a:rPr lang="en-US" dirty="0" smtClean="0"/>
              <a:t> intensive industry or where inputs less taxed than outputs, GST results in consumer price inflation</a:t>
            </a:r>
            <a:endParaRPr lang="en-US" dirty="0"/>
          </a:p>
        </p:txBody>
      </p:sp>
    </p:spTree>
    <p:extLst>
      <p:ext uri="{BB962C8B-B14F-4D97-AF65-F5344CB8AC3E}">
        <p14:creationId xmlns:p14="http://schemas.microsoft.com/office/powerpoint/2010/main" val="4085638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134" y="72276"/>
            <a:ext cx="10515600" cy="1325563"/>
          </a:xfrm>
        </p:spPr>
        <p:txBody>
          <a:bodyPr/>
          <a:lstStyle/>
          <a:p>
            <a:r>
              <a:rPr lang="en-US" dirty="0"/>
              <a:t>GST Rate increase/decrease on Sector(</a:t>
            </a:r>
            <a:r>
              <a:rPr lang="en-US" dirty="0" err="1"/>
              <a:t>eg</a:t>
            </a:r>
            <a:r>
              <a:rPr lang="en-US" dirty="0"/>
              <a:t> Restaurents-18% to 5%)</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878478959"/>
              </p:ext>
            </p:extLst>
          </p:nvPr>
        </p:nvGraphicFramePr>
        <p:xfrm>
          <a:off x="947134" y="1355838"/>
          <a:ext cx="5867400" cy="2295525"/>
        </p:xfrm>
        <a:graphic>
          <a:graphicData uri="http://schemas.openxmlformats.org/presentationml/2006/ole">
            <mc:AlternateContent xmlns:mc="http://schemas.openxmlformats.org/markup-compatibility/2006">
              <mc:Choice xmlns:v="urn:schemas-microsoft-com:vml" Requires="v">
                <p:oleObj spid="_x0000_s2054" name="Worksheet" r:id="rId3" imgW="5867229" imgH="2295620" progId="Excel.Sheet.12">
                  <p:embed/>
                </p:oleObj>
              </mc:Choice>
              <mc:Fallback>
                <p:oleObj name="Worksheet" r:id="rId3" imgW="5867229" imgH="2295620" progId="Excel.Sheet.12">
                  <p:embed/>
                  <p:pic>
                    <p:nvPicPr>
                      <p:cNvPr id="0" name=""/>
                      <p:cNvPicPr/>
                      <p:nvPr/>
                    </p:nvPicPr>
                    <p:blipFill>
                      <a:blip r:embed="rId4"/>
                      <a:stretch>
                        <a:fillRect/>
                      </a:stretch>
                    </p:blipFill>
                    <p:spPr>
                      <a:xfrm>
                        <a:off x="947134" y="1355838"/>
                        <a:ext cx="5867400" cy="2295525"/>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785473"/>
              </p:ext>
            </p:extLst>
          </p:nvPr>
        </p:nvGraphicFramePr>
        <p:xfrm>
          <a:off x="947134" y="3857424"/>
          <a:ext cx="5867400" cy="2676525"/>
        </p:xfrm>
        <a:graphic>
          <a:graphicData uri="http://schemas.openxmlformats.org/presentationml/2006/ole">
            <mc:AlternateContent xmlns:mc="http://schemas.openxmlformats.org/markup-compatibility/2006">
              <mc:Choice xmlns:v="urn:schemas-microsoft-com:vml" Requires="v">
                <p:oleObj spid="_x0000_s2055" name="Worksheet" r:id="rId5" imgW="5867229" imgH="2676602" progId="Excel.Sheet.12">
                  <p:embed/>
                </p:oleObj>
              </mc:Choice>
              <mc:Fallback>
                <p:oleObj name="Worksheet" r:id="rId5" imgW="5867229" imgH="2676602" progId="Excel.Sheet.12">
                  <p:embed/>
                  <p:pic>
                    <p:nvPicPr>
                      <p:cNvPr id="0" name=""/>
                      <p:cNvPicPr/>
                      <p:nvPr/>
                    </p:nvPicPr>
                    <p:blipFill>
                      <a:blip r:embed="rId6"/>
                      <a:stretch>
                        <a:fillRect/>
                      </a:stretch>
                    </p:blipFill>
                    <p:spPr>
                      <a:xfrm>
                        <a:off x="947134" y="3857424"/>
                        <a:ext cx="5867400" cy="2676525"/>
                      </a:xfrm>
                      <a:prstGeom prst="rect">
                        <a:avLst/>
                      </a:prstGeom>
                    </p:spPr>
                  </p:pic>
                </p:oleObj>
              </mc:Fallback>
            </mc:AlternateContent>
          </a:graphicData>
        </a:graphic>
      </p:graphicFrame>
      <p:sp>
        <p:nvSpPr>
          <p:cNvPr id="6" name="TextBox 5"/>
          <p:cNvSpPr txBox="1"/>
          <p:nvPr/>
        </p:nvSpPr>
        <p:spPr>
          <a:xfrm>
            <a:off x="7443989" y="2163651"/>
            <a:ext cx="4340180" cy="230832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Company will achieve 6.3% growth in sales without improving its margins, just to offset lost input tax credit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Company J reported double digit SSG growth on back of tepid earlier growth. Some bit of this is due to GST, and is not highlighted by company</a:t>
            </a:r>
            <a:endParaRPr lang="en-US" dirty="0"/>
          </a:p>
        </p:txBody>
      </p:sp>
    </p:spTree>
    <p:extLst>
      <p:ext uri="{BB962C8B-B14F-4D97-AF65-F5344CB8AC3E}">
        <p14:creationId xmlns:p14="http://schemas.microsoft.com/office/powerpoint/2010/main" val="1680159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a:t>
            </a:r>
            <a:r>
              <a:rPr lang="en-US" dirty="0" err="1" smtClean="0"/>
              <a:t>Cess</a:t>
            </a:r>
            <a:endParaRPr lang="en-US" dirty="0"/>
          </a:p>
        </p:txBody>
      </p:sp>
      <p:sp>
        <p:nvSpPr>
          <p:cNvPr id="3" name="Content Placeholder 2"/>
          <p:cNvSpPr>
            <a:spLocks noGrp="1"/>
          </p:cNvSpPr>
          <p:nvPr>
            <p:ph idx="1"/>
          </p:nvPr>
        </p:nvSpPr>
        <p:spPr/>
        <p:txBody>
          <a:bodyPr>
            <a:normAutofit lnSpcReduction="10000"/>
          </a:bodyPr>
          <a:lstStyle/>
          <a:p>
            <a:r>
              <a:rPr lang="en-US" dirty="0"/>
              <a:t> The </a:t>
            </a:r>
            <a:r>
              <a:rPr lang="en-US" dirty="0" err="1"/>
              <a:t>cess</a:t>
            </a:r>
            <a:r>
              <a:rPr lang="en-US" dirty="0"/>
              <a:t> goes to a fund meant to compensate states for revenue losses in the first five years of the GST regime</a:t>
            </a:r>
            <a:r>
              <a:rPr lang="en-US" dirty="0" smtClean="0"/>
              <a:t>.</a:t>
            </a:r>
          </a:p>
          <a:p>
            <a:r>
              <a:rPr lang="en-US" dirty="0" smtClean="0"/>
              <a:t>“Sin Goods” such as aerated </a:t>
            </a:r>
            <a:r>
              <a:rPr lang="en-US" dirty="0"/>
              <a:t>drinks, coal, tobacco, automobiles and the ambiguous category of “other supplies</a:t>
            </a:r>
            <a:r>
              <a:rPr lang="en-US" dirty="0" smtClean="0"/>
              <a:t>”</a:t>
            </a:r>
          </a:p>
          <a:p>
            <a:r>
              <a:rPr lang="en-US" dirty="0" smtClean="0"/>
              <a:t>Jul 2017-Increase </a:t>
            </a:r>
            <a:r>
              <a:rPr lang="en-US" dirty="0" err="1" smtClean="0"/>
              <a:t>Cess</a:t>
            </a:r>
            <a:r>
              <a:rPr lang="en-US" dirty="0" smtClean="0"/>
              <a:t> on cigarettes to pre-GST rates</a:t>
            </a:r>
          </a:p>
          <a:p>
            <a:r>
              <a:rPr lang="en-US" dirty="0" smtClean="0"/>
              <a:t>Sep-2017-</a:t>
            </a:r>
            <a:r>
              <a:rPr lang="en-US" dirty="0"/>
              <a:t> The goods and services tax (GST) Council on Saturday raised the </a:t>
            </a:r>
            <a:r>
              <a:rPr lang="en-US" dirty="0" err="1"/>
              <a:t>cess</a:t>
            </a:r>
            <a:r>
              <a:rPr lang="en-US" dirty="0"/>
              <a:t> on mid-sized to large cars and SUVs in the range of 2-7 percentage points but kept the tax burden lower than pre-GST </a:t>
            </a:r>
            <a:r>
              <a:rPr lang="en-US" dirty="0" smtClean="0"/>
              <a:t>levels</a:t>
            </a:r>
          </a:p>
          <a:p>
            <a:r>
              <a:rPr lang="en-US" dirty="0" smtClean="0"/>
              <a:t>Dec 2017-</a:t>
            </a:r>
            <a:r>
              <a:rPr lang="en-US" dirty="0"/>
              <a:t> The </a:t>
            </a:r>
            <a:r>
              <a:rPr lang="en-US" dirty="0" err="1"/>
              <a:t>Lok</a:t>
            </a:r>
            <a:r>
              <a:rPr lang="en-US" dirty="0"/>
              <a:t> Sabha has approved a bill to hike </a:t>
            </a:r>
            <a:r>
              <a:rPr lang="en-US" dirty="0" err="1"/>
              <a:t>Cess</a:t>
            </a:r>
            <a:r>
              <a:rPr lang="en-US" dirty="0"/>
              <a:t> on luxury vehicles from 15 per cent to 25 per cent. </a:t>
            </a:r>
            <a:endParaRPr lang="en-US" dirty="0"/>
          </a:p>
        </p:txBody>
      </p:sp>
    </p:spTree>
    <p:extLst>
      <p:ext uri="{BB962C8B-B14F-4D97-AF65-F5344CB8AC3E}">
        <p14:creationId xmlns:p14="http://schemas.microsoft.com/office/powerpoint/2010/main" val="3643340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Fiscal Revenue</a:t>
            </a:r>
            <a:endParaRPr lang="en-US" dirty="0"/>
          </a:p>
        </p:txBody>
      </p:sp>
      <p:sp>
        <p:nvSpPr>
          <p:cNvPr id="3" name="Content Placeholder 2"/>
          <p:cNvSpPr>
            <a:spLocks noGrp="1"/>
          </p:cNvSpPr>
          <p:nvPr>
            <p:ph idx="1"/>
          </p:nvPr>
        </p:nvSpPr>
        <p:spPr/>
        <p:txBody>
          <a:bodyPr>
            <a:normAutofit/>
          </a:bodyPr>
          <a:lstStyle/>
          <a:p>
            <a:r>
              <a:rPr lang="en-US" sz="1800" dirty="0" smtClean="0"/>
              <a:t>Cross Matching with all statutory data(IEM/PAN/IEC) &amp; </a:t>
            </a:r>
            <a:r>
              <a:rPr lang="en-US" sz="1800" dirty="0" err="1" smtClean="0"/>
              <a:t>Aadhar</a:t>
            </a:r>
            <a:endParaRPr lang="en-US" sz="1800" dirty="0" smtClean="0"/>
          </a:p>
          <a:p>
            <a:r>
              <a:rPr lang="en-US" sz="1800" dirty="0" smtClean="0"/>
              <a:t>Linkage with customs data(Shipping bill</a:t>
            </a:r>
            <a:r>
              <a:rPr lang="en-US" sz="1800" dirty="0" smtClean="0"/>
              <a:t>); E-Way </a:t>
            </a:r>
            <a:r>
              <a:rPr lang="en-US" sz="1800" dirty="0" smtClean="0"/>
              <a:t>Bill &amp; acceptance clause-Game changer for evasion</a:t>
            </a:r>
          </a:p>
          <a:p>
            <a:r>
              <a:rPr lang="en-US" sz="1800" dirty="0" smtClean="0"/>
              <a:t>Potential Linkages for employee data, electricity, direct tax </a:t>
            </a:r>
            <a:r>
              <a:rPr lang="en-US" sz="1800" dirty="0" smtClean="0"/>
              <a:t>data</a:t>
            </a:r>
          </a:p>
          <a:p>
            <a:r>
              <a:rPr lang="en-US" sz="1800" dirty="0" smtClean="0"/>
              <a:t>Initial Revenue boost lower so compliance focus. Also, impact of transition credit not fully done</a:t>
            </a:r>
            <a:endParaRPr lang="en-US" sz="1800" dirty="0"/>
          </a:p>
        </p:txBody>
      </p:sp>
      <p:pic>
        <p:nvPicPr>
          <p:cNvPr id="4" name="Picture 3"/>
          <p:cNvPicPr>
            <a:picLocks noChangeAspect="1"/>
          </p:cNvPicPr>
          <p:nvPr/>
        </p:nvPicPr>
        <p:blipFill>
          <a:blip r:embed="rId2"/>
          <a:stretch>
            <a:fillRect/>
          </a:stretch>
        </p:blipFill>
        <p:spPr>
          <a:xfrm>
            <a:off x="600075" y="3521903"/>
            <a:ext cx="5486400" cy="2371725"/>
          </a:xfrm>
          <a:prstGeom prst="rect">
            <a:avLst/>
          </a:prstGeom>
        </p:spPr>
      </p:pic>
      <p:pic>
        <p:nvPicPr>
          <p:cNvPr id="5" name="Picture 4"/>
          <p:cNvPicPr>
            <a:picLocks noChangeAspect="1"/>
          </p:cNvPicPr>
          <p:nvPr/>
        </p:nvPicPr>
        <p:blipFill>
          <a:blip r:embed="rId3"/>
          <a:stretch>
            <a:fillRect/>
          </a:stretch>
        </p:blipFill>
        <p:spPr>
          <a:xfrm>
            <a:off x="6096000" y="3521903"/>
            <a:ext cx="5267325" cy="2969788"/>
          </a:xfrm>
          <a:prstGeom prst="rect">
            <a:avLst/>
          </a:prstGeom>
        </p:spPr>
      </p:pic>
    </p:spTree>
    <p:extLst>
      <p:ext uri="{BB962C8B-B14F-4D97-AF65-F5344CB8AC3E}">
        <p14:creationId xmlns:p14="http://schemas.microsoft.com/office/powerpoint/2010/main" val="3491309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SMEs</a:t>
            </a:r>
            <a:endParaRPr lang="en-US" dirty="0"/>
          </a:p>
        </p:txBody>
      </p:sp>
      <p:sp>
        <p:nvSpPr>
          <p:cNvPr id="3" name="Content Placeholder 2"/>
          <p:cNvSpPr>
            <a:spLocks noGrp="1"/>
          </p:cNvSpPr>
          <p:nvPr>
            <p:ph idx="1"/>
          </p:nvPr>
        </p:nvSpPr>
        <p:spPr/>
        <p:txBody>
          <a:bodyPr/>
          <a:lstStyle/>
          <a:p>
            <a:r>
              <a:rPr lang="en-US" dirty="0" smtClean="0"/>
              <a:t>Positives</a:t>
            </a:r>
          </a:p>
          <a:p>
            <a:pPr lvl="1"/>
            <a:r>
              <a:rPr lang="en-US" dirty="0" smtClean="0"/>
              <a:t>6 month period for customer to pay or risk losing input credit</a:t>
            </a:r>
          </a:p>
          <a:p>
            <a:pPr lvl="1"/>
            <a:r>
              <a:rPr lang="en-US" dirty="0" smtClean="0"/>
              <a:t>Composition Scheme</a:t>
            </a:r>
          </a:p>
          <a:p>
            <a:pPr lvl="1"/>
            <a:r>
              <a:rPr lang="en-US" dirty="0" smtClean="0"/>
              <a:t>Reliable Record for lending-Erode NBFC moat for SMEs</a:t>
            </a:r>
          </a:p>
          <a:p>
            <a:r>
              <a:rPr lang="en-US" dirty="0" smtClean="0"/>
              <a:t>Negatives</a:t>
            </a:r>
          </a:p>
          <a:p>
            <a:pPr lvl="1"/>
            <a:r>
              <a:rPr lang="en-US" dirty="0" smtClean="0"/>
              <a:t>Practically large customers/transporters insist on GST to avoid additional work of reverse charge or generating E-way bill. So threshold less meaning</a:t>
            </a:r>
          </a:p>
          <a:p>
            <a:pPr lvl="1"/>
            <a:r>
              <a:rPr lang="en-US" dirty="0" smtClean="0"/>
              <a:t>Returns/Compliances-Need to upgrade accounting system as well</a:t>
            </a:r>
            <a:endParaRPr lang="en-US" dirty="0"/>
          </a:p>
          <a:p>
            <a:pPr marL="457200" lvl="1" indent="0">
              <a:buNone/>
            </a:pPr>
            <a:r>
              <a:rPr lang="en-US" dirty="0" smtClean="0"/>
              <a:t> </a:t>
            </a:r>
            <a:endParaRPr lang="en-US" dirty="0"/>
          </a:p>
        </p:txBody>
      </p:sp>
    </p:spTree>
    <p:extLst>
      <p:ext uri="{BB962C8B-B14F-4D97-AF65-F5344CB8AC3E}">
        <p14:creationId xmlns:p14="http://schemas.microsoft.com/office/powerpoint/2010/main" val="1946827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Consumers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Able to complain about perceived ‘profiteering’ </a:t>
            </a:r>
          </a:p>
          <a:p>
            <a:r>
              <a:rPr lang="en-US" dirty="0" smtClean="0"/>
              <a:t>Anti dumping duties now data backed so lesser chance of industries fudging data to protect their profit pools-&gt;Positive for </a:t>
            </a:r>
            <a:r>
              <a:rPr lang="en-US" dirty="0" smtClean="0"/>
              <a:t>consumer</a:t>
            </a:r>
          </a:p>
          <a:p>
            <a:r>
              <a:rPr lang="en-US" i="1" dirty="0" smtClean="0"/>
              <a:t>“</a:t>
            </a:r>
            <a:r>
              <a:rPr lang="en-US" i="1" dirty="0"/>
              <a:t>Under GST rules, the central government notified in June last year that any excess profit a manufacturer makes by charging a higher price should be credited to the Consumer Welfare Fund. But there is little clarity on how this transfer should happen and under what </a:t>
            </a:r>
            <a:r>
              <a:rPr lang="en-US" i="1" dirty="0" smtClean="0"/>
              <a:t>circumstances”</a:t>
            </a:r>
          </a:p>
          <a:p>
            <a:r>
              <a:rPr lang="en-US" dirty="0" smtClean="0"/>
              <a:t>EXAMPLE: </a:t>
            </a:r>
            <a:r>
              <a:rPr lang="en-US" i="1" dirty="0" smtClean="0"/>
              <a:t>India’s </a:t>
            </a:r>
            <a:r>
              <a:rPr lang="en-US" i="1" dirty="0"/>
              <a:t>largest packaged consumer goods maker earmarked Rs119 crore in the December quarter to be paid to the government because it could not immediately lower prices after the goods and services tax (GST) on several products was reduced on 15 November.</a:t>
            </a:r>
            <a:endParaRPr lang="en-US" i="1" dirty="0"/>
          </a:p>
        </p:txBody>
      </p:sp>
    </p:spTree>
    <p:extLst>
      <p:ext uri="{BB962C8B-B14F-4D97-AF65-F5344CB8AC3E}">
        <p14:creationId xmlns:p14="http://schemas.microsoft.com/office/powerpoint/2010/main" val="1065407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Unorganized Sector</a:t>
            </a:r>
            <a:endParaRPr lang="en-US" dirty="0"/>
          </a:p>
        </p:txBody>
      </p:sp>
      <p:sp>
        <p:nvSpPr>
          <p:cNvPr id="3" name="Content Placeholder 2"/>
          <p:cNvSpPr>
            <a:spLocks noGrp="1"/>
          </p:cNvSpPr>
          <p:nvPr>
            <p:ph idx="1"/>
          </p:nvPr>
        </p:nvSpPr>
        <p:spPr/>
        <p:txBody>
          <a:bodyPr/>
          <a:lstStyle/>
          <a:p>
            <a:r>
              <a:rPr lang="en-US" dirty="0" smtClean="0"/>
              <a:t>Brought into the limelight due to reverse charge compliances especially during import of </a:t>
            </a:r>
            <a:r>
              <a:rPr lang="en-US" dirty="0" smtClean="0"/>
              <a:t>goods</a:t>
            </a:r>
          </a:p>
          <a:p>
            <a:r>
              <a:rPr lang="en-US" dirty="0" smtClean="0"/>
              <a:t>E Way Bill Introduced </a:t>
            </a:r>
            <a:r>
              <a:rPr lang="en-US" dirty="0" err="1" smtClean="0"/>
              <a:t>Wef</a:t>
            </a:r>
            <a:r>
              <a:rPr lang="en-US" dirty="0" smtClean="0"/>
              <a:t> 1 Feb 2018 will ensure EWB for movement of goods</a:t>
            </a:r>
          </a:p>
          <a:p>
            <a:pPr lvl="1"/>
            <a:r>
              <a:rPr lang="en-US" dirty="0" smtClean="0"/>
              <a:t>If above </a:t>
            </a:r>
            <a:r>
              <a:rPr lang="en-US" dirty="0" err="1" smtClean="0"/>
              <a:t>Rs</a:t>
            </a:r>
            <a:r>
              <a:rPr lang="en-US" dirty="0" smtClean="0"/>
              <a:t> 50,000 value</a:t>
            </a:r>
          </a:p>
          <a:p>
            <a:pPr lvl="1"/>
            <a:r>
              <a:rPr lang="en-US" dirty="0" smtClean="0"/>
              <a:t>For any purpose (Including repairs/</a:t>
            </a:r>
            <a:r>
              <a:rPr lang="en-US" dirty="0" err="1" smtClean="0"/>
              <a:t>jobwork</a:t>
            </a:r>
            <a:r>
              <a:rPr lang="en-US" dirty="0" smtClean="0"/>
              <a:t>)</a:t>
            </a:r>
          </a:p>
          <a:p>
            <a:pPr lvl="1"/>
            <a:r>
              <a:rPr lang="en-US" dirty="0" smtClean="0"/>
              <a:t>Between any premises(even if owned by same person)</a:t>
            </a:r>
          </a:p>
          <a:p>
            <a:pPr lvl="1"/>
            <a:r>
              <a:rPr lang="en-US" dirty="0" smtClean="0"/>
              <a:t>To be prepared by transporter if not done by supplier or customer</a:t>
            </a:r>
          </a:p>
          <a:p>
            <a:r>
              <a:rPr lang="en-US" dirty="0" smtClean="0"/>
              <a:t>Potential to compare EWB data with GST filings and detect lapses</a:t>
            </a:r>
            <a:endParaRPr lang="en-US" dirty="0" smtClean="0"/>
          </a:p>
          <a:p>
            <a:r>
              <a:rPr lang="en-US" dirty="0" smtClean="0"/>
              <a:t>However, composition scheme is a bonus for first time tax payers</a:t>
            </a:r>
            <a:endParaRPr lang="en-US" dirty="0"/>
          </a:p>
        </p:txBody>
      </p:sp>
    </p:spTree>
    <p:extLst>
      <p:ext uri="{BB962C8B-B14F-4D97-AF65-F5344CB8AC3E}">
        <p14:creationId xmlns:p14="http://schemas.microsoft.com/office/powerpoint/2010/main" val="1992939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3513</TotalTime>
  <Words>634</Words>
  <Application>Microsoft Office PowerPoint</Application>
  <PresentationFormat>Widescreen</PresentationFormat>
  <Paragraphs>74</Paragraphs>
  <Slides>11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6" baseType="lpstr">
      <vt:lpstr>Arial</vt:lpstr>
      <vt:lpstr>Calibri</vt:lpstr>
      <vt:lpstr>Calibri Light</vt:lpstr>
      <vt:lpstr>Office Theme</vt:lpstr>
      <vt:lpstr>Worksheet</vt:lpstr>
      <vt:lpstr>GST For Investors  and Traders</vt:lpstr>
      <vt:lpstr>Agenda</vt:lpstr>
      <vt:lpstr>GST imposed on a sector-good or bad-Food</vt:lpstr>
      <vt:lpstr>GST Rate increase/decrease on Sector(eg Restaurents-18% to 5%)</vt:lpstr>
      <vt:lpstr>GST Cess</vt:lpstr>
      <vt:lpstr>Fiscal Revenue</vt:lpstr>
      <vt:lpstr>SMEs</vt:lpstr>
      <vt:lpstr>Consumers</vt:lpstr>
      <vt:lpstr>Unorganized Sector</vt:lpstr>
      <vt:lpstr>Other points</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Sundar, Anandh</dc:creator>
  <cp:lastModifiedBy>Sundar, Anandh</cp:lastModifiedBy>
  <cp:revision>7</cp:revision>
  <dcterms:created xsi:type="dcterms:W3CDTF">2018-01-19T07:50:50Z</dcterms:created>
  <dcterms:modified xsi:type="dcterms:W3CDTF">2018-01-27T05:05:44Z</dcterms:modified>
</cp:coreProperties>
</file>