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E0F0E-5F0B-45E0-BE67-26F7A919A70D}" type="doc">
      <dgm:prSet loTypeId="urn:microsoft.com/office/officeart/2005/8/layout/hierarchy6" loCatId="hierarchy" qsTypeId="urn:microsoft.com/office/officeart/2005/8/quickstyle/simple1" qsCatId="simple" csTypeId="urn:microsoft.com/office/officeart/2005/8/colors/accent1_1" csCatId="accent1" phldr="1"/>
      <dgm:spPr/>
      <dgm:t>
        <a:bodyPr/>
        <a:lstStyle/>
        <a:p>
          <a:endParaRPr lang="en-US"/>
        </a:p>
      </dgm:t>
    </dgm:pt>
    <dgm:pt modelId="{41515272-1FC0-418F-AF26-DE32DDF33C4B}">
      <dgm:prSet phldrT="[Text]"/>
      <dgm:spPr/>
      <dgm:t>
        <a:bodyPr/>
        <a:lstStyle/>
        <a:p>
          <a:r>
            <a:rPr lang="en-US" dirty="0" smtClean="0"/>
            <a:t>NCLLT Referred Cases</a:t>
          </a:r>
          <a:endParaRPr lang="en-US" dirty="0"/>
        </a:p>
      </dgm:t>
    </dgm:pt>
    <dgm:pt modelId="{208AE736-A02A-40A8-9153-558C5FD0D71B}" type="parTrans" cxnId="{C504D813-A750-47A6-9249-EE4CCD5C7028}">
      <dgm:prSet/>
      <dgm:spPr/>
      <dgm:t>
        <a:bodyPr/>
        <a:lstStyle/>
        <a:p>
          <a:endParaRPr lang="en-US"/>
        </a:p>
      </dgm:t>
    </dgm:pt>
    <dgm:pt modelId="{6C67A6BA-E94F-4FEA-8B90-E85D15A0907E}" type="sibTrans" cxnId="{C504D813-A750-47A6-9249-EE4CCD5C7028}">
      <dgm:prSet/>
      <dgm:spPr/>
      <dgm:t>
        <a:bodyPr/>
        <a:lstStyle/>
        <a:p>
          <a:endParaRPr lang="en-US"/>
        </a:p>
      </dgm:t>
    </dgm:pt>
    <dgm:pt modelId="{39041105-A8AC-434F-AC53-B9BC044A7459}">
      <dgm:prSet phldrT="[Text]"/>
      <dgm:spPr/>
      <dgm:t>
        <a:bodyPr/>
        <a:lstStyle/>
        <a:p>
          <a:r>
            <a:rPr lang="en-US" dirty="0" smtClean="0"/>
            <a:t>Unlisted/Pvt Ltd companies</a:t>
          </a:r>
          <a:endParaRPr lang="en-US" dirty="0"/>
        </a:p>
      </dgm:t>
    </dgm:pt>
    <dgm:pt modelId="{1C62A13E-FA00-418F-A0E7-60987B4D4161}" type="parTrans" cxnId="{8456856F-1881-43AB-AEC4-E1F64CB6D3A5}">
      <dgm:prSet/>
      <dgm:spPr/>
      <dgm:t>
        <a:bodyPr/>
        <a:lstStyle/>
        <a:p>
          <a:endParaRPr lang="en-US"/>
        </a:p>
      </dgm:t>
    </dgm:pt>
    <dgm:pt modelId="{FA47DFB4-6E03-4B1F-A5D2-D3D6BB8B5197}" type="sibTrans" cxnId="{8456856F-1881-43AB-AEC4-E1F64CB6D3A5}">
      <dgm:prSet/>
      <dgm:spPr/>
      <dgm:t>
        <a:bodyPr/>
        <a:lstStyle/>
        <a:p>
          <a:endParaRPr lang="en-US"/>
        </a:p>
      </dgm:t>
    </dgm:pt>
    <dgm:pt modelId="{5B65ACBE-8AAE-4D2C-972B-04CB51945104}">
      <dgm:prSet phldrT="[Text]"/>
      <dgm:spPr/>
      <dgm:t>
        <a:bodyPr/>
        <a:lstStyle/>
        <a:p>
          <a:r>
            <a:rPr lang="en-US" dirty="0" smtClean="0"/>
            <a:t>Listed companies</a:t>
          </a:r>
          <a:endParaRPr lang="en-US" dirty="0"/>
        </a:p>
      </dgm:t>
    </dgm:pt>
    <dgm:pt modelId="{7AFC64AE-23D3-4DD8-A2EB-71A0F61E8AE7}" type="parTrans" cxnId="{8AEBAD47-3576-4FA7-B217-5692553D79A5}">
      <dgm:prSet/>
      <dgm:spPr/>
      <dgm:t>
        <a:bodyPr/>
        <a:lstStyle/>
        <a:p>
          <a:endParaRPr lang="en-US"/>
        </a:p>
      </dgm:t>
    </dgm:pt>
    <dgm:pt modelId="{C54B7FAD-4509-4E4A-9A7D-5436D32B41B1}" type="sibTrans" cxnId="{8AEBAD47-3576-4FA7-B217-5692553D79A5}">
      <dgm:prSet/>
      <dgm:spPr/>
      <dgm:t>
        <a:bodyPr/>
        <a:lstStyle/>
        <a:p>
          <a:endParaRPr lang="en-US"/>
        </a:p>
      </dgm:t>
    </dgm:pt>
    <dgm:pt modelId="{EB000892-2F27-444C-8849-07B10CCA4DC8}">
      <dgm:prSet phldrT="[Text]"/>
      <dgm:spPr/>
      <dgm:t>
        <a:bodyPr/>
        <a:lstStyle/>
        <a:p>
          <a:r>
            <a:rPr lang="en-US" dirty="0" smtClean="0"/>
            <a:t>Investment in company by the investor</a:t>
          </a:r>
          <a:endParaRPr lang="en-US" dirty="0"/>
        </a:p>
      </dgm:t>
    </dgm:pt>
    <dgm:pt modelId="{FDA07509-E0A4-47F4-A394-7AC566F205A9}" type="parTrans" cxnId="{4A51E797-EEE8-4F15-A93E-81A72625DD33}">
      <dgm:prSet/>
      <dgm:spPr/>
      <dgm:t>
        <a:bodyPr/>
        <a:lstStyle/>
        <a:p>
          <a:endParaRPr lang="en-US"/>
        </a:p>
      </dgm:t>
    </dgm:pt>
    <dgm:pt modelId="{01F3C379-3702-4CD5-AE47-458FF16D160E}" type="sibTrans" cxnId="{4A51E797-EEE8-4F15-A93E-81A72625DD33}">
      <dgm:prSet/>
      <dgm:spPr/>
      <dgm:t>
        <a:bodyPr/>
        <a:lstStyle/>
        <a:p>
          <a:endParaRPr lang="en-US"/>
        </a:p>
      </dgm:t>
    </dgm:pt>
    <dgm:pt modelId="{0CF9616E-30F9-47BB-B618-137D684A4565}">
      <dgm:prSet phldrT="[Text]"/>
      <dgm:spPr/>
      <dgm:t>
        <a:bodyPr/>
        <a:lstStyle/>
        <a:p>
          <a:r>
            <a:rPr lang="en-US" dirty="0" smtClean="0"/>
            <a:t>Assets purchase by the new investors</a:t>
          </a:r>
          <a:endParaRPr lang="en-US" dirty="0"/>
        </a:p>
      </dgm:t>
    </dgm:pt>
    <dgm:pt modelId="{795239DB-CF0F-4480-A24F-0EE089128337}" type="parTrans" cxnId="{005C6969-C76B-43DD-B249-F87BFFB636DD}">
      <dgm:prSet/>
      <dgm:spPr/>
      <dgm:t>
        <a:bodyPr/>
        <a:lstStyle/>
        <a:p>
          <a:endParaRPr lang="en-US"/>
        </a:p>
      </dgm:t>
    </dgm:pt>
    <dgm:pt modelId="{D535798C-1A74-4F53-AEE5-A6953758F2AB}" type="sibTrans" cxnId="{005C6969-C76B-43DD-B249-F87BFFB636DD}">
      <dgm:prSet/>
      <dgm:spPr/>
      <dgm:t>
        <a:bodyPr/>
        <a:lstStyle/>
        <a:p>
          <a:endParaRPr lang="en-US"/>
        </a:p>
      </dgm:t>
    </dgm:pt>
    <dgm:pt modelId="{5406FC11-59C5-4E62-A145-F295899AE50E}" type="pres">
      <dgm:prSet presAssocID="{661E0F0E-5F0B-45E0-BE67-26F7A919A70D}" presName="mainComposite" presStyleCnt="0">
        <dgm:presLayoutVars>
          <dgm:chPref val="1"/>
          <dgm:dir/>
          <dgm:animOne val="branch"/>
          <dgm:animLvl val="lvl"/>
          <dgm:resizeHandles val="exact"/>
        </dgm:presLayoutVars>
      </dgm:prSet>
      <dgm:spPr/>
    </dgm:pt>
    <dgm:pt modelId="{8BE134DE-7A80-4CC8-AD0D-5071D0D12033}" type="pres">
      <dgm:prSet presAssocID="{661E0F0E-5F0B-45E0-BE67-26F7A919A70D}" presName="hierFlow" presStyleCnt="0"/>
      <dgm:spPr/>
    </dgm:pt>
    <dgm:pt modelId="{3AD4A93B-D565-4828-B15F-8AB874A8F3F5}" type="pres">
      <dgm:prSet presAssocID="{661E0F0E-5F0B-45E0-BE67-26F7A919A70D}" presName="hierChild1" presStyleCnt="0">
        <dgm:presLayoutVars>
          <dgm:chPref val="1"/>
          <dgm:animOne val="branch"/>
          <dgm:animLvl val="lvl"/>
        </dgm:presLayoutVars>
      </dgm:prSet>
      <dgm:spPr/>
    </dgm:pt>
    <dgm:pt modelId="{F0A5B2DD-36F6-4BAE-9B7E-11445D6405EE}" type="pres">
      <dgm:prSet presAssocID="{41515272-1FC0-418F-AF26-DE32DDF33C4B}" presName="Name14" presStyleCnt="0"/>
      <dgm:spPr/>
    </dgm:pt>
    <dgm:pt modelId="{267FAAFA-CC26-40FF-B876-EC42A9E530FC}" type="pres">
      <dgm:prSet presAssocID="{41515272-1FC0-418F-AF26-DE32DDF33C4B}" presName="level1Shape" presStyleLbl="node0" presStyleIdx="0" presStyleCnt="1">
        <dgm:presLayoutVars>
          <dgm:chPref val="3"/>
        </dgm:presLayoutVars>
      </dgm:prSet>
      <dgm:spPr/>
    </dgm:pt>
    <dgm:pt modelId="{886C79ED-25B2-438E-BD58-C347A161178D}" type="pres">
      <dgm:prSet presAssocID="{41515272-1FC0-418F-AF26-DE32DDF33C4B}" presName="hierChild2" presStyleCnt="0"/>
      <dgm:spPr/>
    </dgm:pt>
    <dgm:pt modelId="{55DDA9FA-C368-4EDB-AD4D-A62BDD4CE4CB}" type="pres">
      <dgm:prSet presAssocID="{1C62A13E-FA00-418F-A0E7-60987B4D4161}" presName="Name19" presStyleLbl="parChTrans1D2" presStyleIdx="0" presStyleCnt="2"/>
      <dgm:spPr/>
    </dgm:pt>
    <dgm:pt modelId="{D845C1B4-8386-4AA3-9623-380B63F2D9CF}" type="pres">
      <dgm:prSet presAssocID="{39041105-A8AC-434F-AC53-B9BC044A7459}" presName="Name21" presStyleCnt="0"/>
      <dgm:spPr/>
    </dgm:pt>
    <dgm:pt modelId="{F00E6500-30F9-4124-AE7F-443B8C195ECE}" type="pres">
      <dgm:prSet presAssocID="{39041105-A8AC-434F-AC53-B9BC044A7459}" presName="level2Shape" presStyleLbl="node2" presStyleIdx="0" presStyleCnt="2"/>
      <dgm:spPr/>
    </dgm:pt>
    <dgm:pt modelId="{BAD6709B-A5ED-4DD4-A135-A4F29211D332}" type="pres">
      <dgm:prSet presAssocID="{39041105-A8AC-434F-AC53-B9BC044A7459}" presName="hierChild3" presStyleCnt="0"/>
      <dgm:spPr/>
    </dgm:pt>
    <dgm:pt modelId="{F4570593-3652-4091-B8C9-AB53A1EAEDED}" type="pres">
      <dgm:prSet presAssocID="{7AFC64AE-23D3-4DD8-A2EB-71A0F61E8AE7}" presName="Name19" presStyleLbl="parChTrans1D2" presStyleIdx="1" presStyleCnt="2"/>
      <dgm:spPr/>
    </dgm:pt>
    <dgm:pt modelId="{1ED13DE6-4EB2-440B-B734-4E88387E3F9C}" type="pres">
      <dgm:prSet presAssocID="{5B65ACBE-8AAE-4D2C-972B-04CB51945104}" presName="Name21" presStyleCnt="0"/>
      <dgm:spPr/>
    </dgm:pt>
    <dgm:pt modelId="{9D60ACC0-FCD6-47F0-97A9-8347F38D4308}" type="pres">
      <dgm:prSet presAssocID="{5B65ACBE-8AAE-4D2C-972B-04CB51945104}" presName="level2Shape" presStyleLbl="node2" presStyleIdx="1" presStyleCnt="2"/>
      <dgm:spPr/>
    </dgm:pt>
    <dgm:pt modelId="{588248C2-3619-44DF-8811-652302514F97}" type="pres">
      <dgm:prSet presAssocID="{5B65ACBE-8AAE-4D2C-972B-04CB51945104}" presName="hierChild3" presStyleCnt="0"/>
      <dgm:spPr/>
    </dgm:pt>
    <dgm:pt modelId="{03C3E9DE-8759-486F-9F3A-32719CB732AE}" type="pres">
      <dgm:prSet presAssocID="{795239DB-CF0F-4480-A24F-0EE089128337}" presName="Name19" presStyleLbl="parChTrans1D3" presStyleIdx="0" presStyleCnt="2"/>
      <dgm:spPr/>
    </dgm:pt>
    <dgm:pt modelId="{663FC144-F6CF-4299-AF38-92B0347F8CF2}" type="pres">
      <dgm:prSet presAssocID="{0CF9616E-30F9-47BB-B618-137D684A4565}" presName="Name21" presStyleCnt="0"/>
      <dgm:spPr/>
    </dgm:pt>
    <dgm:pt modelId="{5EB2C633-76B1-4A0A-8877-22B5E4E011E5}" type="pres">
      <dgm:prSet presAssocID="{0CF9616E-30F9-47BB-B618-137D684A4565}" presName="level2Shape" presStyleLbl="node3" presStyleIdx="0" presStyleCnt="2"/>
      <dgm:spPr/>
    </dgm:pt>
    <dgm:pt modelId="{084C16C3-A88D-4AF1-B817-A389B9CE4381}" type="pres">
      <dgm:prSet presAssocID="{0CF9616E-30F9-47BB-B618-137D684A4565}" presName="hierChild3" presStyleCnt="0"/>
      <dgm:spPr/>
    </dgm:pt>
    <dgm:pt modelId="{401E62DC-0604-4FC4-AEDF-C9B8EF2AF899}" type="pres">
      <dgm:prSet presAssocID="{FDA07509-E0A4-47F4-A394-7AC566F205A9}" presName="Name19" presStyleLbl="parChTrans1D3" presStyleIdx="1" presStyleCnt="2"/>
      <dgm:spPr/>
    </dgm:pt>
    <dgm:pt modelId="{93FB4856-B2D3-476E-90D0-5F90D238FEF4}" type="pres">
      <dgm:prSet presAssocID="{EB000892-2F27-444C-8849-07B10CCA4DC8}" presName="Name21" presStyleCnt="0"/>
      <dgm:spPr/>
    </dgm:pt>
    <dgm:pt modelId="{1C5E16D1-43AA-4267-9BBA-B870018B4BCA}" type="pres">
      <dgm:prSet presAssocID="{EB000892-2F27-444C-8849-07B10CCA4DC8}" presName="level2Shape" presStyleLbl="node3" presStyleIdx="1" presStyleCnt="2"/>
      <dgm:spPr/>
    </dgm:pt>
    <dgm:pt modelId="{45A69D60-31E3-42EA-8BD7-CAB0D953EFCD}" type="pres">
      <dgm:prSet presAssocID="{EB000892-2F27-444C-8849-07B10CCA4DC8}" presName="hierChild3" presStyleCnt="0"/>
      <dgm:spPr/>
    </dgm:pt>
    <dgm:pt modelId="{3ED10504-EDAB-4C0A-9354-14887997434B}" type="pres">
      <dgm:prSet presAssocID="{661E0F0E-5F0B-45E0-BE67-26F7A919A70D}" presName="bgShapesFlow" presStyleCnt="0"/>
      <dgm:spPr/>
    </dgm:pt>
  </dgm:ptLst>
  <dgm:cxnLst>
    <dgm:cxn modelId="{4B8F38C1-9CF7-44E9-8AA9-3051FB3CC486}" type="presOf" srcId="{39041105-A8AC-434F-AC53-B9BC044A7459}" destId="{F00E6500-30F9-4124-AE7F-443B8C195ECE}" srcOrd="0" destOrd="0" presId="urn:microsoft.com/office/officeart/2005/8/layout/hierarchy6"/>
    <dgm:cxn modelId="{C504D813-A750-47A6-9249-EE4CCD5C7028}" srcId="{661E0F0E-5F0B-45E0-BE67-26F7A919A70D}" destId="{41515272-1FC0-418F-AF26-DE32DDF33C4B}" srcOrd="0" destOrd="0" parTransId="{208AE736-A02A-40A8-9153-558C5FD0D71B}" sibTransId="{6C67A6BA-E94F-4FEA-8B90-E85D15A0907E}"/>
    <dgm:cxn modelId="{01910151-CF5B-45E7-88AA-FE38BDC28299}" type="presOf" srcId="{795239DB-CF0F-4480-A24F-0EE089128337}" destId="{03C3E9DE-8759-486F-9F3A-32719CB732AE}" srcOrd="0" destOrd="0" presId="urn:microsoft.com/office/officeart/2005/8/layout/hierarchy6"/>
    <dgm:cxn modelId="{8A6555EB-A9E9-4F73-8678-2BBB8EECEE28}" type="presOf" srcId="{41515272-1FC0-418F-AF26-DE32DDF33C4B}" destId="{267FAAFA-CC26-40FF-B876-EC42A9E530FC}" srcOrd="0" destOrd="0" presId="urn:microsoft.com/office/officeart/2005/8/layout/hierarchy6"/>
    <dgm:cxn modelId="{B4F25735-E0DF-4487-A61A-40ABD0B0435B}" type="presOf" srcId="{7AFC64AE-23D3-4DD8-A2EB-71A0F61E8AE7}" destId="{F4570593-3652-4091-B8C9-AB53A1EAEDED}" srcOrd="0" destOrd="0" presId="urn:microsoft.com/office/officeart/2005/8/layout/hierarchy6"/>
    <dgm:cxn modelId="{8456856F-1881-43AB-AEC4-E1F64CB6D3A5}" srcId="{41515272-1FC0-418F-AF26-DE32DDF33C4B}" destId="{39041105-A8AC-434F-AC53-B9BC044A7459}" srcOrd="0" destOrd="0" parTransId="{1C62A13E-FA00-418F-A0E7-60987B4D4161}" sibTransId="{FA47DFB4-6E03-4B1F-A5D2-D3D6BB8B5197}"/>
    <dgm:cxn modelId="{524ED787-C6BF-44FA-822E-DA387E464491}" type="presOf" srcId="{5B65ACBE-8AAE-4D2C-972B-04CB51945104}" destId="{9D60ACC0-FCD6-47F0-97A9-8347F38D4308}" srcOrd="0" destOrd="0" presId="urn:microsoft.com/office/officeart/2005/8/layout/hierarchy6"/>
    <dgm:cxn modelId="{802F3DF0-2C81-479D-8758-DE37A41B01D2}" type="presOf" srcId="{0CF9616E-30F9-47BB-B618-137D684A4565}" destId="{5EB2C633-76B1-4A0A-8877-22B5E4E011E5}" srcOrd="0" destOrd="0" presId="urn:microsoft.com/office/officeart/2005/8/layout/hierarchy6"/>
    <dgm:cxn modelId="{981802CC-AF9D-4446-ADD5-DBCCE2EFF0D8}" type="presOf" srcId="{1C62A13E-FA00-418F-A0E7-60987B4D4161}" destId="{55DDA9FA-C368-4EDB-AD4D-A62BDD4CE4CB}" srcOrd="0" destOrd="0" presId="urn:microsoft.com/office/officeart/2005/8/layout/hierarchy6"/>
    <dgm:cxn modelId="{4A51E797-EEE8-4F15-A93E-81A72625DD33}" srcId="{5B65ACBE-8AAE-4D2C-972B-04CB51945104}" destId="{EB000892-2F27-444C-8849-07B10CCA4DC8}" srcOrd="1" destOrd="0" parTransId="{FDA07509-E0A4-47F4-A394-7AC566F205A9}" sibTransId="{01F3C379-3702-4CD5-AE47-458FF16D160E}"/>
    <dgm:cxn modelId="{005C6969-C76B-43DD-B249-F87BFFB636DD}" srcId="{5B65ACBE-8AAE-4D2C-972B-04CB51945104}" destId="{0CF9616E-30F9-47BB-B618-137D684A4565}" srcOrd="0" destOrd="0" parTransId="{795239DB-CF0F-4480-A24F-0EE089128337}" sibTransId="{D535798C-1A74-4F53-AEE5-A6953758F2AB}"/>
    <dgm:cxn modelId="{C330B64F-47D8-4BAC-BF30-458006B73B07}" type="presOf" srcId="{FDA07509-E0A4-47F4-A394-7AC566F205A9}" destId="{401E62DC-0604-4FC4-AEDF-C9B8EF2AF899}" srcOrd="0" destOrd="0" presId="urn:microsoft.com/office/officeart/2005/8/layout/hierarchy6"/>
    <dgm:cxn modelId="{F3EAD811-EB56-4650-8F01-13B45A5B13E5}" type="presOf" srcId="{EB000892-2F27-444C-8849-07B10CCA4DC8}" destId="{1C5E16D1-43AA-4267-9BBA-B870018B4BCA}" srcOrd="0" destOrd="0" presId="urn:microsoft.com/office/officeart/2005/8/layout/hierarchy6"/>
    <dgm:cxn modelId="{982DDB03-E8B1-44BA-83CD-F837E711A3E5}" type="presOf" srcId="{661E0F0E-5F0B-45E0-BE67-26F7A919A70D}" destId="{5406FC11-59C5-4E62-A145-F295899AE50E}" srcOrd="0" destOrd="0" presId="urn:microsoft.com/office/officeart/2005/8/layout/hierarchy6"/>
    <dgm:cxn modelId="{8AEBAD47-3576-4FA7-B217-5692553D79A5}" srcId="{41515272-1FC0-418F-AF26-DE32DDF33C4B}" destId="{5B65ACBE-8AAE-4D2C-972B-04CB51945104}" srcOrd="1" destOrd="0" parTransId="{7AFC64AE-23D3-4DD8-A2EB-71A0F61E8AE7}" sibTransId="{C54B7FAD-4509-4E4A-9A7D-5436D32B41B1}"/>
    <dgm:cxn modelId="{AB069F6D-885D-4B8C-87CB-D69061B4664E}" type="presParOf" srcId="{5406FC11-59C5-4E62-A145-F295899AE50E}" destId="{8BE134DE-7A80-4CC8-AD0D-5071D0D12033}" srcOrd="0" destOrd="0" presId="urn:microsoft.com/office/officeart/2005/8/layout/hierarchy6"/>
    <dgm:cxn modelId="{E19ED91F-EA0F-4636-B20B-A655CF2F9B50}" type="presParOf" srcId="{8BE134DE-7A80-4CC8-AD0D-5071D0D12033}" destId="{3AD4A93B-D565-4828-B15F-8AB874A8F3F5}" srcOrd="0" destOrd="0" presId="urn:microsoft.com/office/officeart/2005/8/layout/hierarchy6"/>
    <dgm:cxn modelId="{63831693-CA1A-4AB6-939B-44AC76D8855B}" type="presParOf" srcId="{3AD4A93B-D565-4828-B15F-8AB874A8F3F5}" destId="{F0A5B2DD-36F6-4BAE-9B7E-11445D6405EE}" srcOrd="0" destOrd="0" presId="urn:microsoft.com/office/officeart/2005/8/layout/hierarchy6"/>
    <dgm:cxn modelId="{3A217489-8BBE-42A9-9179-1F2FCB2B88FB}" type="presParOf" srcId="{F0A5B2DD-36F6-4BAE-9B7E-11445D6405EE}" destId="{267FAAFA-CC26-40FF-B876-EC42A9E530FC}" srcOrd="0" destOrd="0" presId="urn:microsoft.com/office/officeart/2005/8/layout/hierarchy6"/>
    <dgm:cxn modelId="{C05C4FC7-00EC-43C9-9CA9-82B9A1774C48}" type="presParOf" srcId="{F0A5B2DD-36F6-4BAE-9B7E-11445D6405EE}" destId="{886C79ED-25B2-438E-BD58-C347A161178D}" srcOrd="1" destOrd="0" presId="urn:microsoft.com/office/officeart/2005/8/layout/hierarchy6"/>
    <dgm:cxn modelId="{E150ED17-0D25-42CE-A992-B30342AFA5AD}" type="presParOf" srcId="{886C79ED-25B2-438E-BD58-C347A161178D}" destId="{55DDA9FA-C368-4EDB-AD4D-A62BDD4CE4CB}" srcOrd="0" destOrd="0" presId="urn:microsoft.com/office/officeart/2005/8/layout/hierarchy6"/>
    <dgm:cxn modelId="{3D05E8A2-A86F-4AE1-8F40-507A589789DF}" type="presParOf" srcId="{886C79ED-25B2-438E-BD58-C347A161178D}" destId="{D845C1B4-8386-4AA3-9623-380B63F2D9CF}" srcOrd="1" destOrd="0" presId="urn:microsoft.com/office/officeart/2005/8/layout/hierarchy6"/>
    <dgm:cxn modelId="{FDB6D630-1B34-4299-A983-3F370F935C39}" type="presParOf" srcId="{D845C1B4-8386-4AA3-9623-380B63F2D9CF}" destId="{F00E6500-30F9-4124-AE7F-443B8C195ECE}" srcOrd="0" destOrd="0" presId="urn:microsoft.com/office/officeart/2005/8/layout/hierarchy6"/>
    <dgm:cxn modelId="{7F3F9BB5-54F9-4B74-B700-06C2C640096C}" type="presParOf" srcId="{D845C1B4-8386-4AA3-9623-380B63F2D9CF}" destId="{BAD6709B-A5ED-4DD4-A135-A4F29211D332}" srcOrd="1" destOrd="0" presId="urn:microsoft.com/office/officeart/2005/8/layout/hierarchy6"/>
    <dgm:cxn modelId="{826E3921-A432-4820-AB5B-090CCC22CD45}" type="presParOf" srcId="{886C79ED-25B2-438E-BD58-C347A161178D}" destId="{F4570593-3652-4091-B8C9-AB53A1EAEDED}" srcOrd="2" destOrd="0" presId="urn:microsoft.com/office/officeart/2005/8/layout/hierarchy6"/>
    <dgm:cxn modelId="{7F71BB87-AFD6-4978-AB64-FACF348FC3B2}" type="presParOf" srcId="{886C79ED-25B2-438E-BD58-C347A161178D}" destId="{1ED13DE6-4EB2-440B-B734-4E88387E3F9C}" srcOrd="3" destOrd="0" presId="urn:microsoft.com/office/officeart/2005/8/layout/hierarchy6"/>
    <dgm:cxn modelId="{8739BE8F-B6ED-4A05-8547-EF8BDBFDD6EE}" type="presParOf" srcId="{1ED13DE6-4EB2-440B-B734-4E88387E3F9C}" destId="{9D60ACC0-FCD6-47F0-97A9-8347F38D4308}" srcOrd="0" destOrd="0" presId="urn:microsoft.com/office/officeart/2005/8/layout/hierarchy6"/>
    <dgm:cxn modelId="{966779EE-BABD-4ED3-9B25-E51549624BA9}" type="presParOf" srcId="{1ED13DE6-4EB2-440B-B734-4E88387E3F9C}" destId="{588248C2-3619-44DF-8811-652302514F97}" srcOrd="1" destOrd="0" presId="urn:microsoft.com/office/officeart/2005/8/layout/hierarchy6"/>
    <dgm:cxn modelId="{368C2D56-1A1E-4202-9BC3-CB20585ABDF0}" type="presParOf" srcId="{588248C2-3619-44DF-8811-652302514F97}" destId="{03C3E9DE-8759-486F-9F3A-32719CB732AE}" srcOrd="0" destOrd="0" presId="urn:microsoft.com/office/officeart/2005/8/layout/hierarchy6"/>
    <dgm:cxn modelId="{77A842C7-9060-4CBC-A48C-5D516328BFF7}" type="presParOf" srcId="{588248C2-3619-44DF-8811-652302514F97}" destId="{663FC144-F6CF-4299-AF38-92B0347F8CF2}" srcOrd="1" destOrd="0" presId="urn:microsoft.com/office/officeart/2005/8/layout/hierarchy6"/>
    <dgm:cxn modelId="{CCD0B8C2-160D-48AF-98B9-9E83E1B5A9BC}" type="presParOf" srcId="{663FC144-F6CF-4299-AF38-92B0347F8CF2}" destId="{5EB2C633-76B1-4A0A-8877-22B5E4E011E5}" srcOrd="0" destOrd="0" presId="urn:microsoft.com/office/officeart/2005/8/layout/hierarchy6"/>
    <dgm:cxn modelId="{A3B12B90-79B8-445D-97B1-CF34F7F364C9}" type="presParOf" srcId="{663FC144-F6CF-4299-AF38-92B0347F8CF2}" destId="{084C16C3-A88D-4AF1-B817-A389B9CE4381}" srcOrd="1" destOrd="0" presId="urn:microsoft.com/office/officeart/2005/8/layout/hierarchy6"/>
    <dgm:cxn modelId="{6D52724D-9D4D-4586-8927-EF08B082E389}" type="presParOf" srcId="{588248C2-3619-44DF-8811-652302514F97}" destId="{401E62DC-0604-4FC4-AEDF-C9B8EF2AF899}" srcOrd="2" destOrd="0" presId="urn:microsoft.com/office/officeart/2005/8/layout/hierarchy6"/>
    <dgm:cxn modelId="{84567CFB-7D32-48C6-890F-769318D9A2B5}" type="presParOf" srcId="{588248C2-3619-44DF-8811-652302514F97}" destId="{93FB4856-B2D3-476E-90D0-5F90D238FEF4}" srcOrd="3" destOrd="0" presId="urn:microsoft.com/office/officeart/2005/8/layout/hierarchy6"/>
    <dgm:cxn modelId="{2FB99415-DD5D-436F-B7ED-3EED6D2E56C5}" type="presParOf" srcId="{93FB4856-B2D3-476E-90D0-5F90D238FEF4}" destId="{1C5E16D1-43AA-4267-9BBA-B870018B4BCA}" srcOrd="0" destOrd="0" presId="urn:microsoft.com/office/officeart/2005/8/layout/hierarchy6"/>
    <dgm:cxn modelId="{C2146C96-DD6F-4B8C-8754-B5B19CE8F12A}" type="presParOf" srcId="{93FB4856-B2D3-476E-90D0-5F90D238FEF4}" destId="{45A69D60-31E3-42EA-8BD7-CAB0D953EFCD}" srcOrd="1" destOrd="0" presId="urn:microsoft.com/office/officeart/2005/8/layout/hierarchy6"/>
    <dgm:cxn modelId="{3CE1776C-1527-468C-9870-0709DC675180}" type="presParOf" srcId="{5406FC11-59C5-4E62-A145-F295899AE50E}" destId="{3ED10504-EDAB-4C0A-9354-14887997434B}"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FAAFA-CC26-40FF-B876-EC42A9E530FC}">
      <dsp:nvSpPr>
        <dsp:cNvPr id="0" name=""/>
        <dsp:cNvSpPr/>
      </dsp:nvSpPr>
      <dsp:spPr>
        <a:xfrm>
          <a:off x="1726852" y="3571"/>
          <a:ext cx="1601390" cy="10675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NCLLT Referred Cases</a:t>
          </a:r>
          <a:endParaRPr lang="en-US" sz="1700" kern="1200" dirty="0"/>
        </a:p>
      </dsp:txBody>
      <dsp:txXfrm>
        <a:off x="1758121" y="34840"/>
        <a:ext cx="1538852" cy="1005055"/>
      </dsp:txXfrm>
    </dsp:sp>
    <dsp:sp modelId="{55DDA9FA-C368-4EDB-AD4D-A62BDD4CE4CB}">
      <dsp:nvSpPr>
        <dsp:cNvPr id="0" name=""/>
        <dsp:cNvSpPr/>
      </dsp:nvSpPr>
      <dsp:spPr>
        <a:xfrm>
          <a:off x="1486644" y="1071165"/>
          <a:ext cx="1040903" cy="427037"/>
        </a:xfrm>
        <a:custGeom>
          <a:avLst/>
          <a:gdLst/>
          <a:ahLst/>
          <a:cxnLst/>
          <a:rect l="0" t="0" r="0" b="0"/>
          <a:pathLst>
            <a:path>
              <a:moveTo>
                <a:pt x="1040903" y="0"/>
              </a:moveTo>
              <a:lnTo>
                <a:pt x="1040903" y="213518"/>
              </a:lnTo>
              <a:lnTo>
                <a:pt x="0" y="213518"/>
              </a:lnTo>
              <a:lnTo>
                <a:pt x="0" y="4270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E6500-30F9-4124-AE7F-443B8C195ECE}">
      <dsp:nvSpPr>
        <dsp:cNvPr id="0" name=""/>
        <dsp:cNvSpPr/>
      </dsp:nvSpPr>
      <dsp:spPr>
        <a:xfrm>
          <a:off x="685948" y="1498203"/>
          <a:ext cx="1601390" cy="10675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Unlisted/Pvt Ltd companies</a:t>
          </a:r>
          <a:endParaRPr lang="en-US" sz="1700" kern="1200" dirty="0"/>
        </a:p>
      </dsp:txBody>
      <dsp:txXfrm>
        <a:off x="717217" y="1529472"/>
        <a:ext cx="1538852" cy="1005055"/>
      </dsp:txXfrm>
    </dsp:sp>
    <dsp:sp modelId="{F4570593-3652-4091-B8C9-AB53A1EAEDED}">
      <dsp:nvSpPr>
        <dsp:cNvPr id="0" name=""/>
        <dsp:cNvSpPr/>
      </dsp:nvSpPr>
      <dsp:spPr>
        <a:xfrm>
          <a:off x="2527548" y="1071165"/>
          <a:ext cx="1040903" cy="427037"/>
        </a:xfrm>
        <a:custGeom>
          <a:avLst/>
          <a:gdLst/>
          <a:ahLst/>
          <a:cxnLst/>
          <a:rect l="0" t="0" r="0" b="0"/>
          <a:pathLst>
            <a:path>
              <a:moveTo>
                <a:pt x="0" y="0"/>
              </a:moveTo>
              <a:lnTo>
                <a:pt x="0" y="213518"/>
              </a:lnTo>
              <a:lnTo>
                <a:pt x="1040903" y="213518"/>
              </a:lnTo>
              <a:lnTo>
                <a:pt x="1040903" y="4270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60ACC0-FCD6-47F0-97A9-8347F38D4308}">
      <dsp:nvSpPr>
        <dsp:cNvPr id="0" name=""/>
        <dsp:cNvSpPr/>
      </dsp:nvSpPr>
      <dsp:spPr>
        <a:xfrm>
          <a:off x="2767756" y="1498203"/>
          <a:ext cx="1601390" cy="10675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Listed companies</a:t>
          </a:r>
          <a:endParaRPr lang="en-US" sz="1700" kern="1200" dirty="0"/>
        </a:p>
      </dsp:txBody>
      <dsp:txXfrm>
        <a:off x="2799025" y="1529472"/>
        <a:ext cx="1538852" cy="1005055"/>
      </dsp:txXfrm>
    </dsp:sp>
    <dsp:sp modelId="{03C3E9DE-8759-486F-9F3A-32719CB732AE}">
      <dsp:nvSpPr>
        <dsp:cNvPr id="0" name=""/>
        <dsp:cNvSpPr/>
      </dsp:nvSpPr>
      <dsp:spPr>
        <a:xfrm>
          <a:off x="2527548" y="2565796"/>
          <a:ext cx="1040903" cy="427037"/>
        </a:xfrm>
        <a:custGeom>
          <a:avLst/>
          <a:gdLst/>
          <a:ahLst/>
          <a:cxnLst/>
          <a:rect l="0" t="0" r="0" b="0"/>
          <a:pathLst>
            <a:path>
              <a:moveTo>
                <a:pt x="1040903" y="0"/>
              </a:moveTo>
              <a:lnTo>
                <a:pt x="1040903" y="213518"/>
              </a:lnTo>
              <a:lnTo>
                <a:pt x="0" y="213518"/>
              </a:lnTo>
              <a:lnTo>
                <a:pt x="0" y="4270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B2C633-76B1-4A0A-8877-22B5E4E011E5}">
      <dsp:nvSpPr>
        <dsp:cNvPr id="0" name=""/>
        <dsp:cNvSpPr/>
      </dsp:nvSpPr>
      <dsp:spPr>
        <a:xfrm>
          <a:off x="1726852" y="2992834"/>
          <a:ext cx="1601390" cy="10675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Assets purchase by the new investors</a:t>
          </a:r>
          <a:endParaRPr lang="en-US" sz="1700" kern="1200" dirty="0"/>
        </a:p>
      </dsp:txBody>
      <dsp:txXfrm>
        <a:off x="1758121" y="3024103"/>
        <a:ext cx="1538852" cy="1005055"/>
      </dsp:txXfrm>
    </dsp:sp>
    <dsp:sp modelId="{401E62DC-0604-4FC4-AEDF-C9B8EF2AF899}">
      <dsp:nvSpPr>
        <dsp:cNvPr id="0" name=""/>
        <dsp:cNvSpPr/>
      </dsp:nvSpPr>
      <dsp:spPr>
        <a:xfrm>
          <a:off x="3568451" y="2565796"/>
          <a:ext cx="1040903" cy="427037"/>
        </a:xfrm>
        <a:custGeom>
          <a:avLst/>
          <a:gdLst/>
          <a:ahLst/>
          <a:cxnLst/>
          <a:rect l="0" t="0" r="0" b="0"/>
          <a:pathLst>
            <a:path>
              <a:moveTo>
                <a:pt x="0" y="0"/>
              </a:moveTo>
              <a:lnTo>
                <a:pt x="0" y="213518"/>
              </a:lnTo>
              <a:lnTo>
                <a:pt x="1040903" y="213518"/>
              </a:lnTo>
              <a:lnTo>
                <a:pt x="1040903" y="4270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E16D1-43AA-4267-9BBA-B870018B4BCA}">
      <dsp:nvSpPr>
        <dsp:cNvPr id="0" name=""/>
        <dsp:cNvSpPr/>
      </dsp:nvSpPr>
      <dsp:spPr>
        <a:xfrm>
          <a:off x="3808660" y="2992834"/>
          <a:ext cx="1601390" cy="10675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Investment in company by the investor</a:t>
          </a:r>
          <a:endParaRPr lang="en-US" sz="1700" kern="1200" dirty="0"/>
        </a:p>
      </dsp:txBody>
      <dsp:txXfrm>
        <a:off x="3839929" y="3024103"/>
        <a:ext cx="1538852" cy="10050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86339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42512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57978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11067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25452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114977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303760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423645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555519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2620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80EFB-2E6D-4D90-BA14-6EDE62CC69F3}" type="datetimeFigureOut">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3FB140-AF26-4023-AFDF-39FADED80639}" type="slidenum">
              <a:rPr lang="en-US" smtClean="0"/>
              <a:t>‹#›</a:t>
            </a:fld>
            <a:endParaRPr lang="en-US" dirty="0"/>
          </a:p>
        </p:txBody>
      </p:sp>
    </p:spTree>
    <p:extLst>
      <p:ext uri="{BB962C8B-B14F-4D97-AF65-F5344CB8AC3E}">
        <p14:creationId xmlns:p14="http://schemas.microsoft.com/office/powerpoint/2010/main" val="119134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EFB-2E6D-4D90-BA14-6EDE62CC69F3}" type="datetimeFigureOut">
              <a:rPr lang="en-US" smtClean="0"/>
              <a:t>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FB140-AF26-4023-AFDF-39FADED80639}" type="slidenum">
              <a:rPr lang="en-US" smtClean="0"/>
              <a:t>‹#›</a:t>
            </a:fld>
            <a:endParaRPr lang="en-US" dirty="0"/>
          </a:p>
        </p:txBody>
      </p:sp>
    </p:spTree>
    <p:extLst>
      <p:ext uri="{BB962C8B-B14F-4D97-AF65-F5344CB8AC3E}">
        <p14:creationId xmlns:p14="http://schemas.microsoft.com/office/powerpoint/2010/main" val="2068584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NCLT Referred Listed Cases:  Equity Valuation framework</a:t>
            </a:r>
            <a:endParaRPr lang="en-US" dirty="0"/>
          </a:p>
        </p:txBody>
      </p:sp>
      <p:sp>
        <p:nvSpPr>
          <p:cNvPr id="3" name="Subtitle 2"/>
          <p:cNvSpPr>
            <a:spLocks noGrp="1"/>
          </p:cNvSpPr>
          <p:nvPr>
            <p:ph type="subTitle" idx="1"/>
          </p:nvPr>
        </p:nvSpPr>
        <p:spPr/>
        <p:txBody>
          <a:bodyPr/>
          <a:lstStyle/>
          <a:p>
            <a:r>
              <a:rPr lang="en-US" dirty="0" smtClean="0"/>
              <a:t>Dhiraj Dave</a:t>
            </a:r>
          </a:p>
          <a:p>
            <a:r>
              <a:rPr lang="en-US" dirty="0" smtClean="0"/>
              <a:t>Jan 9 2018</a:t>
            </a:r>
            <a:endParaRPr lang="en-US" dirty="0"/>
          </a:p>
        </p:txBody>
      </p:sp>
    </p:spTree>
    <p:extLst>
      <p:ext uri="{BB962C8B-B14F-4D97-AF65-F5344CB8AC3E}">
        <p14:creationId xmlns:p14="http://schemas.microsoft.com/office/powerpoint/2010/main" val="2433884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484265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135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by asset purchase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Case when new investor decide to invest money in the listed company by buying assets</a:t>
            </a:r>
          </a:p>
          <a:p>
            <a:pPr lvl="1"/>
            <a:r>
              <a:rPr lang="en-US" dirty="0" smtClean="0"/>
              <a:t> The company would get consideration which would be generally be lower then total debt and may be around liquidation value. </a:t>
            </a:r>
          </a:p>
          <a:p>
            <a:pPr lvl="1"/>
            <a:r>
              <a:rPr lang="en-US" dirty="0" smtClean="0"/>
              <a:t>The investor would not get benefit of accumulated losses which continue to remain with company</a:t>
            </a:r>
          </a:p>
          <a:p>
            <a:pPr lvl="1"/>
            <a:r>
              <a:rPr lang="en-US" dirty="0" smtClean="0"/>
              <a:t>Limited or no value left for minority shareholder. Example Murali Industries /Binani Industries (Cement)</a:t>
            </a:r>
          </a:p>
          <a:p>
            <a:pPr lvl="1"/>
            <a:r>
              <a:rPr lang="en-US" dirty="0" smtClean="0"/>
              <a:t>In case of Binani Cements, reports are suggesting the consideration could be higher than total debt of Cement division of Binani Industries. In such case Binani Industries would get excess amount after paying debt obligation and that shall add to the equity price/market capitalization to the extent of excess realisation	</a:t>
            </a:r>
            <a:endParaRPr lang="en-US" dirty="0"/>
          </a:p>
        </p:txBody>
      </p:sp>
    </p:spTree>
    <p:extLst>
      <p:ext uri="{BB962C8B-B14F-4D97-AF65-F5344CB8AC3E}">
        <p14:creationId xmlns:p14="http://schemas.microsoft.com/office/powerpoint/2010/main" val="403648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Investment in the company by investor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this cases, since the company is listed, maximum promoter shareholding can not exceeds 25% of total equity</a:t>
            </a:r>
          </a:p>
          <a:p>
            <a:r>
              <a:rPr lang="en-US" dirty="0" smtClean="0"/>
              <a:t>There are legal hurdle to write down equity below par value.</a:t>
            </a:r>
          </a:p>
          <a:p>
            <a:r>
              <a:rPr lang="en-US" dirty="0" smtClean="0"/>
              <a:t>The investor is most likely to ask banker to convert unsustainable portion of debt in equity</a:t>
            </a:r>
          </a:p>
          <a:p>
            <a:r>
              <a:rPr lang="en-US" dirty="0" smtClean="0"/>
              <a:t>Subsequently, would infuse money at face value which would result in Bank/lender/minority shareholder total stake being at around 25%</a:t>
            </a:r>
            <a:endParaRPr lang="en-US" dirty="0"/>
          </a:p>
        </p:txBody>
      </p:sp>
    </p:spTree>
    <p:extLst>
      <p:ext uri="{BB962C8B-B14F-4D97-AF65-F5344CB8AC3E}">
        <p14:creationId xmlns:p14="http://schemas.microsoft.com/office/powerpoint/2010/main" val="3189823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Company investment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1497713"/>
              </p:ext>
            </p:extLst>
          </p:nvPr>
        </p:nvGraphicFramePr>
        <p:xfrm>
          <a:off x="457200" y="1600200"/>
          <a:ext cx="8229600" cy="4886960"/>
        </p:xfrm>
        <a:graphic>
          <a:graphicData uri="http://schemas.openxmlformats.org/drawingml/2006/table">
            <a:tbl>
              <a:tblPr firstRow="1" bandRow="1">
                <a:tableStyleId>{5C22544A-7EE6-4342-B048-85BDC9FD1C3A}</a:tableStyleId>
              </a:tblPr>
              <a:tblGrid>
                <a:gridCol w="3250704"/>
                <a:gridCol w="3672408"/>
                <a:gridCol w="1306488"/>
              </a:tblGrid>
              <a:tr h="370840">
                <a:tc>
                  <a:txBody>
                    <a:bodyPr/>
                    <a:lstStyle/>
                    <a:p>
                      <a:endParaRPr lang="en-US" dirty="0"/>
                    </a:p>
                  </a:txBody>
                  <a:tcPr/>
                </a:tc>
                <a:tc>
                  <a:txBody>
                    <a:bodyPr/>
                    <a:lstStyle/>
                    <a:p>
                      <a:endParaRPr lang="en-US" dirty="0"/>
                    </a:p>
                  </a:txBody>
                  <a:tcPr/>
                </a:tc>
                <a:tc>
                  <a:txBody>
                    <a:bodyPr/>
                    <a:lstStyle/>
                    <a:p>
                      <a:pPr algn="r"/>
                      <a:r>
                        <a:rPr lang="en-US" dirty="0" smtClean="0"/>
                        <a:t>Rs crore</a:t>
                      </a:r>
                      <a:endParaRPr lang="en-US" dirty="0"/>
                    </a:p>
                  </a:txBody>
                  <a:tcPr/>
                </a:tc>
              </a:tr>
              <a:tr h="370840">
                <a:tc>
                  <a:txBody>
                    <a:bodyPr/>
                    <a:lstStyle/>
                    <a:p>
                      <a:r>
                        <a:rPr lang="en-US" dirty="0" smtClean="0"/>
                        <a:t>Total market capitalisation</a:t>
                      </a:r>
                      <a:endParaRPr lang="en-US" dirty="0"/>
                    </a:p>
                  </a:txBody>
                  <a:tcPr/>
                </a:tc>
                <a:tc>
                  <a:txBody>
                    <a:bodyPr/>
                    <a:lstStyle/>
                    <a:p>
                      <a:r>
                        <a:rPr lang="en-US" dirty="0" smtClean="0"/>
                        <a:t>(10 Cr share of face value</a:t>
                      </a:r>
                      <a:r>
                        <a:rPr lang="en-US" baseline="0" dirty="0" smtClean="0"/>
                        <a:t> </a:t>
                      </a:r>
                      <a:r>
                        <a:rPr lang="en-US" dirty="0" smtClean="0"/>
                        <a:t>10 each)</a:t>
                      </a:r>
                      <a:endParaRPr lang="en-US" dirty="0"/>
                    </a:p>
                  </a:txBody>
                  <a:tcPr/>
                </a:tc>
                <a:tc>
                  <a:txBody>
                    <a:bodyPr/>
                    <a:lstStyle/>
                    <a:p>
                      <a:pPr algn="r"/>
                      <a:r>
                        <a:rPr lang="en-US" dirty="0" smtClean="0"/>
                        <a:t>100</a:t>
                      </a:r>
                      <a:endParaRPr lang="en-US" dirty="0"/>
                    </a:p>
                  </a:txBody>
                  <a:tcPr/>
                </a:tc>
              </a:tr>
              <a:tr h="370840">
                <a:tc>
                  <a:txBody>
                    <a:bodyPr/>
                    <a:lstStyle/>
                    <a:p>
                      <a:r>
                        <a:rPr lang="en-US" dirty="0" smtClean="0"/>
                        <a:t>Promoter shareholder</a:t>
                      </a:r>
                      <a:endParaRPr lang="en-US" dirty="0"/>
                    </a:p>
                  </a:txBody>
                  <a:tcPr/>
                </a:tc>
                <a:tc>
                  <a:txBody>
                    <a:bodyPr/>
                    <a:lstStyle/>
                    <a:p>
                      <a:r>
                        <a:rPr lang="en-US" dirty="0" smtClean="0"/>
                        <a:t>75% (with all being pledged to lenders)</a:t>
                      </a:r>
                      <a:endParaRPr lang="en-US" dirty="0"/>
                    </a:p>
                  </a:txBody>
                  <a:tcPr/>
                </a:tc>
                <a:tc>
                  <a:txBody>
                    <a:bodyPr/>
                    <a:lstStyle/>
                    <a:p>
                      <a:pPr algn="r"/>
                      <a:r>
                        <a:rPr lang="en-US" dirty="0" smtClean="0"/>
                        <a:t>75</a:t>
                      </a:r>
                      <a:endParaRPr lang="en-US" dirty="0"/>
                    </a:p>
                  </a:txBody>
                  <a:tcPr/>
                </a:tc>
              </a:tr>
              <a:tr h="370840">
                <a:tc>
                  <a:txBody>
                    <a:bodyPr/>
                    <a:lstStyle/>
                    <a:p>
                      <a:r>
                        <a:rPr lang="en-US" dirty="0" smtClean="0"/>
                        <a:t>Minority</a:t>
                      </a:r>
                      <a:r>
                        <a:rPr lang="en-US" baseline="0" dirty="0" smtClean="0"/>
                        <a:t> shareholder</a:t>
                      </a:r>
                      <a:endParaRPr lang="en-US" dirty="0"/>
                    </a:p>
                  </a:txBody>
                  <a:tcPr/>
                </a:tc>
                <a:tc>
                  <a:txBody>
                    <a:bodyPr/>
                    <a:lstStyle/>
                    <a:p>
                      <a:r>
                        <a:rPr lang="en-US" dirty="0" smtClean="0"/>
                        <a:t>25%</a:t>
                      </a:r>
                      <a:endParaRPr lang="en-US" dirty="0"/>
                    </a:p>
                  </a:txBody>
                  <a:tcPr/>
                </a:tc>
                <a:tc>
                  <a:txBody>
                    <a:bodyPr/>
                    <a:lstStyle/>
                    <a:p>
                      <a:pPr algn="r"/>
                      <a:r>
                        <a:rPr lang="en-US" dirty="0" smtClean="0"/>
                        <a:t>25%</a:t>
                      </a:r>
                      <a:endParaRPr lang="en-US" dirty="0"/>
                    </a:p>
                  </a:txBody>
                  <a:tcPr/>
                </a:tc>
              </a:tr>
              <a:tr h="370840">
                <a:tc>
                  <a:txBody>
                    <a:bodyPr/>
                    <a:lstStyle/>
                    <a:p>
                      <a:r>
                        <a:rPr lang="en-US" dirty="0" smtClean="0"/>
                        <a:t>Average market capitalisation</a:t>
                      </a:r>
                      <a:r>
                        <a:rPr lang="en-US" baseline="0" dirty="0" smtClean="0"/>
                        <a:t> past 6 months</a:t>
                      </a:r>
                      <a:endParaRPr lang="en-US" dirty="0"/>
                    </a:p>
                  </a:txBody>
                  <a:tcPr/>
                </a:tc>
                <a:tc>
                  <a:txBody>
                    <a:bodyPr/>
                    <a:lstStyle/>
                    <a:p>
                      <a:r>
                        <a:rPr lang="en-US" dirty="0" smtClean="0"/>
                        <a:t>Scenario I</a:t>
                      </a:r>
                      <a:endParaRPr lang="en-US" dirty="0"/>
                    </a:p>
                  </a:txBody>
                  <a:tcPr/>
                </a:tc>
                <a:tc>
                  <a:txBody>
                    <a:bodyPr/>
                    <a:lstStyle/>
                    <a:p>
                      <a:pPr algn="r"/>
                      <a:r>
                        <a:rPr lang="en-US" dirty="0" smtClean="0"/>
                        <a:t>500</a:t>
                      </a:r>
                      <a:endParaRPr lang="en-US" dirty="0"/>
                    </a:p>
                  </a:txBody>
                  <a:tcPr/>
                </a:tc>
              </a:tr>
              <a:tr h="370840">
                <a:tc>
                  <a:txBody>
                    <a:bodyPr/>
                    <a:lstStyle/>
                    <a:p>
                      <a:endParaRPr lang="en-US" dirty="0"/>
                    </a:p>
                  </a:txBody>
                  <a:tcPr/>
                </a:tc>
                <a:tc>
                  <a:txBody>
                    <a:bodyPr/>
                    <a:lstStyle/>
                    <a:p>
                      <a:r>
                        <a:rPr lang="en-US" dirty="0" smtClean="0"/>
                        <a:t>Scenario</a:t>
                      </a:r>
                      <a:r>
                        <a:rPr lang="en-US" baseline="0" dirty="0" smtClean="0"/>
                        <a:t> II</a:t>
                      </a:r>
                      <a:endParaRPr lang="en-US" dirty="0"/>
                    </a:p>
                  </a:txBody>
                  <a:tcPr/>
                </a:tc>
                <a:tc>
                  <a:txBody>
                    <a:bodyPr/>
                    <a:lstStyle/>
                    <a:p>
                      <a:pPr algn="r"/>
                      <a:r>
                        <a:rPr lang="en-US" dirty="0" smtClean="0"/>
                        <a:t>100</a:t>
                      </a:r>
                      <a:endParaRPr lang="en-US" dirty="0"/>
                    </a:p>
                  </a:txBody>
                  <a:tcPr/>
                </a:tc>
              </a:tr>
              <a:tr h="370840">
                <a:tc>
                  <a:txBody>
                    <a:bodyPr/>
                    <a:lstStyle/>
                    <a:p>
                      <a:endParaRPr lang="en-US" dirty="0"/>
                    </a:p>
                  </a:txBody>
                  <a:tcPr/>
                </a:tc>
                <a:tc>
                  <a:txBody>
                    <a:bodyPr/>
                    <a:lstStyle/>
                    <a:p>
                      <a:r>
                        <a:rPr lang="en-US" dirty="0" smtClean="0"/>
                        <a:t>Scenario</a:t>
                      </a:r>
                      <a:r>
                        <a:rPr lang="en-US" baseline="0" dirty="0" smtClean="0"/>
                        <a:t> III</a:t>
                      </a:r>
                      <a:endParaRPr lang="en-US" dirty="0"/>
                    </a:p>
                  </a:txBody>
                  <a:tcPr/>
                </a:tc>
                <a:tc>
                  <a:txBody>
                    <a:bodyPr/>
                    <a:lstStyle/>
                    <a:p>
                      <a:pPr algn="r"/>
                      <a:r>
                        <a:rPr lang="en-US" dirty="0" smtClean="0"/>
                        <a:t>50</a:t>
                      </a:r>
                      <a:endParaRPr lang="en-US" dirty="0"/>
                    </a:p>
                  </a:txBody>
                  <a:tcPr/>
                </a:tc>
              </a:tr>
              <a:tr h="370840">
                <a:tc>
                  <a:txBody>
                    <a:bodyPr/>
                    <a:lstStyle/>
                    <a:p>
                      <a:r>
                        <a:rPr lang="en-US" dirty="0" smtClean="0"/>
                        <a:t>Total</a:t>
                      </a:r>
                      <a:r>
                        <a:rPr lang="en-US" baseline="0" dirty="0" smtClean="0"/>
                        <a:t> debt </a:t>
                      </a:r>
                      <a:endParaRPr lang="en-US" dirty="0"/>
                    </a:p>
                  </a:txBody>
                  <a:tcPr/>
                </a:tc>
                <a:tc>
                  <a:txBody>
                    <a:bodyPr/>
                    <a:lstStyle/>
                    <a:p>
                      <a:endParaRPr lang="en-US" dirty="0"/>
                    </a:p>
                  </a:txBody>
                  <a:tcPr/>
                </a:tc>
                <a:tc>
                  <a:txBody>
                    <a:bodyPr/>
                    <a:lstStyle/>
                    <a:p>
                      <a:pPr algn="r"/>
                      <a:r>
                        <a:rPr lang="en-US" dirty="0" smtClean="0"/>
                        <a:t>1000</a:t>
                      </a:r>
                      <a:endParaRPr lang="en-US" dirty="0"/>
                    </a:p>
                  </a:txBody>
                  <a:tcPr/>
                </a:tc>
              </a:tr>
              <a:tr h="370840">
                <a:tc>
                  <a:txBody>
                    <a:bodyPr/>
                    <a:lstStyle/>
                    <a:p>
                      <a:r>
                        <a:rPr lang="en-US" dirty="0" smtClean="0"/>
                        <a:t>EBITDA</a:t>
                      </a:r>
                      <a:endParaRPr lang="en-US" dirty="0"/>
                    </a:p>
                  </a:txBody>
                  <a:tcPr/>
                </a:tc>
                <a:tc>
                  <a:txBody>
                    <a:bodyPr/>
                    <a:lstStyle/>
                    <a:p>
                      <a:endParaRPr lang="en-US" dirty="0"/>
                    </a:p>
                  </a:txBody>
                  <a:tcPr/>
                </a:tc>
                <a:tc>
                  <a:txBody>
                    <a:bodyPr/>
                    <a:lstStyle/>
                    <a:p>
                      <a:pPr algn="r"/>
                      <a:r>
                        <a:rPr lang="en-US" dirty="0" smtClean="0"/>
                        <a:t>50</a:t>
                      </a:r>
                      <a:endParaRPr lang="en-US" dirty="0"/>
                    </a:p>
                  </a:txBody>
                  <a:tcPr/>
                </a:tc>
              </a:tr>
              <a:tr h="370840">
                <a:tc>
                  <a:txBody>
                    <a:bodyPr/>
                    <a:lstStyle/>
                    <a:p>
                      <a:r>
                        <a:rPr lang="en-US" dirty="0" smtClean="0"/>
                        <a:t>Sustainable EBITDA post</a:t>
                      </a:r>
                      <a:r>
                        <a:rPr lang="en-US" baseline="0" dirty="0" smtClean="0"/>
                        <a:t> restructuring</a:t>
                      </a:r>
                      <a:endParaRPr lang="en-US" dirty="0"/>
                    </a:p>
                  </a:txBody>
                  <a:tcPr/>
                </a:tc>
                <a:tc>
                  <a:txBody>
                    <a:bodyPr/>
                    <a:lstStyle/>
                    <a:p>
                      <a:endParaRPr lang="en-US" dirty="0"/>
                    </a:p>
                  </a:txBody>
                  <a:tcPr/>
                </a:tc>
                <a:tc>
                  <a:txBody>
                    <a:bodyPr/>
                    <a:lstStyle/>
                    <a:p>
                      <a:pPr algn="r"/>
                      <a:r>
                        <a:rPr lang="en-US" dirty="0" smtClean="0"/>
                        <a:t>100</a:t>
                      </a:r>
                      <a:endParaRPr lang="en-US" dirty="0"/>
                    </a:p>
                  </a:txBody>
                  <a:tcPr/>
                </a:tc>
              </a:tr>
              <a:tr h="370840">
                <a:tc>
                  <a:txBody>
                    <a:bodyPr/>
                    <a:lstStyle/>
                    <a:p>
                      <a:endParaRPr lang="en-US" dirty="0"/>
                    </a:p>
                  </a:txBody>
                  <a:tcPr/>
                </a:tc>
                <a:tc>
                  <a:txBody>
                    <a:bodyPr/>
                    <a:lstStyle/>
                    <a:p>
                      <a:endParaRPr lang="en-US" dirty="0"/>
                    </a:p>
                  </a:txBody>
                  <a:tcPr/>
                </a:tc>
                <a:tc>
                  <a:txBody>
                    <a:bodyPr/>
                    <a:lstStyle/>
                    <a:p>
                      <a:pPr algn="r"/>
                      <a:endParaRPr lang="en-US" dirty="0"/>
                    </a:p>
                  </a:txBody>
                  <a:tcPr/>
                </a:tc>
              </a:tr>
            </a:tbl>
          </a:graphicData>
        </a:graphic>
      </p:graphicFrame>
    </p:spTree>
    <p:extLst>
      <p:ext uri="{BB962C8B-B14F-4D97-AF65-F5344CB8AC3E}">
        <p14:creationId xmlns:p14="http://schemas.microsoft.com/office/powerpoint/2010/main" val="3446265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Company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77113328"/>
              </p:ext>
            </p:extLst>
          </p:nvPr>
        </p:nvGraphicFramePr>
        <p:xfrm>
          <a:off x="457200" y="1600200"/>
          <a:ext cx="8229600" cy="17526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Valuation Method</a:t>
                      </a:r>
                      <a:endParaRPr lang="en-US" dirty="0"/>
                    </a:p>
                  </a:txBody>
                  <a:tcPr/>
                </a:tc>
                <a:tc>
                  <a:txBody>
                    <a:bodyPr/>
                    <a:lstStyle/>
                    <a:p>
                      <a:r>
                        <a:rPr lang="en-US" dirty="0" smtClean="0"/>
                        <a:t>Rationale</a:t>
                      </a:r>
                      <a:endParaRPr lang="en-US" dirty="0"/>
                    </a:p>
                  </a:txBody>
                  <a:tcPr/>
                </a:tc>
                <a:tc>
                  <a:txBody>
                    <a:bodyPr/>
                    <a:lstStyle/>
                    <a:p>
                      <a:r>
                        <a:rPr lang="en-US" dirty="0" smtClean="0"/>
                        <a:t>EV Rs Cr</a:t>
                      </a:r>
                      <a:endParaRPr lang="en-US" dirty="0"/>
                    </a:p>
                  </a:txBody>
                  <a:tcPr/>
                </a:tc>
              </a:tr>
              <a:tr h="370840">
                <a:tc>
                  <a:txBody>
                    <a:bodyPr/>
                    <a:lstStyle/>
                    <a:p>
                      <a:r>
                        <a:rPr lang="en-US" dirty="0" smtClean="0"/>
                        <a:t>EV/EBITDA or cashflow</a:t>
                      </a:r>
                      <a:r>
                        <a:rPr lang="en-US" baseline="0" dirty="0" smtClean="0"/>
                        <a:t> discounting</a:t>
                      </a:r>
                      <a:endParaRPr lang="en-US" dirty="0"/>
                    </a:p>
                  </a:txBody>
                  <a:tcPr/>
                </a:tc>
                <a:tc>
                  <a:txBody>
                    <a:bodyPr/>
                    <a:lstStyle/>
                    <a:p>
                      <a:r>
                        <a:rPr lang="en-US" dirty="0" smtClean="0"/>
                        <a:t>Going</a:t>
                      </a:r>
                      <a:r>
                        <a:rPr lang="en-US" baseline="0" dirty="0" smtClean="0"/>
                        <a:t> concern let us assume 15 X EV/EBITDA</a:t>
                      </a:r>
                      <a:endParaRPr lang="en-US" dirty="0"/>
                    </a:p>
                  </a:txBody>
                  <a:tcPr/>
                </a:tc>
                <a:tc>
                  <a:txBody>
                    <a:bodyPr/>
                    <a:lstStyle/>
                    <a:p>
                      <a:r>
                        <a:rPr lang="en-US" dirty="0" smtClean="0"/>
                        <a:t>1,500</a:t>
                      </a:r>
                      <a:endParaRPr lang="en-US" dirty="0"/>
                    </a:p>
                  </a:txBody>
                  <a:tcPr/>
                </a:tc>
              </a:tr>
              <a:tr h="370840">
                <a:tc>
                  <a:txBody>
                    <a:bodyPr/>
                    <a:lstStyle/>
                    <a:p>
                      <a:r>
                        <a:rPr lang="en-US" dirty="0" smtClean="0"/>
                        <a:t>Liquidation</a:t>
                      </a:r>
                      <a:r>
                        <a:rPr lang="en-US" baseline="0" dirty="0" smtClean="0"/>
                        <a:t> Valuation</a:t>
                      </a:r>
                      <a:endParaRPr lang="en-US" dirty="0"/>
                    </a:p>
                  </a:txBody>
                  <a:tcPr/>
                </a:tc>
                <a:tc>
                  <a:txBody>
                    <a:bodyPr/>
                    <a:lstStyle/>
                    <a:p>
                      <a:r>
                        <a:rPr lang="en-US" dirty="0" smtClean="0"/>
                        <a:t>Distress</a:t>
                      </a:r>
                      <a:r>
                        <a:rPr lang="en-US" baseline="0" dirty="0" smtClean="0"/>
                        <a:t> sale</a:t>
                      </a:r>
                      <a:endParaRPr lang="en-US" dirty="0"/>
                    </a:p>
                  </a:txBody>
                  <a:tcPr/>
                </a:tc>
                <a:tc>
                  <a:txBody>
                    <a:bodyPr/>
                    <a:lstStyle/>
                    <a:p>
                      <a:r>
                        <a:rPr lang="en-US" dirty="0" smtClean="0"/>
                        <a:t>300</a:t>
                      </a:r>
                      <a:endParaRPr lang="en-US" dirty="0"/>
                    </a:p>
                  </a:txBody>
                  <a:tcPr/>
                </a:tc>
              </a:tr>
              <a:tr h="370840">
                <a:tc>
                  <a:txBody>
                    <a:bodyPr/>
                    <a:lstStyle/>
                    <a:p>
                      <a:r>
                        <a:rPr lang="en-US" dirty="0" smtClean="0"/>
                        <a:t>Average Enterprise</a:t>
                      </a:r>
                      <a:r>
                        <a:rPr lang="en-US" baseline="0" dirty="0" smtClean="0"/>
                        <a:t> value</a:t>
                      </a:r>
                      <a:endParaRPr lang="en-US" dirty="0"/>
                    </a:p>
                  </a:txBody>
                  <a:tcPr/>
                </a:tc>
                <a:tc>
                  <a:txBody>
                    <a:bodyPr/>
                    <a:lstStyle/>
                    <a:p>
                      <a:endParaRPr lang="en-US" dirty="0"/>
                    </a:p>
                  </a:txBody>
                  <a:tcPr/>
                </a:tc>
                <a:tc>
                  <a:txBody>
                    <a:bodyPr/>
                    <a:lstStyle/>
                    <a:p>
                      <a:r>
                        <a:rPr lang="en-US" dirty="0" smtClean="0"/>
                        <a:t>900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08045500"/>
              </p:ext>
            </p:extLst>
          </p:nvPr>
        </p:nvGraphicFramePr>
        <p:xfrm>
          <a:off x="683568" y="4293096"/>
          <a:ext cx="7896200" cy="1854200"/>
        </p:xfrm>
        <a:graphic>
          <a:graphicData uri="http://schemas.openxmlformats.org/drawingml/2006/table">
            <a:tbl>
              <a:tblPr firstRow="1" bandRow="1">
                <a:tableStyleId>{5C22544A-7EE6-4342-B048-85BDC9FD1C3A}</a:tableStyleId>
              </a:tblPr>
              <a:tblGrid>
                <a:gridCol w="3295192"/>
                <a:gridCol w="1241312"/>
                <a:gridCol w="1385646"/>
                <a:gridCol w="1974050"/>
              </a:tblGrid>
              <a:tr h="370840">
                <a:tc>
                  <a:txBody>
                    <a:bodyPr/>
                    <a:lstStyle/>
                    <a:p>
                      <a:r>
                        <a:rPr lang="en-US" dirty="0" smtClean="0"/>
                        <a:t>Rs cr</a:t>
                      </a:r>
                      <a:endParaRPr lang="en-US" dirty="0"/>
                    </a:p>
                  </a:txBody>
                  <a:tcPr/>
                </a:tc>
                <a:tc>
                  <a:txBody>
                    <a:bodyPr/>
                    <a:lstStyle/>
                    <a:p>
                      <a:pPr algn="r"/>
                      <a:r>
                        <a:rPr lang="en-US" dirty="0" smtClean="0"/>
                        <a:t>Scenario</a:t>
                      </a:r>
                      <a:r>
                        <a:rPr lang="en-US" baseline="0" dirty="0" smtClean="0"/>
                        <a:t> I</a:t>
                      </a:r>
                      <a:endParaRPr lang="en-US" dirty="0"/>
                    </a:p>
                  </a:txBody>
                  <a:tcPr/>
                </a:tc>
                <a:tc>
                  <a:txBody>
                    <a:bodyPr/>
                    <a:lstStyle/>
                    <a:p>
                      <a:pPr algn="r"/>
                      <a:r>
                        <a:rPr lang="en-US" dirty="0" smtClean="0"/>
                        <a:t>Scenario II</a:t>
                      </a:r>
                      <a:endParaRPr lang="en-US" dirty="0"/>
                    </a:p>
                  </a:txBody>
                  <a:tcPr/>
                </a:tc>
                <a:tc>
                  <a:txBody>
                    <a:bodyPr/>
                    <a:lstStyle/>
                    <a:p>
                      <a:pPr algn="r"/>
                      <a:r>
                        <a:rPr lang="en-US" dirty="0" smtClean="0"/>
                        <a:t>Scenario III</a:t>
                      </a:r>
                      <a:endParaRPr lang="en-US" dirty="0"/>
                    </a:p>
                  </a:txBody>
                  <a:tcPr/>
                </a:tc>
              </a:tr>
              <a:tr h="370840">
                <a:tc>
                  <a:txBody>
                    <a:bodyPr/>
                    <a:lstStyle/>
                    <a:p>
                      <a:r>
                        <a:rPr lang="en-US" dirty="0" smtClean="0"/>
                        <a:t>SEBI</a:t>
                      </a:r>
                      <a:r>
                        <a:rPr lang="en-US" baseline="0" dirty="0" smtClean="0"/>
                        <a:t> market cap</a:t>
                      </a:r>
                      <a:endParaRPr lang="en-US" dirty="0"/>
                    </a:p>
                  </a:txBody>
                  <a:tcPr/>
                </a:tc>
                <a:tc>
                  <a:txBody>
                    <a:bodyPr/>
                    <a:lstStyle/>
                    <a:p>
                      <a:pPr algn="r"/>
                      <a:r>
                        <a:rPr lang="en-US" dirty="0" smtClean="0"/>
                        <a:t>500</a:t>
                      </a:r>
                      <a:endParaRPr lang="en-US" dirty="0"/>
                    </a:p>
                  </a:txBody>
                  <a:tcPr/>
                </a:tc>
                <a:tc>
                  <a:txBody>
                    <a:bodyPr/>
                    <a:lstStyle/>
                    <a:p>
                      <a:pPr algn="r"/>
                      <a:r>
                        <a:rPr lang="en-US" dirty="0" smtClean="0"/>
                        <a:t>100</a:t>
                      </a:r>
                      <a:endParaRPr lang="en-US" dirty="0"/>
                    </a:p>
                  </a:txBody>
                  <a:tcPr/>
                </a:tc>
                <a:tc>
                  <a:txBody>
                    <a:bodyPr/>
                    <a:lstStyle/>
                    <a:p>
                      <a:pPr algn="r"/>
                      <a:r>
                        <a:rPr lang="en-US" dirty="0" smtClean="0"/>
                        <a:t>50</a:t>
                      </a:r>
                      <a:endParaRPr lang="en-US" dirty="0"/>
                    </a:p>
                  </a:txBody>
                  <a:tcPr/>
                </a:tc>
              </a:tr>
              <a:tr h="370840">
                <a:tc>
                  <a:txBody>
                    <a:bodyPr/>
                    <a:lstStyle/>
                    <a:p>
                      <a:r>
                        <a:rPr lang="en-US" dirty="0" smtClean="0"/>
                        <a:t>EV</a:t>
                      </a:r>
                      <a:endParaRPr lang="en-US" dirty="0"/>
                    </a:p>
                  </a:txBody>
                  <a:tcPr/>
                </a:tc>
                <a:tc>
                  <a:txBody>
                    <a:bodyPr/>
                    <a:lstStyle/>
                    <a:p>
                      <a:pPr algn="r"/>
                      <a:r>
                        <a:rPr lang="en-US" dirty="0" smtClean="0"/>
                        <a:t>900</a:t>
                      </a:r>
                      <a:endParaRPr lang="en-US" dirty="0"/>
                    </a:p>
                  </a:txBody>
                  <a:tcPr/>
                </a:tc>
                <a:tc>
                  <a:txBody>
                    <a:bodyPr/>
                    <a:lstStyle/>
                    <a:p>
                      <a:pPr algn="r"/>
                      <a:r>
                        <a:rPr lang="en-US" dirty="0" smtClean="0"/>
                        <a:t>900</a:t>
                      </a:r>
                      <a:endParaRPr lang="en-US" dirty="0"/>
                    </a:p>
                  </a:txBody>
                  <a:tcPr/>
                </a:tc>
                <a:tc>
                  <a:txBody>
                    <a:bodyPr/>
                    <a:lstStyle/>
                    <a:p>
                      <a:pPr algn="r"/>
                      <a:r>
                        <a:rPr lang="en-US" dirty="0" smtClean="0"/>
                        <a:t>900</a:t>
                      </a:r>
                      <a:endParaRPr lang="en-US" dirty="0"/>
                    </a:p>
                  </a:txBody>
                  <a:tcPr/>
                </a:tc>
              </a:tr>
              <a:tr h="370840">
                <a:tc>
                  <a:txBody>
                    <a:bodyPr/>
                    <a:lstStyle/>
                    <a:p>
                      <a:r>
                        <a:rPr lang="en-US" dirty="0" smtClean="0"/>
                        <a:t>Debt Settlement</a:t>
                      </a:r>
                      <a:endParaRPr lang="en-US" dirty="0"/>
                    </a:p>
                  </a:txBody>
                  <a:tcPr/>
                </a:tc>
                <a:tc>
                  <a:txBody>
                    <a:bodyPr/>
                    <a:lstStyle/>
                    <a:p>
                      <a:pPr algn="r"/>
                      <a:r>
                        <a:rPr lang="en-US" dirty="0" smtClean="0"/>
                        <a:t>400</a:t>
                      </a:r>
                      <a:endParaRPr lang="en-US" dirty="0"/>
                    </a:p>
                  </a:txBody>
                  <a:tcPr/>
                </a:tc>
                <a:tc>
                  <a:txBody>
                    <a:bodyPr/>
                    <a:lstStyle/>
                    <a:p>
                      <a:pPr algn="r"/>
                      <a:r>
                        <a:rPr lang="en-US" dirty="0" smtClean="0"/>
                        <a:t>800</a:t>
                      </a:r>
                      <a:endParaRPr lang="en-US" dirty="0"/>
                    </a:p>
                  </a:txBody>
                  <a:tcPr/>
                </a:tc>
                <a:tc>
                  <a:txBody>
                    <a:bodyPr/>
                    <a:lstStyle/>
                    <a:p>
                      <a:pPr algn="r"/>
                      <a:r>
                        <a:rPr lang="en-US" dirty="0" smtClean="0"/>
                        <a:t>850</a:t>
                      </a:r>
                      <a:endParaRPr lang="en-US" dirty="0"/>
                    </a:p>
                  </a:txBody>
                  <a:tcPr/>
                </a:tc>
              </a:tr>
              <a:tr h="370840">
                <a:tc>
                  <a:txBody>
                    <a:bodyPr/>
                    <a:lstStyle/>
                    <a:p>
                      <a:r>
                        <a:rPr lang="en-US" dirty="0" smtClean="0"/>
                        <a:t>Bank Waiver</a:t>
                      </a:r>
                      <a:endParaRPr lang="en-US" dirty="0"/>
                    </a:p>
                  </a:txBody>
                  <a:tcPr/>
                </a:tc>
                <a:tc>
                  <a:txBody>
                    <a:bodyPr/>
                    <a:lstStyle/>
                    <a:p>
                      <a:pPr algn="r"/>
                      <a:r>
                        <a:rPr lang="en-US" dirty="0" smtClean="0"/>
                        <a:t>600</a:t>
                      </a:r>
                      <a:endParaRPr lang="en-US" dirty="0"/>
                    </a:p>
                  </a:txBody>
                  <a:tcPr/>
                </a:tc>
                <a:tc>
                  <a:txBody>
                    <a:bodyPr/>
                    <a:lstStyle/>
                    <a:p>
                      <a:pPr algn="r"/>
                      <a:r>
                        <a:rPr lang="en-US" dirty="0" smtClean="0"/>
                        <a:t>200</a:t>
                      </a:r>
                      <a:endParaRPr lang="en-US" dirty="0"/>
                    </a:p>
                  </a:txBody>
                  <a:tcPr/>
                </a:tc>
                <a:tc>
                  <a:txBody>
                    <a:bodyPr/>
                    <a:lstStyle/>
                    <a:p>
                      <a:pPr algn="r"/>
                      <a:r>
                        <a:rPr lang="en-US" dirty="0" smtClean="0"/>
                        <a:t>150</a:t>
                      </a:r>
                      <a:endParaRPr lang="en-US" dirty="0"/>
                    </a:p>
                  </a:txBody>
                  <a:tcPr/>
                </a:tc>
              </a:tr>
            </a:tbl>
          </a:graphicData>
        </a:graphic>
      </p:graphicFrame>
    </p:spTree>
    <p:extLst>
      <p:ext uri="{BB962C8B-B14F-4D97-AF65-F5344CB8AC3E}">
        <p14:creationId xmlns:p14="http://schemas.microsoft.com/office/powerpoint/2010/main" val="4054985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Equity holding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8359471"/>
              </p:ext>
            </p:extLst>
          </p:nvPr>
        </p:nvGraphicFramePr>
        <p:xfrm>
          <a:off x="457200" y="1124744"/>
          <a:ext cx="8229600" cy="5562600"/>
        </p:xfrm>
        <a:graphic>
          <a:graphicData uri="http://schemas.openxmlformats.org/drawingml/2006/table">
            <a:tbl>
              <a:tblPr firstRow="1" bandRow="1">
                <a:tableStyleId>{5C22544A-7EE6-4342-B048-85BDC9FD1C3A}</a:tableStyleId>
              </a:tblPr>
              <a:tblGrid>
                <a:gridCol w="4114800"/>
                <a:gridCol w="1296144"/>
                <a:gridCol w="1224136"/>
                <a:gridCol w="1594520"/>
              </a:tblGrid>
              <a:tr h="370840">
                <a:tc>
                  <a:txBody>
                    <a:bodyPr/>
                    <a:lstStyle/>
                    <a:p>
                      <a:r>
                        <a:rPr lang="en-US" sz="1600" dirty="0" smtClean="0"/>
                        <a:t>(Rs Cr)</a:t>
                      </a:r>
                      <a:endParaRPr lang="en-US" sz="1600" dirty="0"/>
                    </a:p>
                  </a:txBody>
                  <a:tcPr/>
                </a:tc>
                <a:tc>
                  <a:txBody>
                    <a:bodyPr/>
                    <a:lstStyle/>
                    <a:p>
                      <a:pPr algn="r"/>
                      <a:r>
                        <a:rPr lang="en-US" sz="1600" dirty="0" smtClean="0"/>
                        <a:t>Scenario</a:t>
                      </a:r>
                      <a:r>
                        <a:rPr lang="en-US" sz="1600" baseline="0" dirty="0" smtClean="0"/>
                        <a:t> I</a:t>
                      </a:r>
                      <a:endParaRPr lang="en-US" sz="1600" dirty="0"/>
                    </a:p>
                  </a:txBody>
                  <a:tcPr/>
                </a:tc>
                <a:tc>
                  <a:txBody>
                    <a:bodyPr/>
                    <a:lstStyle/>
                    <a:p>
                      <a:pPr algn="r"/>
                      <a:r>
                        <a:rPr lang="en-US" sz="1600" dirty="0" smtClean="0"/>
                        <a:t>Scenario II</a:t>
                      </a:r>
                      <a:endParaRPr lang="en-US" sz="1600" dirty="0"/>
                    </a:p>
                  </a:txBody>
                  <a:tcPr/>
                </a:tc>
                <a:tc>
                  <a:txBody>
                    <a:bodyPr/>
                    <a:lstStyle/>
                    <a:p>
                      <a:pPr algn="r"/>
                      <a:r>
                        <a:rPr lang="en-US" sz="1600" dirty="0" smtClean="0"/>
                        <a:t>Scenario III</a:t>
                      </a:r>
                      <a:endParaRPr lang="en-US" sz="1600" dirty="0"/>
                    </a:p>
                  </a:txBody>
                  <a:tcPr/>
                </a:tc>
              </a:tr>
              <a:tr h="370840">
                <a:tc>
                  <a:txBody>
                    <a:bodyPr/>
                    <a:lstStyle/>
                    <a:p>
                      <a:r>
                        <a:rPr lang="en-US" sz="1600" dirty="0" smtClean="0"/>
                        <a:t>Original</a:t>
                      </a:r>
                      <a:r>
                        <a:rPr lang="en-US" sz="1600" baseline="0" dirty="0" smtClean="0"/>
                        <a:t> Capital</a:t>
                      </a:r>
                      <a:endParaRPr lang="en-US" sz="1600" dirty="0"/>
                    </a:p>
                  </a:txBody>
                  <a:tcPr/>
                </a:tc>
                <a:tc>
                  <a:txBody>
                    <a:bodyPr/>
                    <a:lstStyle/>
                    <a:p>
                      <a:pPr algn="r"/>
                      <a:r>
                        <a:rPr lang="en-US" sz="1600" dirty="0" smtClean="0"/>
                        <a:t>100</a:t>
                      </a:r>
                      <a:endParaRPr lang="en-US" sz="1600" dirty="0"/>
                    </a:p>
                  </a:txBody>
                  <a:tcPr/>
                </a:tc>
                <a:tc>
                  <a:txBody>
                    <a:bodyPr/>
                    <a:lstStyle/>
                    <a:p>
                      <a:pPr algn="r"/>
                      <a:r>
                        <a:rPr lang="en-US" sz="1600" dirty="0" smtClean="0"/>
                        <a:t>100</a:t>
                      </a:r>
                      <a:endParaRPr lang="en-US" sz="1600" dirty="0"/>
                    </a:p>
                  </a:txBody>
                  <a:tcPr/>
                </a:tc>
                <a:tc>
                  <a:txBody>
                    <a:bodyPr/>
                    <a:lstStyle/>
                    <a:p>
                      <a:pPr algn="r"/>
                      <a:r>
                        <a:rPr lang="en-US" sz="1600" dirty="0" smtClean="0"/>
                        <a:t>100</a:t>
                      </a:r>
                      <a:endParaRPr lang="en-US" sz="1600" dirty="0"/>
                    </a:p>
                  </a:txBody>
                  <a:tcPr/>
                </a:tc>
              </a:tr>
              <a:tr h="370840">
                <a:tc>
                  <a:txBody>
                    <a:bodyPr/>
                    <a:lstStyle/>
                    <a:p>
                      <a:r>
                        <a:rPr lang="en-US" sz="1600" dirty="0" smtClean="0"/>
                        <a:t>Equity write-down</a:t>
                      </a:r>
                      <a:r>
                        <a:rPr lang="en-US" sz="1600" baseline="0" dirty="0" smtClean="0"/>
                        <a:t> (90%)</a:t>
                      </a:r>
                      <a:endParaRPr lang="en-US" sz="1600" dirty="0"/>
                    </a:p>
                  </a:txBody>
                  <a:tcPr/>
                </a:tc>
                <a:tc>
                  <a:txBody>
                    <a:bodyPr/>
                    <a:lstStyle/>
                    <a:p>
                      <a:pPr algn="r"/>
                      <a:r>
                        <a:rPr lang="en-US" sz="1600" dirty="0" smtClean="0"/>
                        <a:t>90%</a:t>
                      </a:r>
                      <a:endParaRPr lang="en-US" sz="1600" dirty="0"/>
                    </a:p>
                  </a:txBody>
                  <a:tcPr/>
                </a:tc>
                <a:tc>
                  <a:txBody>
                    <a:bodyPr/>
                    <a:lstStyle/>
                    <a:p>
                      <a:pPr algn="r"/>
                      <a:r>
                        <a:rPr lang="en-US" sz="1600" dirty="0" smtClean="0"/>
                        <a:t>90%</a:t>
                      </a:r>
                      <a:endParaRPr lang="en-US" sz="1600" dirty="0"/>
                    </a:p>
                  </a:txBody>
                  <a:tcPr/>
                </a:tc>
                <a:tc>
                  <a:txBody>
                    <a:bodyPr/>
                    <a:lstStyle/>
                    <a:p>
                      <a:pPr algn="r"/>
                      <a:r>
                        <a:rPr lang="en-US" sz="1600" dirty="0" smtClean="0"/>
                        <a:t>90%</a:t>
                      </a:r>
                      <a:endParaRPr lang="en-US" sz="1600" dirty="0"/>
                    </a:p>
                  </a:txBody>
                  <a:tcPr/>
                </a:tc>
              </a:tr>
              <a:tr h="370840">
                <a:tc>
                  <a:txBody>
                    <a:bodyPr/>
                    <a:lstStyle/>
                    <a:p>
                      <a:r>
                        <a:rPr lang="en-US" sz="1600" dirty="0" smtClean="0"/>
                        <a:t>New Capital</a:t>
                      </a:r>
                      <a:endParaRPr lang="en-US" sz="1600" dirty="0"/>
                    </a:p>
                  </a:txBody>
                  <a:tcPr/>
                </a:tc>
                <a:tc>
                  <a:txBody>
                    <a:bodyPr/>
                    <a:lstStyle/>
                    <a:p>
                      <a:pPr algn="r"/>
                      <a:r>
                        <a:rPr lang="en-US" sz="1600" dirty="0" smtClean="0"/>
                        <a:t>10</a:t>
                      </a:r>
                      <a:endParaRPr lang="en-US" sz="1600" dirty="0"/>
                    </a:p>
                  </a:txBody>
                  <a:tcPr/>
                </a:tc>
                <a:tc>
                  <a:txBody>
                    <a:bodyPr/>
                    <a:lstStyle/>
                    <a:p>
                      <a:pPr algn="r"/>
                      <a:r>
                        <a:rPr lang="en-US" sz="1600" dirty="0" smtClean="0"/>
                        <a:t>10</a:t>
                      </a:r>
                      <a:endParaRPr lang="en-US" sz="1600" dirty="0"/>
                    </a:p>
                  </a:txBody>
                  <a:tcPr/>
                </a:tc>
                <a:tc>
                  <a:txBody>
                    <a:bodyPr/>
                    <a:lstStyle/>
                    <a:p>
                      <a:pPr algn="r"/>
                      <a:r>
                        <a:rPr lang="en-US" sz="1600" dirty="0" smtClean="0"/>
                        <a:t>10</a:t>
                      </a:r>
                      <a:endParaRPr lang="en-US" sz="1600" dirty="0"/>
                    </a:p>
                  </a:txBody>
                  <a:tcPr/>
                </a:tc>
              </a:tr>
              <a:tr h="370840">
                <a:tc>
                  <a:txBody>
                    <a:bodyPr/>
                    <a:lstStyle/>
                    <a:p>
                      <a:r>
                        <a:rPr lang="en-US" sz="1600" dirty="0" smtClean="0"/>
                        <a:t>Bankers/Promoter</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r>
              <a:tr h="370840">
                <a:tc>
                  <a:txBody>
                    <a:bodyPr/>
                    <a:lstStyle/>
                    <a:p>
                      <a:r>
                        <a:rPr lang="en-US" sz="1600" dirty="0" smtClean="0"/>
                        <a:t>Minority Shareholder</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r>
              <a:tr h="370840">
                <a:tc>
                  <a:txBody>
                    <a:bodyPr/>
                    <a:lstStyle/>
                    <a:p>
                      <a:r>
                        <a:rPr lang="en-US" sz="1600" b="1" dirty="0" smtClean="0"/>
                        <a:t>Revised Capital</a:t>
                      </a:r>
                      <a:endParaRPr lang="en-US" sz="1600" b="1" dirty="0"/>
                    </a:p>
                  </a:txBody>
                  <a:tcPr/>
                </a:tc>
                <a:tc>
                  <a:txBody>
                    <a:bodyPr/>
                    <a:lstStyle/>
                    <a:p>
                      <a:pPr algn="r"/>
                      <a:r>
                        <a:rPr lang="en-US" sz="1600" dirty="0" smtClean="0"/>
                        <a:t>120</a:t>
                      </a:r>
                      <a:endParaRPr lang="en-US" sz="1600" dirty="0"/>
                    </a:p>
                  </a:txBody>
                  <a:tcPr/>
                </a:tc>
                <a:tc>
                  <a:txBody>
                    <a:bodyPr/>
                    <a:lstStyle/>
                    <a:p>
                      <a:pPr algn="r"/>
                      <a:r>
                        <a:rPr lang="en-US" sz="1600" dirty="0" smtClean="0"/>
                        <a:t>120</a:t>
                      </a:r>
                      <a:endParaRPr lang="en-US" sz="1600" dirty="0"/>
                    </a:p>
                  </a:txBody>
                  <a:tcPr/>
                </a:tc>
                <a:tc>
                  <a:txBody>
                    <a:bodyPr/>
                    <a:lstStyle/>
                    <a:p>
                      <a:pPr algn="r"/>
                      <a:r>
                        <a:rPr lang="en-US" sz="1600" dirty="0" smtClean="0"/>
                        <a:t>120</a:t>
                      </a:r>
                      <a:endParaRPr lang="en-US" sz="1600" dirty="0"/>
                    </a:p>
                  </a:txBody>
                  <a:tcPr/>
                </a:tc>
              </a:tr>
              <a:tr h="370840">
                <a:tc>
                  <a:txBody>
                    <a:bodyPr/>
                    <a:lstStyle/>
                    <a:p>
                      <a:r>
                        <a:rPr lang="en-US" sz="1600" dirty="0" smtClean="0"/>
                        <a:t>New investment for capital</a:t>
                      </a:r>
                      <a:endParaRPr lang="en-US" sz="1600" dirty="0"/>
                    </a:p>
                  </a:txBody>
                  <a:tcPr/>
                </a:tc>
                <a:tc>
                  <a:txBody>
                    <a:bodyPr/>
                    <a:lstStyle/>
                    <a:p>
                      <a:pPr algn="r"/>
                      <a:r>
                        <a:rPr lang="en-US" sz="1600" dirty="0" smtClean="0"/>
                        <a:t>90</a:t>
                      </a:r>
                      <a:endParaRPr lang="en-US" sz="1600" dirty="0"/>
                    </a:p>
                  </a:txBody>
                  <a:tcPr/>
                </a:tc>
                <a:tc>
                  <a:txBody>
                    <a:bodyPr/>
                    <a:lstStyle/>
                    <a:p>
                      <a:pPr algn="r"/>
                      <a:r>
                        <a:rPr lang="en-US" sz="1600" dirty="0" smtClean="0"/>
                        <a:t>90</a:t>
                      </a:r>
                      <a:endParaRPr lang="en-US" sz="1600" dirty="0"/>
                    </a:p>
                  </a:txBody>
                  <a:tcPr/>
                </a:tc>
                <a:tc>
                  <a:txBody>
                    <a:bodyPr/>
                    <a:lstStyle/>
                    <a:p>
                      <a:pPr algn="r"/>
                      <a:r>
                        <a:rPr lang="en-US" sz="1600" dirty="0" smtClean="0"/>
                        <a:t>90</a:t>
                      </a:r>
                      <a:endParaRPr lang="en-US" sz="1600" dirty="0"/>
                    </a:p>
                  </a:txBody>
                  <a:tcPr/>
                </a:tc>
              </a:tr>
              <a:tr h="370840">
                <a:tc>
                  <a:txBody>
                    <a:bodyPr/>
                    <a:lstStyle/>
                    <a:p>
                      <a:r>
                        <a:rPr lang="en-US" sz="1600" dirty="0" smtClean="0"/>
                        <a:t>Waiver converted</a:t>
                      </a:r>
                      <a:r>
                        <a:rPr lang="en-US" sz="1600" baseline="0" dirty="0" smtClean="0"/>
                        <a:t> into equity for Banks</a:t>
                      </a:r>
                      <a:endParaRPr lang="en-US" sz="1600" dirty="0"/>
                    </a:p>
                  </a:txBody>
                  <a:tcPr/>
                </a:tc>
                <a:tc>
                  <a:txBody>
                    <a:bodyPr/>
                    <a:lstStyle/>
                    <a:p>
                      <a:pPr algn="r"/>
                      <a:r>
                        <a:rPr lang="en-US" sz="1600" dirty="0" smtClean="0"/>
                        <a:t>20</a:t>
                      </a:r>
                      <a:endParaRPr lang="en-US" sz="1600" dirty="0"/>
                    </a:p>
                  </a:txBody>
                  <a:tcPr/>
                </a:tc>
                <a:tc>
                  <a:txBody>
                    <a:bodyPr/>
                    <a:lstStyle/>
                    <a:p>
                      <a:pPr algn="r"/>
                      <a:r>
                        <a:rPr lang="en-US" sz="1600" dirty="0" smtClean="0"/>
                        <a:t>20</a:t>
                      </a:r>
                      <a:endParaRPr lang="en-US" sz="1600" dirty="0"/>
                    </a:p>
                  </a:txBody>
                  <a:tcPr/>
                </a:tc>
                <a:tc>
                  <a:txBody>
                    <a:bodyPr/>
                    <a:lstStyle/>
                    <a:p>
                      <a:pPr algn="r"/>
                      <a:r>
                        <a:rPr lang="en-US" sz="1600" dirty="0" smtClean="0"/>
                        <a:t>20</a:t>
                      </a:r>
                      <a:endParaRPr lang="en-US" sz="1600" dirty="0"/>
                    </a:p>
                  </a:txBody>
                  <a:tcPr/>
                </a:tc>
              </a:tr>
              <a:tr h="370840">
                <a:tc>
                  <a:txBody>
                    <a:bodyPr/>
                    <a:lstStyle/>
                    <a:p>
                      <a:r>
                        <a:rPr lang="en-US" sz="1600" dirty="0" smtClean="0"/>
                        <a:t>Original</a:t>
                      </a:r>
                      <a:r>
                        <a:rPr lang="en-US" sz="1600" baseline="0" dirty="0" smtClean="0"/>
                        <a:t> capital by Banks/Promoter</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r>
              <a:tr h="370840">
                <a:tc>
                  <a:txBody>
                    <a:bodyPr/>
                    <a:lstStyle/>
                    <a:p>
                      <a:r>
                        <a:rPr lang="en-US" sz="1600" dirty="0" smtClean="0"/>
                        <a:t>Original capital by</a:t>
                      </a:r>
                      <a:r>
                        <a:rPr lang="en-US" sz="1600" baseline="0" dirty="0" smtClean="0"/>
                        <a:t> minority shareholder</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r>
              <a:tr h="370840">
                <a:tc>
                  <a:txBody>
                    <a:bodyPr/>
                    <a:lstStyle/>
                    <a:p>
                      <a:r>
                        <a:rPr lang="en-US" sz="1600" dirty="0" smtClean="0"/>
                        <a:t>New investor stake</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c>
                  <a:txBody>
                    <a:bodyPr/>
                    <a:lstStyle/>
                    <a:p>
                      <a:pPr algn="r"/>
                      <a:r>
                        <a:rPr lang="en-US" sz="1600" dirty="0" smtClean="0"/>
                        <a:t>75%</a:t>
                      </a:r>
                      <a:endParaRPr lang="en-US" sz="1600" dirty="0"/>
                    </a:p>
                  </a:txBody>
                  <a:tcPr/>
                </a:tc>
              </a:tr>
              <a:tr h="370840">
                <a:tc>
                  <a:txBody>
                    <a:bodyPr/>
                    <a:lstStyle/>
                    <a:p>
                      <a:r>
                        <a:rPr lang="en-US" sz="1600" dirty="0" smtClean="0"/>
                        <a:t>Market capitalization</a:t>
                      </a:r>
                      <a:endParaRPr lang="en-US" sz="1600" dirty="0"/>
                    </a:p>
                  </a:txBody>
                  <a:tcPr/>
                </a:tc>
                <a:tc>
                  <a:txBody>
                    <a:bodyPr/>
                    <a:lstStyle/>
                    <a:p>
                      <a:pPr algn="r"/>
                      <a:r>
                        <a:rPr lang="en-US" sz="1600" dirty="0" smtClean="0"/>
                        <a:t>500</a:t>
                      </a:r>
                      <a:endParaRPr lang="en-US" sz="1600" dirty="0"/>
                    </a:p>
                  </a:txBody>
                  <a:tcPr/>
                </a:tc>
                <a:tc>
                  <a:txBody>
                    <a:bodyPr/>
                    <a:lstStyle/>
                    <a:p>
                      <a:pPr algn="r"/>
                      <a:r>
                        <a:rPr lang="en-US" sz="1600" dirty="0" smtClean="0"/>
                        <a:t>100</a:t>
                      </a:r>
                      <a:endParaRPr lang="en-US" sz="1600" dirty="0"/>
                    </a:p>
                  </a:txBody>
                  <a:tcPr/>
                </a:tc>
                <a:tc>
                  <a:txBody>
                    <a:bodyPr/>
                    <a:lstStyle/>
                    <a:p>
                      <a:pPr algn="r"/>
                      <a:r>
                        <a:rPr lang="en-US" sz="1600" dirty="0" smtClean="0"/>
                        <a:t>50</a:t>
                      </a:r>
                      <a:endParaRPr lang="en-US" sz="1600" dirty="0"/>
                    </a:p>
                  </a:txBody>
                  <a:tcPr/>
                </a:tc>
              </a:tr>
              <a:tr h="370840">
                <a:tc>
                  <a:txBody>
                    <a:bodyPr/>
                    <a:lstStyle/>
                    <a:p>
                      <a:r>
                        <a:rPr lang="en-US" sz="1600" dirty="0" smtClean="0"/>
                        <a:t>Original stake of minority shareholder</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25</a:t>
                      </a:r>
                      <a:endParaRPr lang="en-US" sz="1600" dirty="0"/>
                    </a:p>
                  </a:txBody>
                  <a:tcPr/>
                </a:tc>
              </a:tr>
              <a:tr h="370840">
                <a:tc>
                  <a:txBody>
                    <a:bodyPr/>
                    <a:lstStyle/>
                    <a:p>
                      <a:r>
                        <a:rPr lang="en-US" sz="1600" dirty="0" smtClean="0"/>
                        <a:t>Revised stake value of minority shareholder</a:t>
                      </a:r>
                      <a:endParaRPr lang="en-US" sz="1600" dirty="0"/>
                    </a:p>
                  </a:txBody>
                  <a:tcPr/>
                </a:tc>
                <a:tc>
                  <a:txBody>
                    <a:bodyPr/>
                    <a:lstStyle/>
                    <a:p>
                      <a:pPr algn="r"/>
                      <a:r>
                        <a:rPr lang="en-US" sz="1600" dirty="0" smtClean="0"/>
                        <a:t>12.5</a:t>
                      </a:r>
                      <a:endParaRPr lang="en-US" sz="1600" dirty="0"/>
                    </a:p>
                  </a:txBody>
                  <a:tcPr/>
                </a:tc>
                <a:tc>
                  <a:txBody>
                    <a:bodyPr/>
                    <a:lstStyle/>
                    <a:p>
                      <a:pPr algn="r"/>
                      <a:r>
                        <a:rPr lang="en-US" sz="1600" dirty="0" smtClean="0"/>
                        <a:t>2.5</a:t>
                      </a:r>
                      <a:endParaRPr lang="en-US" sz="1600" dirty="0"/>
                    </a:p>
                  </a:txBody>
                  <a:tcPr/>
                </a:tc>
                <a:tc>
                  <a:txBody>
                    <a:bodyPr/>
                    <a:lstStyle/>
                    <a:p>
                      <a:pPr algn="r"/>
                      <a:r>
                        <a:rPr lang="en-US" sz="1600" dirty="0" smtClean="0"/>
                        <a:t>1.25</a:t>
                      </a:r>
                      <a:endParaRPr lang="en-US" sz="1600" dirty="0"/>
                    </a:p>
                  </a:txBody>
                  <a:tcPr/>
                </a:tc>
              </a:tr>
            </a:tbl>
          </a:graphicData>
        </a:graphic>
      </p:graphicFrame>
    </p:spTree>
    <p:extLst>
      <p:ext uri="{BB962C8B-B14F-4D97-AF65-F5344CB8AC3E}">
        <p14:creationId xmlns:p14="http://schemas.microsoft.com/office/powerpoint/2010/main" val="4199185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am not legal expert and there is scope from error from my side. Reader shall take note of that. I am neither SEBI registered advisor</a:t>
            </a:r>
          </a:p>
          <a:p>
            <a:r>
              <a:rPr lang="en-US" dirty="0" smtClean="0"/>
              <a:t>This presentation attempts to simplify situation which is generally not that case distress situation with many moving parts. Any change </a:t>
            </a:r>
            <a:r>
              <a:rPr lang="en-US" dirty="0" err="1" smtClean="0"/>
              <a:t>critial</a:t>
            </a:r>
            <a:r>
              <a:rPr lang="en-US" dirty="0" smtClean="0"/>
              <a:t> moving parts may make finding irrelevant</a:t>
            </a:r>
          </a:p>
          <a:p>
            <a:r>
              <a:rPr lang="en-US" dirty="0" smtClean="0"/>
              <a:t>The Insolvency act is also yet to fully set up with various new development are getting adapted vide amendment. The presentation is based on my understanding current situation.</a:t>
            </a:r>
          </a:p>
          <a:p>
            <a:r>
              <a:rPr lang="en-US" dirty="0" smtClean="0"/>
              <a:t>The presentation aim more to provide framework and approach to evaluate distress company equity rather valuing the equity. The reader shall take note of same while going through presentation.</a:t>
            </a:r>
          </a:p>
          <a:p>
            <a:endParaRPr lang="en-US" dirty="0"/>
          </a:p>
        </p:txBody>
      </p:sp>
    </p:spTree>
    <p:extLst>
      <p:ext uri="{BB962C8B-B14F-4D97-AF65-F5344CB8AC3E}">
        <p14:creationId xmlns:p14="http://schemas.microsoft.com/office/powerpoint/2010/main" val="287559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586</Words>
  <Application>Microsoft Office PowerPoint</Application>
  <PresentationFormat>On-screen Show (4:3)</PresentationFormat>
  <Paragraphs>141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NCLT Referred Listed Cases:  Equity Valuation framework</vt:lpstr>
      <vt:lpstr>PowerPoint Presentation</vt:lpstr>
      <vt:lpstr>Investment by asset purchase</vt:lpstr>
      <vt:lpstr>Investment in the company by investor</vt:lpstr>
      <vt:lpstr>Example of Company investment</vt:lpstr>
      <vt:lpstr>Valuation of Company</vt:lpstr>
      <vt:lpstr>New Equity holding</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Dhiraj</dc:creator>
  <cp:lastModifiedBy>Dhiraj</cp:lastModifiedBy>
  <cp:revision>9</cp:revision>
  <dcterms:created xsi:type="dcterms:W3CDTF">2018-01-09T06:21:09Z</dcterms:created>
  <dcterms:modified xsi:type="dcterms:W3CDTF">2018-01-09T08:04:31Z</dcterms:modified>
</cp:coreProperties>
</file>