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BFC44-0470-48D4-A806-3BC29389E2DC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4F68D-9E8A-4A54-B086-AC231799E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6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72Kt in 2018 to 137kt in 2021 ~22%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4F68D-9E8A-4A54-B086-AC231799EE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7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8DE9B-D2A0-4D6E-8556-2F11B757E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3789B-94C5-4FBB-8B44-7C15F1EF7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FDCA7-EA66-43A7-A4EF-4A46CD89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3948-CCCC-4930-A2D8-03EB52B8EA7E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A6808-80E0-4648-B9AE-1BDCC2E9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CC1B6-E0BC-489A-8806-03BE4F52F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504C-F550-4051-9D3D-813C22EF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34DE-595F-4497-B4F9-3A421DFBA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7CE76-16E4-42E5-907F-F1AA21211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8911A-0FDA-4612-BD19-E060B6713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3948-CCCC-4930-A2D8-03EB52B8EA7E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9A73B-4E00-4773-8EFD-7704B7DB5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47E69-E540-4846-97EC-A5E5742F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504C-F550-4051-9D3D-813C22EF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0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A3A4DE-38D2-4313-95A8-A38CEDAC1B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6BDB4-4B23-4BEF-949B-F0D2CFD74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B7C69-14C3-4628-9B80-07808266F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3948-CCCC-4930-A2D8-03EB52B8EA7E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259EA-1817-47D5-9820-1B7D9B5F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A2D20-87F5-4BBF-BF74-B4CE65B17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504C-F550-4051-9D3D-813C22EF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1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1AE2-77A7-4838-9E37-5DC7ABD3E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49681-41B7-448C-883F-39D4CB82B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743CD-E789-49A2-B80B-4C23ACB3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3948-CCCC-4930-A2D8-03EB52B8EA7E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9CD70-5E85-4C1E-9556-B8C37E5D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BF229-C0E1-4ABD-B0F3-858C16E7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504C-F550-4051-9D3D-813C22EF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6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49007-0739-4329-BCF7-4845A53C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68D4D-8994-44FB-BC61-28D5A8F7F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2C063-77FE-4876-8838-0FEB43B5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3948-CCCC-4930-A2D8-03EB52B8EA7E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1C8C5-50DA-479D-ADEF-209BDCE6D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DBD6A-86E0-4C76-8E3E-9C6E9BDD5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504C-F550-4051-9D3D-813C22EF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1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CA438-9497-41FB-94C4-336B3C512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88313-FDFF-4E28-85ED-80439AEE8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E978D-7C53-498A-81A8-DB9A746E5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88440-281D-427C-A10A-30D40181B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3948-CCCC-4930-A2D8-03EB52B8EA7E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6050E-4167-4DF1-83CC-F2055F23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9423C-7CB1-4EA6-BA55-DEF2DBC6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504C-F550-4051-9D3D-813C22EF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0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235DE-948D-4B6C-9B21-5BE499C40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32486-3492-4D51-82A5-76562FCDF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F3A45-3F6D-4AC6-A091-004FF6E01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023C5-BC24-4755-8E5D-D2581E5D3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3A72D2-EC3A-43E8-858D-25E43016E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62A19-053A-402D-B853-4BEB6566F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3948-CCCC-4930-A2D8-03EB52B8EA7E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F9BE55-60A3-4797-859A-8442BB0C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84CFE-8F0D-4DD0-86C0-B371DED4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504C-F550-4051-9D3D-813C22EF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6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82CB8-7F8A-4AC3-859B-3D7C4E452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CA084E-A0BA-41CD-8915-296230EB7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3948-CCCC-4930-A2D8-03EB52B8EA7E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D2081-48F9-47F9-9858-F4ABCF45F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027F3-01E2-449C-A487-48358A06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504C-F550-4051-9D3D-813C22EF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9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2ECF7-F912-4815-816C-9525E868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3948-CCCC-4930-A2D8-03EB52B8EA7E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4E299D-A65D-4D3F-840E-27D41F2B8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D1AEC-C83F-4971-810D-DB806EE83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504C-F550-4051-9D3D-813C22EF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7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AAE44-BC8A-4699-9CEE-C7DCC0A8A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A343F-619D-485B-BF6D-D4E0E211A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4B403-3D96-4EFC-9B81-50FB1CE95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FA699-339E-4A69-8D82-E2E4AEA7F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3948-CCCC-4930-A2D8-03EB52B8EA7E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6AE84-FD03-4674-8482-45A8B1FB3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C9375-961F-4AA4-A191-DB31E15B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504C-F550-4051-9D3D-813C22EF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98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4C5E1-87CA-49C8-B25C-489F584E1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A517BE-89EF-4247-B29F-6DCC6DF1A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C4F853-94F1-415A-BC86-D92D8D0EF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0D7CE-8A2D-42A2-AA37-C3220610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43948-CCCC-4930-A2D8-03EB52B8EA7E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D7934C-3F09-4B50-9911-EB54624C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E430D-1F27-4FBF-82B2-6781D6AAA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504C-F550-4051-9D3D-813C22EF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2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774480-2105-4F5D-A193-EF40E5712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38758-E256-406B-9C46-891992264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4959A-E3C3-4CD7-A47D-1D6300C48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43948-CCCC-4930-A2D8-03EB52B8EA7E}" type="datetimeFigureOut">
              <a:rPr lang="en-US" smtClean="0"/>
              <a:t>01/03/2018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27539-8CB3-448E-BED5-2631286287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729F8-DD88-41F4-AD54-3A564DF1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4504C-F550-4051-9D3D-813C22EF9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C3EB-3D1D-4AC9-852A-86F6B39B38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Bhansali</a:t>
            </a:r>
            <a:r>
              <a:rPr lang="en-US" dirty="0"/>
              <a:t> Engineering Polymers Ltd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E4A6B-03FB-43C1-B64A-CC3C5B602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61305"/>
            <a:ext cx="9144000" cy="1655762"/>
          </a:xfrm>
        </p:spPr>
        <p:txBody>
          <a:bodyPr/>
          <a:lstStyle/>
          <a:p>
            <a:r>
              <a:rPr lang="en-US" dirty="0"/>
              <a:t>Well-placed in a </a:t>
            </a:r>
            <a:r>
              <a:rPr lang="en-US" dirty="0" err="1"/>
              <a:t>cosy</a:t>
            </a:r>
            <a:r>
              <a:rPr lang="en-US" dirty="0"/>
              <a:t> oligopoly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48C73B-62A2-4A75-9D30-B3725E613F3D}"/>
              </a:ext>
            </a:extLst>
          </p:cNvPr>
          <p:cNvSpPr txBox="1"/>
          <p:nvPr/>
        </p:nvSpPr>
        <p:spPr>
          <a:xfrm>
            <a:off x="6096000" y="5427133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Mahesh Krishnamurthy</a:t>
            </a:r>
          </a:p>
          <a:p>
            <a:pPr algn="r"/>
            <a:r>
              <a:rPr lang="en-US" dirty="0"/>
              <a:t>Jan 2018</a:t>
            </a:r>
          </a:p>
        </p:txBody>
      </p:sp>
    </p:spTree>
    <p:extLst>
      <p:ext uri="{BB962C8B-B14F-4D97-AF65-F5344CB8AC3E}">
        <p14:creationId xmlns:p14="http://schemas.microsoft.com/office/powerpoint/2010/main" val="44082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EFC75-C986-4061-B5E2-F3480E95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B3C0C-5704-4EEF-8E63-69CBE9995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24 year old ABS Manufacturer</a:t>
            </a:r>
          </a:p>
          <a:p>
            <a:r>
              <a:rPr lang="en-US" dirty="0"/>
              <a:t>Founder promoter still active, next generation is in the management</a:t>
            </a:r>
          </a:p>
          <a:p>
            <a:r>
              <a:rPr lang="en-US" dirty="0"/>
              <a:t>Revenue ₹800 </a:t>
            </a:r>
            <a:r>
              <a:rPr lang="en-US" dirty="0" err="1"/>
              <a:t>cr</a:t>
            </a:r>
            <a:r>
              <a:rPr lang="en-US" dirty="0"/>
              <a:t>, Profit ₹ 60 </a:t>
            </a:r>
            <a:r>
              <a:rPr lang="en-US" dirty="0" err="1"/>
              <a:t>cr</a:t>
            </a:r>
            <a:endParaRPr lang="en-US" dirty="0"/>
          </a:p>
          <a:p>
            <a:pPr lvl="1"/>
            <a:r>
              <a:rPr lang="en-US" dirty="0"/>
              <a:t>3 Year CAGR - Revenue: 7%; PAT: 86%</a:t>
            </a:r>
          </a:p>
          <a:p>
            <a:r>
              <a:rPr lang="en-US" dirty="0"/>
              <a:t>Claim to be one of the lowest cost manufacturer globally</a:t>
            </a:r>
          </a:p>
          <a:p>
            <a:r>
              <a:rPr lang="en-US" dirty="0"/>
              <a:t>Strategic acquisitions &amp; JVs</a:t>
            </a:r>
          </a:p>
          <a:p>
            <a:pPr lvl="1"/>
            <a:r>
              <a:rPr lang="en-US" dirty="0"/>
              <a:t>Acquired two local facilities in the 90s</a:t>
            </a:r>
          </a:p>
          <a:p>
            <a:pPr lvl="1"/>
            <a:r>
              <a:rPr lang="en-US" dirty="0"/>
              <a:t>Technological Tie-up with Nippon through a JV</a:t>
            </a:r>
          </a:p>
          <a:p>
            <a:r>
              <a:rPr lang="en-US" dirty="0"/>
              <a:t>Zero Debt</a:t>
            </a:r>
          </a:p>
          <a:p>
            <a:r>
              <a:rPr lang="en-US" dirty="0"/>
              <a:t>Promoter stake increased from 51% to 54% in the last 12 months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9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0941A-03D7-4FF5-8AEE-115C7F0C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ABS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BDAFE-2D71-442A-A2FF-2D10CF324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 mainly finds application in appliances and automobiles</a:t>
            </a:r>
          </a:p>
          <a:p>
            <a:r>
              <a:rPr lang="en-US" dirty="0"/>
              <a:t>Annual ABS Demand in India is 275kTpa, growing at 11% per year</a:t>
            </a:r>
          </a:p>
          <a:p>
            <a:r>
              <a:rPr lang="en-US" dirty="0"/>
              <a:t>Two Manufacturers – BEPL and INEOS </a:t>
            </a:r>
            <a:r>
              <a:rPr lang="en-US" dirty="0" err="1"/>
              <a:t>Stryolutions</a:t>
            </a:r>
            <a:r>
              <a:rPr lang="en-US" dirty="0"/>
              <a:t> share 50% market Balance is imported (the base polymer is usually imported; BEPL is a specialist in the higher margin specialty variants)</a:t>
            </a:r>
          </a:p>
          <a:p>
            <a:r>
              <a:rPr lang="en-US" dirty="0"/>
              <a:t>Why is ABS an oligopoly?</a:t>
            </a:r>
          </a:p>
          <a:p>
            <a:pPr lvl="1"/>
            <a:r>
              <a:rPr lang="en-US" dirty="0"/>
              <a:t>Small portion of the plastics pie – 1-2% </a:t>
            </a:r>
          </a:p>
          <a:p>
            <a:pPr lvl="1"/>
            <a:r>
              <a:rPr lang="en-US" dirty="0"/>
              <a:t>Multiple small batch requirements – various shades, for </a:t>
            </a:r>
            <a:r>
              <a:rPr lang="en-US" dirty="0" err="1"/>
              <a:t>eg</a:t>
            </a:r>
            <a:r>
              <a:rPr lang="en-US" dirty="0"/>
              <a:t>. Mean grades have to be qualified by customers</a:t>
            </a:r>
          </a:p>
          <a:p>
            <a:pPr lvl="1"/>
            <a:r>
              <a:rPr lang="en-US" dirty="0"/>
              <a:t>High Fixed Costs, Long lead time to set up plant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4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37C90-39B7-433C-ADB0-FED4F3CC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Runway &amp; 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C1AD3-B94D-46A7-9FD0-B1B6B51130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Runway </a:t>
            </a:r>
          </a:p>
          <a:p>
            <a:r>
              <a:rPr lang="en-US" dirty="0"/>
              <a:t>Capacity Expansion</a:t>
            </a:r>
          </a:p>
          <a:p>
            <a:pPr lvl="1"/>
            <a:r>
              <a:rPr lang="en-US" dirty="0"/>
              <a:t>Increased capacity from 37kT to 80kT (brownfield) in 2017</a:t>
            </a:r>
          </a:p>
          <a:p>
            <a:pPr lvl="1"/>
            <a:r>
              <a:rPr lang="en-US" dirty="0"/>
              <a:t>Plan to increase to 137kT in 2018 </a:t>
            </a:r>
          </a:p>
          <a:p>
            <a:pPr lvl="1"/>
            <a:r>
              <a:rPr lang="en-US" dirty="0"/>
              <a:t>200kT Greenfield expansion through a Gujarat port-based facility by 2022</a:t>
            </a:r>
          </a:p>
          <a:p>
            <a:r>
              <a:rPr lang="en-US" dirty="0"/>
              <a:t>BEPL in 2021, at full capacity utilization will have 137kT output, which is ~22% CAGR over FY2018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F275B60-339D-495A-BC28-8BCC907BC7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Valuation</a:t>
            </a:r>
          </a:p>
          <a:p>
            <a:r>
              <a:rPr lang="en-US" dirty="0"/>
              <a:t>Commanding hefty multiples currently, 50x</a:t>
            </a:r>
          </a:p>
          <a:p>
            <a:r>
              <a:rPr lang="en-US" dirty="0"/>
              <a:t>Reverse DCF shows a 23% CAGR priced in</a:t>
            </a:r>
          </a:p>
          <a:p>
            <a:r>
              <a:rPr lang="en-US" dirty="0"/>
              <a:t>With margin expansions, EBITDA growth can be higher than revenue growth, as evidenced in the last few years (EBITDA margin up from 3% to 10% in 3 years)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5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DBF3-2132-4130-9771-CA500E81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Questions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0F54C-AE7F-46D4-B8ED-2694A1EAA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INEOS not doing as well? Mismanaged?</a:t>
            </a:r>
          </a:p>
          <a:p>
            <a:pPr lvl="1"/>
            <a:r>
              <a:rPr lang="en-US" dirty="0"/>
              <a:t>Larger than BEPL, but revenues growing slower and EBITDA margins lower than BEPL</a:t>
            </a:r>
          </a:p>
          <a:p>
            <a:r>
              <a:rPr lang="en-US" dirty="0"/>
              <a:t>Can BEPL manage the greenfield port-based expansion on internal accruals?</a:t>
            </a:r>
          </a:p>
          <a:p>
            <a:r>
              <a:rPr lang="en-US" dirty="0"/>
              <a:t>Is BEPL a case of a good business but a bad stock? (at current valuations)</a:t>
            </a:r>
          </a:p>
          <a:p>
            <a:pPr lvl="1"/>
            <a:r>
              <a:rPr lang="en-US" dirty="0"/>
              <a:t>Margin of Safety?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27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Widescreen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Bhansali Engineering Polymers Ltd </vt:lpstr>
      <vt:lpstr>Business Brief</vt:lpstr>
      <vt:lpstr>The ABS Story</vt:lpstr>
      <vt:lpstr>Runway &amp; Valuation</vt:lpstr>
      <vt:lpstr>Open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Bhansali Engineering Polymers Ltd </dc:title>
  <dc:creator>Mahesh Krishnamurthy</dc:creator>
  <cp:lastModifiedBy>Mahesh Krishnamurthy</cp:lastModifiedBy>
  <cp:revision>21</cp:revision>
  <dcterms:created xsi:type="dcterms:W3CDTF">2018-01-03T11:45:49Z</dcterms:created>
  <dcterms:modified xsi:type="dcterms:W3CDTF">2018-01-03T18:26:20Z</dcterms:modified>
</cp:coreProperties>
</file>