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1" r:id="rId6"/>
    <p:sldId id="258" r:id="rId7"/>
    <p:sldId id="260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2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2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5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6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1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DF2D-5BAA-449D-9305-B2F9A6C54057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5E6E-3EBF-45C4-8FE0-A5985224C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0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Jan 2017, Mumbai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3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77892"/>
            <a:ext cx="10083085" cy="4884271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Mcap</a:t>
            </a:r>
            <a:r>
              <a:rPr lang="en-US" sz="1400" dirty="0" smtClean="0"/>
              <a:t> : INR 2038 Cr</a:t>
            </a:r>
          </a:p>
          <a:p>
            <a:r>
              <a:rPr lang="en-US" sz="1400" dirty="0" smtClean="0"/>
              <a:t>FY 17 - Sales : INR 1400 Cr; Net profit INR 73 Cr</a:t>
            </a:r>
          </a:p>
          <a:p>
            <a:r>
              <a:rPr lang="en-US" sz="1400" dirty="0" smtClean="0"/>
              <a:t>Profit margin : 5%</a:t>
            </a:r>
          </a:p>
          <a:p>
            <a:r>
              <a:rPr lang="en-US" sz="1400" dirty="0" smtClean="0"/>
              <a:t>Debt equity ratio of 0.7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u="sng" dirty="0" smtClean="0"/>
              <a:t>Valuation</a:t>
            </a:r>
          </a:p>
          <a:p>
            <a:r>
              <a:rPr lang="en-US" sz="1400" dirty="0" smtClean="0"/>
              <a:t>Cement valuation at $70 per </a:t>
            </a:r>
            <a:r>
              <a:rPr lang="en-US" sz="1400" dirty="0" err="1" smtClean="0"/>
              <a:t>tonne</a:t>
            </a:r>
            <a:r>
              <a:rPr lang="en-US" sz="1400" dirty="0" smtClean="0"/>
              <a:t> = 1900 Cr</a:t>
            </a:r>
          </a:p>
          <a:p>
            <a:r>
              <a:rPr lang="en-US" sz="1400" dirty="0" smtClean="0"/>
              <a:t>Current sales of cement business : 850 Cr from 2.6 MT -&gt; can easily go to 1400 Cr with 4.3 MT</a:t>
            </a:r>
          </a:p>
          <a:p>
            <a:r>
              <a:rPr lang="en-US" sz="1400" dirty="0" smtClean="0"/>
              <a:t>Current sales of Vietnam sugar 400 Cr with 9000 TPD -&gt; can go to 500 Cr with 11000 TPD</a:t>
            </a:r>
          </a:p>
          <a:p>
            <a:r>
              <a:rPr lang="en-US" sz="1400" dirty="0" smtClean="0"/>
              <a:t>Sales of these two business can go to 1900 cr – 2000 Cr</a:t>
            </a:r>
          </a:p>
          <a:p>
            <a:r>
              <a:rPr lang="en-US" sz="1400" dirty="0" smtClean="0"/>
              <a:t>Peak debt expected to be INR 500 Cr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u="sng" dirty="0" smtClean="0"/>
              <a:t>Optionality</a:t>
            </a:r>
          </a:p>
          <a:p>
            <a:r>
              <a:rPr lang="en-US" sz="1400" dirty="0" smtClean="0"/>
              <a:t>Uptake in engineering division and turning around of the hotel</a:t>
            </a:r>
          </a:p>
          <a:p>
            <a:r>
              <a:rPr lang="en-US" sz="1400" dirty="0" smtClean="0"/>
              <a:t>Demand from Amravati city</a:t>
            </a:r>
            <a:r>
              <a:rPr lang="en-US" sz="1400" u="sng" dirty="0" smtClean="0"/>
              <a:t>  </a:t>
            </a:r>
          </a:p>
          <a:p>
            <a:endParaRPr lang="en-US" sz="1400" u="sng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586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 management</a:t>
            </a:r>
          </a:p>
          <a:p>
            <a:r>
              <a:rPr lang="en-US" dirty="0" smtClean="0"/>
              <a:t>No CG issues</a:t>
            </a:r>
          </a:p>
          <a:p>
            <a:r>
              <a:rPr lang="en-US" dirty="0" smtClean="0"/>
              <a:t>Promoter shareholding – 45%</a:t>
            </a:r>
          </a:p>
          <a:p>
            <a:r>
              <a:rPr lang="en-US" dirty="0" smtClean="0"/>
              <a:t>Other key shareholders</a:t>
            </a:r>
          </a:p>
          <a:p>
            <a:pPr lvl="1"/>
            <a:r>
              <a:rPr lang="en-US" dirty="0" smtClean="0"/>
              <a:t>SBI MF</a:t>
            </a:r>
          </a:p>
          <a:p>
            <a:pPr lvl="1"/>
            <a:r>
              <a:rPr lang="en-US" dirty="0" smtClean="0"/>
              <a:t>HDFC MF</a:t>
            </a:r>
          </a:p>
          <a:p>
            <a:pPr lvl="1"/>
            <a:r>
              <a:rPr lang="en-US" dirty="0" smtClean="0"/>
              <a:t>Reliance MF</a:t>
            </a:r>
          </a:p>
          <a:p>
            <a:pPr lvl="1"/>
            <a:r>
              <a:rPr lang="en-US" dirty="0" err="1" smtClean="0"/>
              <a:t>Govind</a:t>
            </a:r>
            <a:r>
              <a:rPr lang="en-US" dirty="0" smtClean="0"/>
              <a:t> Parikh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0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KCP – Diversified conglomerate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584111"/>
              </p:ext>
            </p:extLst>
          </p:nvPr>
        </p:nvGraphicFramePr>
        <p:xfrm>
          <a:off x="965915" y="4459280"/>
          <a:ext cx="4139485" cy="1506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071"/>
                <a:gridCol w="991673"/>
                <a:gridCol w="901521"/>
                <a:gridCol w="1146220"/>
              </a:tblGrid>
              <a:tr h="376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Revenue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PBIT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% of revenue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 Cement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 Sugar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 Engineering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8641" y="1545464"/>
            <a:ext cx="9079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75 year old business with interest in cement, sugar, engineering, power, hotel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JV with Fives </a:t>
            </a:r>
            <a:r>
              <a:rPr lang="en-US" dirty="0" err="1" smtClean="0"/>
              <a:t>Cail</a:t>
            </a:r>
            <a:r>
              <a:rPr lang="en-US" dirty="0" smtClean="0"/>
              <a:t> for turnkey sugar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Sugar capacity in Vietnam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Mercure hotel in Hyderabad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Heavy engineering – steel foundry, heavy machine shops, assembly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 in AP, Chennai &amp; Telangana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8641" y="4089948"/>
            <a:ext cx="907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Segmental business drivers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8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Cement capacity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022708"/>
              </p:ext>
            </p:extLst>
          </p:nvPr>
        </p:nvGraphicFramePr>
        <p:xfrm>
          <a:off x="838200" y="1825625"/>
          <a:ext cx="10515600" cy="250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625419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Expansion</a:t>
                      </a:r>
                      <a:r>
                        <a:rPr lang="en-US" baseline="0" dirty="0" smtClean="0"/>
                        <a:t> timeline</a:t>
                      </a:r>
                      <a:endParaRPr lang="en-US" dirty="0"/>
                    </a:p>
                  </a:txBody>
                  <a:tcPr/>
                </a:tc>
              </a:tr>
              <a:tr h="6254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Muktyala</a:t>
                      </a:r>
                      <a:r>
                        <a:rPr lang="en-US" dirty="0" smtClean="0"/>
                        <a:t> (AP)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2018</a:t>
                      </a:r>
                      <a:endParaRPr lang="en-US" dirty="0"/>
                    </a:p>
                  </a:txBody>
                  <a:tcPr/>
                </a:tc>
              </a:tr>
              <a:tr h="6254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Macherla</a:t>
                      </a:r>
                      <a:r>
                        <a:rPr lang="en-US" dirty="0" smtClean="0"/>
                        <a:t> (AP)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5419"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million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 million </a:t>
                      </a:r>
                      <a:r>
                        <a:rPr lang="en-US" dirty="0" err="1" smtClean="0"/>
                        <a:t>tonnes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816699"/>
            <a:ext cx="913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total cost for expansion = INR 430 cr for 1.5 million </a:t>
            </a:r>
            <a:r>
              <a:rPr lang="en-US" dirty="0" err="1" smtClean="0"/>
              <a:t>tonnes</a:t>
            </a:r>
            <a:r>
              <a:rPr lang="en-US" dirty="0" smtClean="0"/>
              <a:t> -&gt; $44 per </a:t>
            </a:r>
            <a:r>
              <a:rPr lang="en-US" dirty="0" err="1" smtClean="0"/>
              <a:t>tonne</a:t>
            </a:r>
            <a:endParaRPr lang="en-US" dirty="0" smtClean="0"/>
          </a:p>
          <a:p>
            <a:r>
              <a:rPr lang="en-US" dirty="0" smtClean="0"/>
              <a:t>Funding : 25% through internal accruals , 75% through debt</a:t>
            </a:r>
          </a:p>
          <a:p>
            <a:r>
              <a:rPr lang="en-US" dirty="0" smtClean="0"/>
              <a:t>Current net debt of INR 335; expected peak debt of INR 500 Cr-550 cr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6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Cement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Produced 1.7 MT in FY 17 compared to 1.5 MT in FY 16; </a:t>
            </a:r>
          </a:p>
          <a:p>
            <a:r>
              <a:rPr lang="en-US" dirty="0" smtClean="0"/>
              <a:t>Volume growth 15% in FY 17 &amp; 20% in H1 FY 18</a:t>
            </a:r>
          </a:p>
          <a:p>
            <a:r>
              <a:rPr lang="en-US" dirty="0" smtClean="0"/>
              <a:t>Demand continues to be huge</a:t>
            </a:r>
          </a:p>
          <a:p>
            <a:r>
              <a:rPr lang="en-US" dirty="0" smtClean="0"/>
              <a:t>Huge future demand potential from Amravati city</a:t>
            </a:r>
          </a:p>
          <a:p>
            <a:r>
              <a:rPr lang="en-US" dirty="0" smtClean="0"/>
              <a:t>80% of the sales from AP, Telangana and balance 20% from Tamil Nadu</a:t>
            </a:r>
          </a:p>
          <a:p>
            <a:r>
              <a:rPr lang="en-US" dirty="0" smtClean="0"/>
              <a:t>Overall cement industry capacity utilization rate is 75% but it is sub 55% in south; this results in a drag in prices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1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Sugar crushing capacity in Vietnam</a:t>
            </a:r>
          </a:p>
          <a:p>
            <a:r>
              <a:rPr lang="en-US" dirty="0" smtClean="0"/>
              <a:t>Capacity expanded from 7000 TPD to 9000 TPD in March 2017; expected to increase to 10000 TPD in FY 19</a:t>
            </a:r>
          </a:p>
          <a:p>
            <a:r>
              <a:rPr lang="en-US" dirty="0" smtClean="0"/>
              <a:t>30 MW </a:t>
            </a:r>
            <a:r>
              <a:rPr lang="en-US" dirty="0" err="1" smtClean="0"/>
              <a:t>cogen</a:t>
            </a:r>
            <a:r>
              <a:rPr lang="en-US" dirty="0" smtClean="0"/>
              <a:t> plant for captive use</a:t>
            </a:r>
          </a:p>
          <a:p>
            <a:r>
              <a:rPr lang="en-US" dirty="0" smtClean="0"/>
              <a:t>Prices easing due to unseasonal rain</a:t>
            </a:r>
          </a:p>
          <a:p>
            <a:r>
              <a:rPr lang="en-US" dirty="0" smtClean="0"/>
              <a:t>JV with Five </a:t>
            </a:r>
            <a:r>
              <a:rPr lang="en-US" dirty="0" err="1" smtClean="0"/>
              <a:t>cail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1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engineering units in Chennai</a:t>
            </a:r>
          </a:p>
          <a:p>
            <a:r>
              <a:rPr lang="en-US" dirty="0" smtClean="0"/>
              <a:t>Current order book of INR 100 Cr</a:t>
            </a:r>
          </a:p>
          <a:p>
            <a:r>
              <a:rPr lang="en-US" dirty="0" smtClean="0"/>
              <a:t>Break even sales of INR 85 Cr</a:t>
            </a:r>
          </a:p>
          <a:p>
            <a:r>
              <a:rPr lang="en-US" dirty="0" smtClean="0"/>
              <a:t>FY 17 sales of INR 78 Cr with a loss of INR 16 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2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up with Mercure hotels for operations</a:t>
            </a:r>
          </a:p>
          <a:p>
            <a:r>
              <a:rPr lang="en-US" dirty="0" smtClean="0"/>
              <a:t>Improving occupancy from 20% to 45%-50%</a:t>
            </a:r>
          </a:p>
          <a:p>
            <a:r>
              <a:rPr lang="en-US" dirty="0" smtClean="0"/>
              <a:t>Business travel accounts for 85% of the demand</a:t>
            </a:r>
          </a:p>
          <a:p>
            <a:r>
              <a:rPr lang="en-US" dirty="0" smtClean="0"/>
              <a:t>Improving REVPAR; expected to grow at 12% CAGR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6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MW Thermal (high input costs – from $80 to $40)</a:t>
            </a:r>
          </a:p>
          <a:p>
            <a:r>
              <a:rPr lang="en-US" dirty="0" smtClean="0"/>
              <a:t>8 MW hydel (Rain issues)</a:t>
            </a:r>
          </a:p>
          <a:p>
            <a:r>
              <a:rPr lang="en-US" dirty="0" smtClean="0"/>
              <a:t>1-2 MW Wind and Solar</a:t>
            </a:r>
          </a:p>
          <a:p>
            <a:r>
              <a:rPr lang="en-US" dirty="0" smtClean="0"/>
              <a:t>Mostly for captive use of cement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5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526268"/>
              </p:ext>
            </p:extLst>
          </p:nvPr>
        </p:nvGraphicFramePr>
        <p:xfrm>
          <a:off x="264696" y="1814554"/>
          <a:ext cx="10299033" cy="3278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3373"/>
                <a:gridCol w="762548"/>
                <a:gridCol w="725349"/>
                <a:gridCol w="725349"/>
                <a:gridCol w="725349"/>
                <a:gridCol w="725349"/>
                <a:gridCol w="725349"/>
                <a:gridCol w="878789"/>
                <a:gridCol w="878789"/>
                <a:gridCol w="878789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Narration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Mar-08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Mar-09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Mar-10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Mar-11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Mar-12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Mar-14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Mar-15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Mar-16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Mar-17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Sales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510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533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643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659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1,016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1,061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1,188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1,410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1,414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Operating Profit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Operating Profit Margin (OPM%)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Other Income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Interest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Profit before tax (PBT)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Tax%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Net profit after tax (PAT)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80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91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106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34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50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93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73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Net Profit Margin (NPM%)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Cash from Operating Activity (CFO)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33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134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183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194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241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Capex (NFA+WIP </a:t>
                      </a:r>
                      <a:r>
                        <a:rPr lang="en-US" sz="1400" b="1" u="none" strike="noStrike" dirty="0" err="1">
                          <a:effectLst/>
                        </a:rPr>
                        <a:t>change+Dep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43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205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193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78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121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69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256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82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 Debt (D)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92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140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258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378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353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467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451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479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519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Cash + Investments (CI +NCI)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85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811</Words>
  <Application>Microsoft Office PowerPoint</Application>
  <PresentationFormat>Widescreen</PresentationFormat>
  <Paragraphs>242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KCP</vt:lpstr>
      <vt:lpstr>KCP – Diversified conglomerate</vt:lpstr>
      <vt:lpstr>Cement capacity</vt:lpstr>
      <vt:lpstr>Cement business</vt:lpstr>
      <vt:lpstr>Sugar in Vietnam</vt:lpstr>
      <vt:lpstr>Engineering business</vt:lpstr>
      <vt:lpstr>Hotel</vt:lpstr>
      <vt:lpstr>Power</vt:lpstr>
      <vt:lpstr>Financials</vt:lpstr>
      <vt:lpstr>Valuation</vt:lpstr>
      <vt:lpstr>Other Considerations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Girish Singhi</dc:creator>
  <cp:lastModifiedBy>Girish Singhi</cp:lastModifiedBy>
  <cp:revision>20</cp:revision>
  <dcterms:created xsi:type="dcterms:W3CDTF">2018-01-06T03:00:41Z</dcterms:created>
  <dcterms:modified xsi:type="dcterms:W3CDTF">2018-01-06T07:34:38Z</dcterms:modified>
</cp:coreProperties>
</file>