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30867C6-784E-42D1-BEFF-F841A166EF31}" type="datetimeFigureOut">
              <a:rPr lang="en-IN" smtClean="0"/>
              <a:t>18-02-2017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444266-3BB3-4CD8-A1DB-AD0BA8170E55}" type="slidenum">
              <a:rPr lang="en-IN" smtClean="0"/>
              <a:t>‹#›</a:t>
            </a:fld>
            <a:endParaRPr lang="en-IN"/>
          </a:p>
        </p:txBody>
      </p:sp>
    </p:spTree>
    <p:extLst>
      <p:ext uri="{BB962C8B-B14F-4D97-AF65-F5344CB8AC3E}">
        <p14:creationId xmlns:p14="http://schemas.microsoft.com/office/powerpoint/2010/main" val="17969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30867C6-784E-42D1-BEFF-F841A166EF31}" type="datetimeFigureOut">
              <a:rPr lang="en-IN" smtClean="0"/>
              <a:t>18-02-2017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444266-3BB3-4CD8-A1DB-AD0BA8170E55}" type="slidenum">
              <a:rPr lang="en-IN" smtClean="0"/>
              <a:t>‹#›</a:t>
            </a:fld>
            <a:endParaRPr lang="en-IN"/>
          </a:p>
        </p:txBody>
      </p:sp>
    </p:spTree>
    <p:extLst>
      <p:ext uri="{BB962C8B-B14F-4D97-AF65-F5344CB8AC3E}">
        <p14:creationId xmlns:p14="http://schemas.microsoft.com/office/powerpoint/2010/main" val="34214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30867C6-784E-42D1-BEFF-F841A166EF31}" type="datetimeFigureOut">
              <a:rPr lang="en-IN" smtClean="0"/>
              <a:t>18-02-2017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444266-3BB3-4CD8-A1DB-AD0BA8170E55}" type="slidenum">
              <a:rPr lang="en-IN" smtClean="0"/>
              <a:t>‹#›</a:t>
            </a:fld>
            <a:endParaRPr lang="en-IN"/>
          </a:p>
        </p:txBody>
      </p:sp>
    </p:spTree>
    <p:extLst>
      <p:ext uri="{BB962C8B-B14F-4D97-AF65-F5344CB8AC3E}">
        <p14:creationId xmlns:p14="http://schemas.microsoft.com/office/powerpoint/2010/main" val="262176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30867C6-784E-42D1-BEFF-F841A166EF31}" type="datetimeFigureOut">
              <a:rPr lang="en-IN" smtClean="0"/>
              <a:t>18-02-2017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444266-3BB3-4CD8-A1DB-AD0BA8170E55}" type="slidenum">
              <a:rPr lang="en-IN" smtClean="0"/>
              <a:t>‹#›</a:t>
            </a:fld>
            <a:endParaRPr lang="en-IN"/>
          </a:p>
        </p:txBody>
      </p:sp>
    </p:spTree>
    <p:extLst>
      <p:ext uri="{BB962C8B-B14F-4D97-AF65-F5344CB8AC3E}">
        <p14:creationId xmlns:p14="http://schemas.microsoft.com/office/powerpoint/2010/main" val="17280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867C6-784E-42D1-BEFF-F841A166EF31}" type="datetimeFigureOut">
              <a:rPr lang="en-IN" smtClean="0"/>
              <a:t>18-02-2017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444266-3BB3-4CD8-A1DB-AD0BA8170E55}" type="slidenum">
              <a:rPr lang="en-IN" smtClean="0"/>
              <a:t>‹#›</a:t>
            </a:fld>
            <a:endParaRPr lang="en-IN"/>
          </a:p>
        </p:txBody>
      </p:sp>
    </p:spTree>
    <p:extLst>
      <p:ext uri="{BB962C8B-B14F-4D97-AF65-F5344CB8AC3E}">
        <p14:creationId xmlns:p14="http://schemas.microsoft.com/office/powerpoint/2010/main" val="274247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30867C6-784E-42D1-BEFF-F841A166EF31}" type="datetimeFigureOut">
              <a:rPr lang="en-IN" smtClean="0"/>
              <a:t>18-02-2017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444266-3BB3-4CD8-A1DB-AD0BA8170E55}" type="slidenum">
              <a:rPr lang="en-IN" smtClean="0"/>
              <a:t>‹#›</a:t>
            </a:fld>
            <a:endParaRPr lang="en-IN"/>
          </a:p>
        </p:txBody>
      </p:sp>
    </p:spTree>
    <p:extLst>
      <p:ext uri="{BB962C8B-B14F-4D97-AF65-F5344CB8AC3E}">
        <p14:creationId xmlns:p14="http://schemas.microsoft.com/office/powerpoint/2010/main" val="37400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30867C6-784E-42D1-BEFF-F841A166EF31}" type="datetimeFigureOut">
              <a:rPr lang="en-IN" smtClean="0"/>
              <a:t>18-02-2017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D444266-3BB3-4CD8-A1DB-AD0BA8170E55}" type="slidenum">
              <a:rPr lang="en-IN" smtClean="0"/>
              <a:t>‹#›</a:t>
            </a:fld>
            <a:endParaRPr lang="en-IN"/>
          </a:p>
        </p:txBody>
      </p:sp>
    </p:spTree>
    <p:extLst>
      <p:ext uri="{BB962C8B-B14F-4D97-AF65-F5344CB8AC3E}">
        <p14:creationId xmlns:p14="http://schemas.microsoft.com/office/powerpoint/2010/main" val="233925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30867C6-784E-42D1-BEFF-F841A166EF31}" type="datetimeFigureOut">
              <a:rPr lang="en-IN" smtClean="0"/>
              <a:t>18-02-2017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D444266-3BB3-4CD8-A1DB-AD0BA8170E55}" type="slidenum">
              <a:rPr lang="en-IN" smtClean="0"/>
              <a:t>‹#›</a:t>
            </a:fld>
            <a:endParaRPr lang="en-IN"/>
          </a:p>
        </p:txBody>
      </p:sp>
    </p:spTree>
    <p:extLst>
      <p:ext uri="{BB962C8B-B14F-4D97-AF65-F5344CB8AC3E}">
        <p14:creationId xmlns:p14="http://schemas.microsoft.com/office/powerpoint/2010/main" val="626551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867C6-784E-42D1-BEFF-F841A166EF31}" type="datetimeFigureOut">
              <a:rPr lang="en-IN" smtClean="0"/>
              <a:t>18-02-2017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D444266-3BB3-4CD8-A1DB-AD0BA8170E55}" type="slidenum">
              <a:rPr lang="en-IN" smtClean="0"/>
              <a:t>‹#›</a:t>
            </a:fld>
            <a:endParaRPr lang="en-IN"/>
          </a:p>
        </p:txBody>
      </p:sp>
    </p:spTree>
    <p:extLst>
      <p:ext uri="{BB962C8B-B14F-4D97-AF65-F5344CB8AC3E}">
        <p14:creationId xmlns:p14="http://schemas.microsoft.com/office/powerpoint/2010/main" val="3176684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867C6-784E-42D1-BEFF-F841A166EF31}" type="datetimeFigureOut">
              <a:rPr lang="en-IN" smtClean="0"/>
              <a:t>18-02-2017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444266-3BB3-4CD8-A1DB-AD0BA8170E55}" type="slidenum">
              <a:rPr lang="en-IN" smtClean="0"/>
              <a:t>‹#›</a:t>
            </a:fld>
            <a:endParaRPr lang="en-IN"/>
          </a:p>
        </p:txBody>
      </p:sp>
    </p:spTree>
    <p:extLst>
      <p:ext uri="{BB962C8B-B14F-4D97-AF65-F5344CB8AC3E}">
        <p14:creationId xmlns:p14="http://schemas.microsoft.com/office/powerpoint/2010/main" val="400799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867C6-784E-42D1-BEFF-F841A166EF31}" type="datetimeFigureOut">
              <a:rPr lang="en-IN" smtClean="0"/>
              <a:t>18-02-2017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444266-3BB3-4CD8-A1DB-AD0BA8170E55}" type="slidenum">
              <a:rPr lang="en-IN" smtClean="0"/>
              <a:t>‹#›</a:t>
            </a:fld>
            <a:endParaRPr lang="en-IN"/>
          </a:p>
        </p:txBody>
      </p:sp>
    </p:spTree>
    <p:extLst>
      <p:ext uri="{BB962C8B-B14F-4D97-AF65-F5344CB8AC3E}">
        <p14:creationId xmlns:p14="http://schemas.microsoft.com/office/powerpoint/2010/main" val="60637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867C6-784E-42D1-BEFF-F841A166EF31}" type="datetimeFigureOut">
              <a:rPr lang="en-IN" smtClean="0"/>
              <a:t>18-02-2017</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44266-3BB3-4CD8-A1DB-AD0BA8170E55}" type="slidenum">
              <a:rPr lang="en-IN" smtClean="0"/>
              <a:t>‹#›</a:t>
            </a:fld>
            <a:endParaRPr lang="en-IN"/>
          </a:p>
        </p:txBody>
      </p:sp>
    </p:spTree>
    <p:extLst>
      <p:ext uri="{BB962C8B-B14F-4D97-AF65-F5344CB8AC3E}">
        <p14:creationId xmlns:p14="http://schemas.microsoft.com/office/powerpoint/2010/main" val="448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Hindustan Oil Exploration Company(HOEC)</a:t>
            </a:r>
            <a:endParaRPr lang="en-IN" dirty="0"/>
          </a:p>
        </p:txBody>
      </p:sp>
      <p:sp>
        <p:nvSpPr>
          <p:cNvPr id="3" name="Subtitle 2"/>
          <p:cNvSpPr>
            <a:spLocks noGrp="1"/>
          </p:cNvSpPr>
          <p:nvPr>
            <p:ph type="subTitle" idx="1"/>
          </p:nvPr>
        </p:nvSpPr>
        <p:spPr/>
        <p:txBody>
          <a:bodyPr/>
          <a:lstStyle/>
          <a:p>
            <a:endParaRPr lang="en-IN" dirty="0" smtClean="0"/>
          </a:p>
          <a:p>
            <a:r>
              <a:rPr lang="en-IN" dirty="0" smtClean="0"/>
              <a:t>By: Avneesh Yadav</a:t>
            </a:r>
            <a:endParaRPr lang="en-IN" dirty="0"/>
          </a:p>
        </p:txBody>
      </p:sp>
    </p:spTree>
    <p:extLst>
      <p:ext uri="{BB962C8B-B14F-4D97-AF65-F5344CB8AC3E}">
        <p14:creationId xmlns:p14="http://schemas.microsoft.com/office/powerpoint/2010/main" val="2359737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9809" y="109182"/>
            <a:ext cx="10877266" cy="523220"/>
          </a:xfrm>
          <a:prstGeom prst="rect">
            <a:avLst/>
          </a:prstGeom>
          <a:noFill/>
        </p:spPr>
        <p:txBody>
          <a:bodyPr wrap="square" rtlCol="0">
            <a:spAutoFit/>
          </a:bodyPr>
          <a:lstStyle/>
          <a:p>
            <a:r>
              <a:rPr lang="en-IN" sz="2800" dirty="0" smtClean="0"/>
              <a:t>Business: Oil and Gas Drilling sector</a:t>
            </a:r>
          </a:p>
        </p:txBody>
      </p:sp>
      <p:sp>
        <p:nvSpPr>
          <p:cNvPr id="3" name="TextBox 2"/>
          <p:cNvSpPr txBox="1"/>
          <p:nvPr/>
        </p:nvSpPr>
        <p:spPr>
          <a:xfrm>
            <a:off x="559558" y="632402"/>
            <a:ext cx="10877266" cy="6063198"/>
          </a:xfrm>
          <a:prstGeom prst="rect">
            <a:avLst/>
          </a:prstGeom>
          <a:noFill/>
        </p:spPr>
        <p:txBody>
          <a:bodyPr wrap="square" rtlCol="0">
            <a:spAutoFit/>
          </a:bodyPr>
          <a:lstStyle/>
          <a:p>
            <a:r>
              <a:rPr lang="en-IN" sz="2800" dirty="0" smtClean="0"/>
              <a:t>Triggers:</a:t>
            </a:r>
          </a:p>
          <a:p>
            <a:pPr marL="285750" indent="-285750">
              <a:buFont typeface="Arial" panose="020B0604020202020204" pitchFamily="34" charset="0"/>
              <a:buChar char="•"/>
            </a:pPr>
            <a:r>
              <a:rPr lang="en-IN" dirty="0" smtClean="0">
                <a:latin typeface="Georgia" panose="02040502050405020303" pitchFamily="18" charset="0"/>
              </a:rPr>
              <a:t>Delivery of Gas from Assam field before 31 March, 2017. The full impact of Assam gas revenues will be reflected in June quarter. It will deliver 60+ crore revenues at 10 crore cost (full year) at 3$ per </a:t>
            </a:r>
            <a:r>
              <a:rPr lang="en-IN" dirty="0" err="1" smtClean="0">
                <a:latin typeface="Georgia" panose="02040502050405020303" pitchFamily="18" charset="0"/>
              </a:rPr>
              <a:t>mbtu</a:t>
            </a:r>
            <a:r>
              <a:rPr lang="en-IN" dirty="0" smtClean="0">
                <a:latin typeface="Georgia" panose="02040502050405020303" pitchFamily="18" charset="0"/>
              </a:rPr>
              <a:t>. This project is tax free for next seven years. </a:t>
            </a:r>
          </a:p>
          <a:p>
            <a:pPr marL="285750" indent="-285750">
              <a:buFont typeface="Arial" panose="020B0604020202020204" pitchFamily="34" charset="0"/>
              <a:buChar char="•"/>
            </a:pPr>
            <a:r>
              <a:rPr lang="en-IN" dirty="0" smtClean="0">
                <a:latin typeface="Georgia" panose="02040502050405020303" pitchFamily="18" charset="0"/>
              </a:rPr>
              <a:t>Start of PY-3  shut down project. The project will take 9 months to start after the approval of technical advisory committee. It can produce 3000 bpd. </a:t>
            </a:r>
          </a:p>
          <a:p>
            <a:pPr marL="285750" indent="-285750">
              <a:buFont typeface="Arial" panose="020B0604020202020204" pitchFamily="34" charset="0"/>
              <a:buChar char="•"/>
            </a:pPr>
            <a:r>
              <a:rPr lang="en-US" dirty="0">
                <a:latin typeface="Georgia" panose="02040502050405020303" pitchFamily="18" charset="0"/>
              </a:rPr>
              <a:t>One of the contract area is offshore field B-80, located in the Mumbai Offshore about 56 square kilometer discovered by ONGC in 1997. This discovered field produced about 3,737 barrels of oil and 7.5 million cubic feet of gas per day during the testing with in place reserves of about 13.20 million barrels of oil and gas in place of 10.50 billion cubic feet. </a:t>
            </a:r>
            <a:endParaRPr lang="en-US" dirty="0" smtClean="0">
              <a:latin typeface="Georgia" panose="02040502050405020303" pitchFamily="18" charset="0"/>
            </a:endParaRPr>
          </a:p>
          <a:p>
            <a:pPr marL="285750" indent="-285750">
              <a:buFont typeface="Arial" panose="020B0604020202020204" pitchFamily="34" charset="0"/>
              <a:buChar char="•"/>
            </a:pPr>
            <a:r>
              <a:rPr lang="en-US" dirty="0" smtClean="0">
                <a:latin typeface="Georgia" panose="02040502050405020303" pitchFamily="18" charset="0"/>
              </a:rPr>
              <a:t>The </a:t>
            </a:r>
            <a:r>
              <a:rPr lang="en-US" dirty="0">
                <a:latin typeface="Georgia" panose="02040502050405020303" pitchFamily="18" charset="0"/>
              </a:rPr>
              <a:t>other contract area is onshore field </a:t>
            </a:r>
            <a:r>
              <a:rPr lang="en-US" dirty="0" err="1">
                <a:latin typeface="Georgia" panose="02040502050405020303" pitchFamily="18" charset="0"/>
              </a:rPr>
              <a:t>Kherem</a:t>
            </a:r>
            <a:r>
              <a:rPr lang="en-US" dirty="0">
                <a:latin typeface="Georgia" panose="02040502050405020303" pitchFamily="18" charset="0"/>
              </a:rPr>
              <a:t> located in Arunachal Pradesh, discovered by Oil India Limited in 1994 with the area of 16.45 square kilo meter, with initial oil in place of about 3 million barrels and gas in place of about 17 billion cubic feet. HOEC has 50% participating interest in the offshore field B-80 and 40% in the onshore field </a:t>
            </a:r>
            <a:r>
              <a:rPr lang="en-US" dirty="0" err="1">
                <a:latin typeface="Georgia" panose="02040502050405020303" pitchFamily="18" charset="0"/>
              </a:rPr>
              <a:t>Kherem</a:t>
            </a:r>
            <a:r>
              <a:rPr lang="en-US" dirty="0">
                <a:latin typeface="Georgia" panose="02040502050405020303" pitchFamily="18" charset="0"/>
              </a:rPr>
              <a:t>. HOEC is the Operator for both the fields. </a:t>
            </a:r>
            <a:endParaRPr lang="en-IN" dirty="0" smtClean="0">
              <a:latin typeface="Georgia" panose="02040502050405020303" pitchFamily="18" charset="0"/>
            </a:endParaRPr>
          </a:p>
          <a:p>
            <a:pPr marL="285750" indent="-285750">
              <a:buFont typeface="Arial" panose="020B0604020202020204" pitchFamily="34" charset="0"/>
              <a:buChar char="•"/>
            </a:pPr>
            <a:r>
              <a:rPr lang="en-IN" dirty="0" smtClean="0">
                <a:latin typeface="Georgia" panose="02040502050405020303" pitchFamily="18" charset="0"/>
              </a:rPr>
              <a:t>They have 200 crore cash on balance sheet. So, they wont have to take debt for financing of DSF projects. </a:t>
            </a:r>
          </a:p>
          <a:p>
            <a:pPr marL="285750" indent="-285750">
              <a:buFont typeface="Arial" panose="020B0604020202020204" pitchFamily="34" charset="0"/>
              <a:buChar char="•"/>
            </a:pPr>
            <a:r>
              <a:rPr lang="en-IN" dirty="0" smtClean="0">
                <a:latin typeface="Georgia" panose="02040502050405020303" pitchFamily="18" charset="0"/>
              </a:rPr>
              <a:t>Revision of gas pricing formula (</a:t>
            </a:r>
            <a:r>
              <a:rPr lang="en-IN" dirty="0">
                <a:latin typeface="Georgia" panose="02040502050405020303" pitchFamily="18" charset="0"/>
              </a:rPr>
              <a:t>I</a:t>
            </a:r>
            <a:r>
              <a:rPr lang="en-IN" dirty="0" smtClean="0">
                <a:latin typeface="Georgia" panose="02040502050405020303" pitchFamily="18" charset="0"/>
              </a:rPr>
              <a:t>t might take time!!) The current gas prices in India is 2.5$ whereas import prices for gas are between 4-6$. India imports 30% of gas. It is negative for the industry and hampers exploration projects.  </a:t>
            </a:r>
          </a:p>
          <a:p>
            <a:pPr marL="285750" indent="-285750">
              <a:buFont typeface="Arial" panose="020B0604020202020204" pitchFamily="34" charset="0"/>
              <a:buChar char="•"/>
            </a:pPr>
            <a:r>
              <a:rPr lang="en-IN" dirty="0" smtClean="0">
                <a:latin typeface="Georgia" panose="02040502050405020303" pitchFamily="18" charset="0"/>
              </a:rPr>
              <a:t>DSF fields will have marketing and pricing freedom for both oil and gas. </a:t>
            </a:r>
          </a:p>
          <a:p>
            <a:endParaRPr lang="en-IN" dirty="0"/>
          </a:p>
        </p:txBody>
      </p:sp>
    </p:spTree>
    <p:extLst>
      <p:ext uri="{BB962C8B-B14F-4D97-AF65-F5344CB8AC3E}">
        <p14:creationId xmlns:p14="http://schemas.microsoft.com/office/powerpoint/2010/main" val="1619356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755" y="13648"/>
            <a:ext cx="6227923" cy="461665"/>
          </a:xfrm>
          <a:prstGeom prst="rect">
            <a:avLst/>
          </a:prstGeom>
        </p:spPr>
        <p:txBody>
          <a:bodyPr wrap="none">
            <a:spAutoFit/>
          </a:bodyPr>
          <a:lstStyle/>
          <a:p>
            <a:r>
              <a:rPr lang="en-IN" sz="2400" b="1" dirty="0" smtClean="0"/>
              <a:t>Cost optimisation and Problem Solving Nature: </a:t>
            </a:r>
            <a:endParaRPr lang="en-IN" sz="2400" b="1" dirty="0"/>
          </a:p>
        </p:txBody>
      </p:sp>
      <p:pic>
        <p:nvPicPr>
          <p:cNvPr id="3" name="Picture 2"/>
          <p:cNvPicPr>
            <a:picLocks noChangeAspect="1"/>
          </p:cNvPicPr>
          <p:nvPr/>
        </p:nvPicPr>
        <p:blipFill>
          <a:blip r:embed="rId2"/>
          <a:stretch>
            <a:fillRect/>
          </a:stretch>
        </p:blipFill>
        <p:spPr>
          <a:xfrm>
            <a:off x="357755" y="570216"/>
            <a:ext cx="10495344" cy="6089891"/>
          </a:xfrm>
          <a:prstGeom prst="rect">
            <a:avLst/>
          </a:prstGeom>
        </p:spPr>
      </p:pic>
    </p:spTree>
    <p:extLst>
      <p:ext uri="{BB962C8B-B14F-4D97-AF65-F5344CB8AC3E}">
        <p14:creationId xmlns:p14="http://schemas.microsoft.com/office/powerpoint/2010/main" val="841458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943"/>
            <a:ext cx="6878472" cy="461665"/>
          </a:xfrm>
          <a:prstGeom prst="rect">
            <a:avLst/>
          </a:prstGeom>
          <a:noFill/>
        </p:spPr>
        <p:txBody>
          <a:bodyPr wrap="square" rtlCol="0">
            <a:spAutoFit/>
          </a:bodyPr>
          <a:lstStyle/>
          <a:p>
            <a:r>
              <a:rPr lang="en-IN" sz="2400" b="1" dirty="0" smtClean="0"/>
              <a:t>Problems with PY-3 :</a:t>
            </a:r>
            <a:endParaRPr lang="en-IN" sz="2400" b="1" dirty="0"/>
          </a:p>
        </p:txBody>
      </p:sp>
      <p:sp>
        <p:nvSpPr>
          <p:cNvPr id="3" name="Rectangle 2"/>
          <p:cNvSpPr/>
          <p:nvPr/>
        </p:nvSpPr>
        <p:spPr>
          <a:xfrm>
            <a:off x="0" y="1661994"/>
            <a:ext cx="12037325" cy="3139321"/>
          </a:xfrm>
          <a:prstGeom prst="rect">
            <a:avLst/>
          </a:prstGeom>
        </p:spPr>
        <p:txBody>
          <a:bodyPr wrap="square">
            <a:spAutoFit/>
          </a:bodyPr>
          <a:lstStyle/>
          <a:p>
            <a:r>
              <a:rPr lang="en-US" b="0" i="0" dirty="0" smtClean="0">
                <a:solidFill>
                  <a:srgbClr val="3B3A39"/>
                </a:solidFill>
                <a:effectLst/>
                <a:latin typeface="Georgia" panose="02040502050405020303" pitchFamily="18" charset="0"/>
              </a:rPr>
              <a:t>In a proposal it made to the senior partner, ONGC, in July 2016, HOEC said that</a:t>
            </a:r>
          </a:p>
          <a:p>
            <a:r>
              <a:rPr lang="en-US" dirty="0">
                <a:solidFill>
                  <a:srgbClr val="3B3A39"/>
                </a:solidFill>
                <a:latin typeface="Georgia" panose="02040502050405020303" pitchFamily="18" charset="0"/>
              </a:rPr>
              <a:t>P</a:t>
            </a:r>
            <a:r>
              <a:rPr lang="en-US" b="0" i="0" dirty="0" smtClean="0">
                <a:solidFill>
                  <a:srgbClr val="3B3A39"/>
                </a:solidFill>
                <a:effectLst/>
                <a:latin typeface="Georgia" panose="02040502050405020303" pitchFamily="18" charset="0"/>
              </a:rPr>
              <a:t>roduction recommencement plan :  $28-million </a:t>
            </a:r>
          </a:p>
          <a:p>
            <a:r>
              <a:rPr lang="en-US" b="0" i="0" dirty="0" smtClean="0">
                <a:solidFill>
                  <a:srgbClr val="3B3A39"/>
                </a:solidFill>
                <a:effectLst/>
                <a:latin typeface="Georgia" panose="02040502050405020303" pitchFamily="18" charset="0"/>
              </a:rPr>
              <a:t>Daily expenditure : $43,000</a:t>
            </a:r>
          </a:p>
          <a:p>
            <a:r>
              <a:rPr lang="en-US" b="0" i="0" dirty="0" smtClean="0">
                <a:solidFill>
                  <a:srgbClr val="3B3A39"/>
                </a:solidFill>
                <a:effectLst/>
                <a:latin typeface="Georgia" panose="02040502050405020303" pitchFamily="18" charset="0"/>
              </a:rPr>
              <a:t>3,000 barrels a day will fetch, at today’s prices, $162,000.</a:t>
            </a:r>
            <a:endParaRPr lang="en-US" dirty="0">
              <a:solidFill>
                <a:srgbClr val="3B3A39"/>
              </a:solidFill>
              <a:latin typeface="Georgia" panose="02040502050405020303" pitchFamily="18" charset="0"/>
            </a:endParaRPr>
          </a:p>
          <a:p>
            <a:endParaRPr lang="en-US" b="0" i="0" dirty="0" smtClean="0">
              <a:solidFill>
                <a:srgbClr val="3B3A39"/>
              </a:solidFill>
              <a:effectLst/>
              <a:latin typeface="Georgia" panose="02040502050405020303" pitchFamily="18" charset="0"/>
            </a:endParaRPr>
          </a:p>
          <a:p>
            <a:pPr marL="285750" indent="-285750">
              <a:buFont typeface="Arial" panose="020B0604020202020204" pitchFamily="34" charset="0"/>
              <a:buChar char="•"/>
            </a:pPr>
            <a:r>
              <a:rPr lang="en-US" b="0" i="0" dirty="0" smtClean="0">
                <a:solidFill>
                  <a:srgbClr val="3B3A39"/>
                </a:solidFill>
                <a:effectLst/>
                <a:latin typeface="Georgia" panose="02040502050405020303" pitchFamily="18" charset="0"/>
              </a:rPr>
              <a:t>PY-1 is a gas field that has promise, but only if they manage to drill through hard rock.</a:t>
            </a:r>
          </a:p>
          <a:p>
            <a:pPr marL="285750" indent="-285750">
              <a:buFont typeface="Arial" panose="020B0604020202020204" pitchFamily="34" charset="0"/>
              <a:buChar char="•"/>
            </a:pPr>
            <a:endParaRPr lang="en-US" b="0" i="0" dirty="0" smtClean="0">
              <a:solidFill>
                <a:srgbClr val="3B3A39"/>
              </a:solidFill>
              <a:effectLst/>
              <a:latin typeface="Georgia" panose="02040502050405020303" pitchFamily="18" charset="0"/>
            </a:endParaRPr>
          </a:p>
          <a:p>
            <a:pPr marL="285750" indent="-285750">
              <a:buFont typeface="Arial" panose="020B0604020202020204" pitchFamily="34" charset="0"/>
              <a:buChar char="•"/>
            </a:pPr>
            <a:r>
              <a:rPr lang="en-US" b="0" i="0" dirty="0" smtClean="0">
                <a:solidFill>
                  <a:srgbClr val="3B3A39"/>
                </a:solidFill>
                <a:effectLst/>
                <a:latin typeface="Georgia" panose="02040502050405020303" pitchFamily="18" charset="0"/>
              </a:rPr>
              <a:t>At present, PY-1 — HOEC’s only producing asset — produces negligible quantities of gas a day. However, linking PY-3 and PY-1 could boost the fortunes of both the fields. While the PY-3 oil will be collected in a storage facility stationed there, the gas that comes out along with the oil, which would otherwise be flared, will be routed to and aggregated with PY-1 gas.</a:t>
            </a:r>
            <a:endParaRPr lang="en-US" b="0" i="0" dirty="0">
              <a:solidFill>
                <a:srgbClr val="3B3A39"/>
              </a:solidFill>
              <a:effectLst/>
              <a:latin typeface="Georgia" panose="02040502050405020303" pitchFamily="18" charset="0"/>
            </a:endParaRPr>
          </a:p>
        </p:txBody>
      </p:sp>
      <p:sp>
        <p:nvSpPr>
          <p:cNvPr id="4" name="Rectangle 3"/>
          <p:cNvSpPr/>
          <p:nvPr/>
        </p:nvSpPr>
        <p:spPr>
          <a:xfrm>
            <a:off x="-1" y="461665"/>
            <a:ext cx="12037325" cy="1200329"/>
          </a:xfrm>
          <a:prstGeom prst="rect">
            <a:avLst/>
          </a:prstGeom>
        </p:spPr>
        <p:txBody>
          <a:bodyPr wrap="square">
            <a:spAutoFit/>
          </a:bodyPr>
          <a:lstStyle/>
          <a:p>
            <a:pPr marL="285750" indent="-285750">
              <a:buFont typeface="Arial" panose="020B0604020202020204" pitchFamily="34" charset="0"/>
              <a:buChar char="•"/>
            </a:pPr>
            <a:r>
              <a:rPr lang="en-US" b="0" i="0" dirty="0" smtClean="0">
                <a:solidFill>
                  <a:srgbClr val="3B3A39"/>
                </a:solidFill>
                <a:effectLst/>
                <a:latin typeface="Georgia" panose="02040502050405020303" pitchFamily="18" charset="0"/>
              </a:rPr>
              <a:t>One of the issues has been about who should pay the royalty and </a:t>
            </a:r>
            <a:r>
              <a:rPr lang="en-US" b="0" i="0" dirty="0" err="1" smtClean="0">
                <a:solidFill>
                  <a:srgbClr val="3B3A39"/>
                </a:solidFill>
                <a:effectLst/>
                <a:latin typeface="Georgia" panose="02040502050405020303" pitchFamily="18" charset="0"/>
              </a:rPr>
              <a:t>cess</a:t>
            </a:r>
            <a:r>
              <a:rPr lang="en-US" b="0" i="0" dirty="0" smtClean="0">
                <a:solidFill>
                  <a:srgbClr val="3B3A39"/>
                </a:solidFill>
                <a:effectLst/>
                <a:latin typeface="Georgia" panose="02040502050405020303" pitchFamily="18" charset="0"/>
              </a:rPr>
              <a:t> to the government. Logically, all the four partners should contribute to the payment of these levies, but according to the contract, the government-owned ONGC is to foot the entire bill. The public-sector oil major wants a revision of the terms, but the other partners have been saying no.</a:t>
            </a:r>
            <a:endParaRPr lang="en-IN" dirty="0"/>
          </a:p>
        </p:txBody>
      </p:sp>
    </p:spTree>
    <p:extLst>
      <p:ext uri="{BB962C8B-B14F-4D97-AF65-F5344CB8AC3E}">
        <p14:creationId xmlns:p14="http://schemas.microsoft.com/office/powerpoint/2010/main" val="4203958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024" y="259307"/>
            <a:ext cx="11341289" cy="6093976"/>
          </a:xfrm>
          <a:prstGeom prst="rect">
            <a:avLst/>
          </a:prstGeom>
          <a:noFill/>
        </p:spPr>
        <p:txBody>
          <a:bodyPr wrap="square" rtlCol="0">
            <a:spAutoFit/>
          </a:bodyPr>
          <a:lstStyle/>
          <a:p>
            <a:r>
              <a:rPr lang="en-IN" sz="2400" b="1" dirty="0" smtClean="0"/>
              <a:t>Management Quality:</a:t>
            </a:r>
          </a:p>
          <a:p>
            <a:pPr marL="285750" indent="-285750">
              <a:buFont typeface="Arial" panose="020B0604020202020204" pitchFamily="34" charset="0"/>
              <a:buChar char="•"/>
            </a:pPr>
            <a:r>
              <a:rPr lang="en-US" dirty="0">
                <a:latin typeface="Georgia" panose="02040502050405020303" pitchFamily="18" charset="0"/>
              </a:rPr>
              <a:t>The move came as a surprise as </a:t>
            </a:r>
            <a:r>
              <a:rPr lang="en-US" dirty="0" err="1">
                <a:latin typeface="Georgia" panose="02040502050405020303" pitchFamily="18" charset="0"/>
              </a:rPr>
              <a:t>Elango</a:t>
            </a:r>
            <a:r>
              <a:rPr lang="en-US" dirty="0">
                <a:latin typeface="Georgia" panose="02040502050405020303" pitchFamily="18" charset="0"/>
              </a:rPr>
              <a:t>, </a:t>
            </a:r>
            <a:r>
              <a:rPr lang="en-US" dirty="0" smtClean="0">
                <a:latin typeface="Georgia" panose="02040502050405020303" pitchFamily="18" charset="0"/>
              </a:rPr>
              <a:t>under whom </a:t>
            </a:r>
            <a:r>
              <a:rPr lang="en-US" dirty="0">
                <a:latin typeface="Georgia" panose="02040502050405020303" pitchFamily="18" charset="0"/>
              </a:rPr>
              <a:t>Cairn touched 200,000 barrels per day of output from its showpiece Rajasthan oilfields, was widely tipped to become the full-time CEO of the company</a:t>
            </a:r>
            <a:r>
              <a:rPr lang="en-US" dirty="0" smtClean="0">
                <a:latin typeface="Georgia" panose="02040502050405020303" pitchFamily="18" charset="0"/>
              </a:rPr>
              <a:t>. He quit Cairn India in May 2014.</a:t>
            </a:r>
          </a:p>
          <a:p>
            <a:pPr marL="285750" indent="-285750">
              <a:buFont typeface="Arial" panose="020B0604020202020204" pitchFamily="34" charset="0"/>
              <a:buChar char="•"/>
            </a:pPr>
            <a:r>
              <a:rPr lang="en-IN" dirty="0" smtClean="0">
                <a:latin typeface="Georgia" panose="02040502050405020303" pitchFamily="18" charset="0"/>
              </a:rPr>
              <a:t>A very rich and diverse board with a lot of experienced individuals in the upstream oil and gas sector. </a:t>
            </a:r>
            <a:r>
              <a:rPr lang="en-IN" dirty="0" err="1" smtClean="0">
                <a:latin typeface="Georgia" panose="02040502050405020303" pitchFamily="18" charset="0"/>
              </a:rPr>
              <a:t>Elango</a:t>
            </a:r>
            <a:r>
              <a:rPr lang="en-IN" dirty="0" smtClean="0">
                <a:latin typeface="Georgia" panose="02040502050405020303" pitchFamily="18" charset="0"/>
              </a:rPr>
              <a:t> has also used his past experience to bring people on board. </a:t>
            </a:r>
          </a:p>
          <a:p>
            <a:endParaRPr lang="en-IN" dirty="0">
              <a:latin typeface="Georgia" panose="02040502050405020303" pitchFamily="18" charset="0"/>
            </a:endParaRPr>
          </a:p>
          <a:p>
            <a:r>
              <a:rPr lang="en-IN" sz="2400" b="1" dirty="0" smtClean="0"/>
              <a:t>Valuation </a:t>
            </a:r>
            <a:r>
              <a:rPr lang="en-IN" sz="2400" b="1" dirty="0" smtClean="0"/>
              <a:t>Analysis</a:t>
            </a:r>
            <a:r>
              <a:rPr lang="en-IN" sz="2400" b="1" dirty="0" smtClean="0"/>
              <a:t>:</a:t>
            </a:r>
            <a:endParaRPr lang="en-IN" sz="2400" b="1" dirty="0" smtClean="0"/>
          </a:p>
          <a:p>
            <a:pPr marL="342900" indent="-342900">
              <a:buFont typeface="Arial" panose="020B0604020202020204" pitchFamily="34" charset="0"/>
              <a:buChar char="•"/>
            </a:pPr>
            <a:r>
              <a:rPr lang="en-IN" dirty="0" smtClean="0">
                <a:latin typeface="Georgia" panose="02040502050405020303" pitchFamily="18" charset="0"/>
              </a:rPr>
              <a:t>Assam Gas –&gt; 50 crore (Annual Net Profit) -&gt; translates to EPS of 3.84 </a:t>
            </a:r>
          </a:p>
          <a:p>
            <a:r>
              <a:rPr lang="en-IN" dirty="0" smtClean="0">
                <a:latin typeface="Georgia" panose="02040502050405020303" pitchFamily="18" charset="0"/>
              </a:rPr>
              <a:t> At 20 P/E it gives share price of </a:t>
            </a:r>
            <a:r>
              <a:rPr lang="en-IN" b="1" dirty="0" smtClean="0">
                <a:latin typeface="Georgia" panose="02040502050405020303" pitchFamily="18" charset="0"/>
              </a:rPr>
              <a:t>76 rupees. </a:t>
            </a:r>
            <a:r>
              <a:rPr lang="en-IN" dirty="0" smtClean="0">
                <a:latin typeface="Georgia" panose="02040502050405020303" pitchFamily="18" charset="0"/>
              </a:rPr>
              <a:t>The </a:t>
            </a:r>
            <a:r>
              <a:rPr lang="en-IN" b="1" dirty="0" smtClean="0">
                <a:latin typeface="Georgia" panose="02040502050405020303" pitchFamily="18" charset="0"/>
              </a:rPr>
              <a:t>CMP is </a:t>
            </a:r>
            <a:r>
              <a:rPr lang="en-IN" b="1" dirty="0" smtClean="0">
                <a:latin typeface="Georgia" panose="02040502050405020303" pitchFamily="18" charset="0"/>
              </a:rPr>
              <a:t>74</a:t>
            </a:r>
            <a:r>
              <a:rPr lang="en-IN" dirty="0" smtClean="0">
                <a:latin typeface="Georgia" panose="02040502050405020303" pitchFamily="18" charset="0"/>
              </a:rPr>
              <a:t>. </a:t>
            </a:r>
            <a:endParaRPr lang="en-IN" dirty="0" smtClean="0">
              <a:latin typeface="Georgia" panose="02040502050405020303" pitchFamily="18" charset="0"/>
            </a:endParaRPr>
          </a:p>
          <a:p>
            <a:endParaRPr lang="en-IN" b="1" dirty="0" smtClean="0">
              <a:latin typeface="Georgia" panose="02040502050405020303" pitchFamily="18" charset="0"/>
            </a:endParaRPr>
          </a:p>
          <a:p>
            <a:pPr marL="285750" indent="-285750">
              <a:buFont typeface="Arial" panose="020B0604020202020204" pitchFamily="34" charset="0"/>
              <a:buChar char="•"/>
            </a:pPr>
            <a:r>
              <a:rPr lang="en-IN" dirty="0" smtClean="0">
                <a:latin typeface="Georgia" panose="02040502050405020303" pitchFamily="18" charset="0"/>
              </a:rPr>
              <a:t>If PY-3 starts, it will contribute 40 crore of Annual Profit (HOEC share at 55$ per barrel oil.)</a:t>
            </a:r>
            <a:r>
              <a:rPr lang="en-IN" b="1" dirty="0" smtClean="0">
                <a:latin typeface="Georgia" panose="02040502050405020303" pitchFamily="18" charset="0"/>
              </a:rPr>
              <a:t> -&gt; </a:t>
            </a:r>
            <a:r>
              <a:rPr lang="en-IN" dirty="0" smtClean="0">
                <a:latin typeface="Georgia" panose="02040502050405020303" pitchFamily="18" charset="0"/>
              </a:rPr>
              <a:t>EPS of 3.07</a:t>
            </a:r>
            <a:endParaRPr lang="en-IN" b="1" dirty="0" smtClean="0">
              <a:latin typeface="Georgia" panose="02040502050405020303" pitchFamily="18" charset="0"/>
            </a:endParaRPr>
          </a:p>
          <a:p>
            <a:endParaRPr lang="en-IN" dirty="0" smtClean="0">
              <a:latin typeface="Georgia" panose="02040502050405020303" pitchFamily="18" charset="0"/>
            </a:endParaRPr>
          </a:p>
          <a:p>
            <a:pPr marL="285750" indent="-285750">
              <a:buFont typeface="Arial" panose="020B0604020202020204" pitchFamily="34" charset="0"/>
              <a:buChar char="•"/>
            </a:pPr>
            <a:r>
              <a:rPr lang="en-IN" dirty="0" smtClean="0">
                <a:latin typeface="Georgia" panose="02040502050405020303" pitchFamily="18" charset="0"/>
              </a:rPr>
              <a:t>DSF fields contribution to EPS needs to be declared from management. We can assume modest contribution of </a:t>
            </a:r>
            <a:r>
              <a:rPr lang="en-IN" b="1" dirty="0" smtClean="0">
                <a:latin typeface="Georgia" panose="02040502050405020303" pitchFamily="18" charset="0"/>
              </a:rPr>
              <a:t>5</a:t>
            </a:r>
            <a:r>
              <a:rPr lang="en-IN" dirty="0" smtClean="0">
                <a:latin typeface="Georgia" panose="02040502050405020303" pitchFamily="18" charset="0"/>
              </a:rPr>
              <a:t> to EPS from both fields combined.  </a:t>
            </a:r>
            <a:endParaRPr lang="en-IN" dirty="0" smtClean="0">
              <a:latin typeface="Georgia" panose="02040502050405020303" pitchFamily="18" charset="0"/>
            </a:endParaRPr>
          </a:p>
          <a:p>
            <a:pPr marL="285750" indent="-285750">
              <a:buFont typeface="Arial" panose="020B0604020202020204" pitchFamily="34" charset="0"/>
              <a:buChar char="•"/>
            </a:pPr>
            <a:endParaRPr lang="en-IN" dirty="0">
              <a:latin typeface="Georgia" panose="02040502050405020303" pitchFamily="18" charset="0"/>
            </a:endParaRPr>
          </a:p>
          <a:p>
            <a:r>
              <a:rPr lang="en-IN" dirty="0" smtClean="0">
                <a:latin typeface="Georgia" panose="02040502050405020303" pitchFamily="18" charset="0"/>
              </a:rPr>
              <a:t>After 2 years we can assume annual EPS of 12 rupees. </a:t>
            </a:r>
          </a:p>
          <a:p>
            <a:endParaRPr lang="en-IN" dirty="0">
              <a:latin typeface="Georgia" panose="02040502050405020303" pitchFamily="18" charset="0"/>
            </a:endParaRPr>
          </a:p>
          <a:p>
            <a:r>
              <a:rPr lang="en-IN" dirty="0" smtClean="0">
                <a:latin typeface="Georgia" panose="02040502050405020303" pitchFamily="18" charset="0"/>
              </a:rPr>
              <a:t>I have holding at average price of 66. </a:t>
            </a:r>
            <a:endParaRPr lang="en-IN" dirty="0" smtClean="0">
              <a:latin typeface="Georgia" panose="02040502050405020303" pitchFamily="18" charset="0"/>
            </a:endParaRPr>
          </a:p>
          <a:p>
            <a:pPr marL="285750" indent="-285750">
              <a:buFont typeface="Arial" panose="020B0604020202020204" pitchFamily="34" charset="0"/>
              <a:buChar char="•"/>
            </a:pPr>
            <a:endParaRPr lang="en-IN" dirty="0">
              <a:latin typeface="Georgia" panose="02040502050405020303" pitchFamily="18" charset="0"/>
            </a:endParaRPr>
          </a:p>
          <a:p>
            <a:endParaRPr lang="en-IN" dirty="0">
              <a:latin typeface="Georgia" panose="02040502050405020303" pitchFamily="18" charset="0"/>
            </a:endParaRPr>
          </a:p>
        </p:txBody>
      </p:sp>
    </p:spTree>
    <p:extLst>
      <p:ext uri="{BB962C8B-B14F-4D97-AF65-F5344CB8AC3E}">
        <p14:creationId xmlns:p14="http://schemas.microsoft.com/office/powerpoint/2010/main" val="2732164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955" y="247725"/>
            <a:ext cx="11450472" cy="2677656"/>
          </a:xfrm>
          <a:prstGeom prst="rect">
            <a:avLst/>
          </a:prstGeom>
        </p:spPr>
        <p:txBody>
          <a:bodyPr wrap="square">
            <a:spAutoFit/>
          </a:bodyPr>
          <a:lstStyle/>
          <a:p>
            <a:r>
              <a:rPr lang="en-IN" sz="2400" b="1" dirty="0"/>
              <a:t>Negatives:</a:t>
            </a:r>
          </a:p>
          <a:p>
            <a:pPr marL="285750" indent="-285750">
              <a:buFont typeface="Arial" panose="020B0604020202020204" pitchFamily="34" charset="0"/>
              <a:buChar char="•"/>
            </a:pPr>
            <a:r>
              <a:rPr lang="en-IN" dirty="0">
                <a:latin typeface="Georgia" panose="02040502050405020303" pitchFamily="18" charset="0"/>
              </a:rPr>
              <a:t>No single largest promoter though </a:t>
            </a:r>
            <a:r>
              <a:rPr lang="en-IN" dirty="0" err="1">
                <a:latin typeface="Georgia" panose="02040502050405020303" pitchFamily="18" charset="0"/>
              </a:rPr>
              <a:t>Elango</a:t>
            </a:r>
            <a:r>
              <a:rPr lang="en-IN" dirty="0">
                <a:latin typeface="Georgia" panose="02040502050405020303" pitchFamily="18" charset="0"/>
              </a:rPr>
              <a:t> and CFO hold combined 7.86%.  Ashok Kumar </a:t>
            </a:r>
            <a:r>
              <a:rPr lang="en-IN" dirty="0" err="1">
                <a:latin typeface="Georgia" panose="02040502050405020303" pitchFamily="18" charset="0"/>
              </a:rPr>
              <a:t>Goel</a:t>
            </a:r>
            <a:r>
              <a:rPr lang="en-IN" dirty="0">
                <a:latin typeface="Georgia" panose="02040502050405020303" pitchFamily="18" charset="0"/>
              </a:rPr>
              <a:t> and HDFC holds 14% and 11% respectively.</a:t>
            </a:r>
          </a:p>
          <a:p>
            <a:pPr marL="285750" indent="-285750">
              <a:buFont typeface="Arial" panose="020B0604020202020204" pitchFamily="34" charset="0"/>
              <a:buChar char="•"/>
            </a:pPr>
            <a:r>
              <a:rPr lang="en-IN" dirty="0">
                <a:latin typeface="Georgia" panose="02040502050405020303" pitchFamily="18" charset="0"/>
              </a:rPr>
              <a:t>Rise of Renewable energies and electric cars. </a:t>
            </a:r>
          </a:p>
          <a:p>
            <a:pPr marL="285750" indent="-285750">
              <a:buFont typeface="Arial" panose="020B0604020202020204" pitchFamily="34" charset="0"/>
              <a:buChar char="•"/>
            </a:pPr>
            <a:r>
              <a:rPr lang="en-IN" dirty="0">
                <a:latin typeface="Georgia" panose="02040502050405020303" pitchFamily="18" charset="0"/>
              </a:rPr>
              <a:t>Fluctuation in Oil and Gas Prices.</a:t>
            </a:r>
          </a:p>
          <a:p>
            <a:pPr marL="285750" indent="-285750">
              <a:buFont typeface="Arial" panose="020B0604020202020204" pitchFamily="34" charset="0"/>
              <a:buChar char="•"/>
            </a:pPr>
            <a:r>
              <a:rPr lang="en-IN" dirty="0">
                <a:latin typeface="Georgia" panose="02040502050405020303" pitchFamily="18" charset="0"/>
              </a:rPr>
              <a:t>Drilling Risk</a:t>
            </a:r>
            <a:r>
              <a:rPr lang="en-IN" dirty="0" smtClean="0">
                <a:latin typeface="Georgia" panose="02040502050405020303" pitchFamily="18" charset="0"/>
              </a:rPr>
              <a:t>.</a:t>
            </a:r>
          </a:p>
          <a:p>
            <a:pPr marL="285750" indent="-285750">
              <a:buFont typeface="Arial" panose="020B0604020202020204" pitchFamily="34" charset="0"/>
              <a:buChar char="•"/>
            </a:pPr>
            <a:r>
              <a:rPr lang="en-IN" dirty="0" smtClean="0">
                <a:latin typeface="Georgia" panose="02040502050405020303" pitchFamily="18" charset="0"/>
              </a:rPr>
              <a:t>Delay in Commencement of project. </a:t>
            </a:r>
            <a:endParaRPr lang="en-IN" dirty="0">
              <a:latin typeface="Georgia" panose="02040502050405020303" pitchFamily="18" charset="0"/>
            </a:endParaRPr>
          </a:p>
          <a:p>
            <a:endParaRPr lang="en-IN" dirty="0"/>
          </a:p>
          <a:p>
            <a:endParaRPr lang="en-IN" dirty="0"/>
          </a:p>
        </p:txBody>
      </p:sp>
    </p:spTree>
    <p:extLst>
      <p:ext uri="{BB962C8B-B14F-4D97-AF65-F5344CB8AC3E}">
        <p14:creationId xmlns:p14="http://schemas.microsoft.com/office/powerpoint/2010/main" val="689689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792</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Georgia</vt:lpstr>
      <vt:lpstr>Office Theme</vt:lpstr>
      <vt:lpstr>Hindustan Oil Exploration Company(HOEC)</vt:lpstr>
      <vt:lpstr>PowerPoint Presentation</vt:lpstr>
      <vt:lpstr>PowerPoint Presentation</vt:lpstr>
      <vt:lpstr>PowerPoint Presentation</vt:lpstr>
      <vt:lpstr>PowerPoint Presentation</vt:lpstr>
      <vt:lpstr>PowerPoint Presentation</vt:lpstr>
    </vt:vector>
  </TitlesOfParts>
  <Company>Reliance Industries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Hindustan Oil Exploration Company(HOEC)</dc:title>
  <dc:creator>Avneesh Yadav</dc:creator>
  <cp:lastModifiedBy>Avneesh Yadav</cp:lastModifiedBy>
  <cp:revision>20</cp:revision>
  <dcterms:created xsi:type="dcterms:W3CDTF">2017-02-11T04:06:27Z</dcterms:created>
  <dcterms:modified xsi:type="dcterms:W3CDTF">2017-02-18T04:29:21Z</dcterms:modified>
</cp:coreProperties>
</file>