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4" r:id="rId4"/>
  </p:sldMasterIdLst>
  <p:notesMasterIdLst>
    <p:notesMasterId r:id="rId15"/>
  </p:notesMasterIdLst>
  <p:handoutMasterIdLst>
    <p:handoutMasterId r:id="rId16"/>
  </p:handoutMasterIdLst>
  <p:sldIdLst>
    <p:sldId id="286" r:id="rId5"/>
    <p:sldId id="287" r:id="rId6"/>
    <p:sldId id="298" r:id="rId7"/>
    <p:sldId id="292" r:id="rId8"/>
    <p:sldId id="293" r:id="rId9"/>
    <p:sldId id="299" r:id="rId10"/>
    <p:sldId id="300" r:id="rId11"/>
    <p:sldId id="295" r:id="rId12"/>
    <p:sldId id="297" r:id="rId13"/>
    <p:sldId id="301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4" userDrawn="1">
          <p15:clr>
            <a:srgbClr val="A4A3A4"/>
          </p15:clr>
        </p15:guide>
        <p15:guide id="2" orient="horz" pos="189" userDrawn="1">
          <p15:clr>
            <a:srgbClr val="A4A3A4"/>
          </p15:clr>
        </p15:guide>
        <p15:guide id="3" orient="horz" pos="696" userDrawn="1">
          <p15:clr>
            <a:srgbClr val="A4A3A4"/>
          </p15:clr>
        </p15:guide>
        <p15:guide id="4" orient="horz" pos="2592" userDrawn="1">
          <p15:clr>
            <a:srgbClr val="A4A3A4"/>
          </p15:clr>
        </p15:guide>
        <p15:guide id="5" orient="horz" pos="3775">
          <p15:clr>
            <a:srgbClr val="A4A3A4"/>
          </p15:clr>
        </p15:guide>
        <p15:guide id="6" pos="3336" userDrawn="1">
          <p15:clr>
            <a:srgbClr val="A4A3A4"/>
          </p15:clr>
        </p15:guide>
        <p15:guide id="7" pos="198">
          <p15:clr>
            <a:srgbClr val="A4A3A4"/>
          </p15:clr>
        </p15:guide>
        <p15:guide id="8" pos="4536" userDrawn="1">
          <p15:clr>
            <a:srgbClr val="A4A3A4"/>
          </p15:clr>
        </p15:guide>
        <p15:guide id="9" pos="4045">
          <p15:clr>
            <a:srgbClr val="A4A3A4"/>
          </p15:clr>
        </p15:guide>
        <p15:guide id="10" orient="horz" pos="38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2A"/>
    <a:srgbClr val="29858C"/>
    <a:srgbClr val="1A3E77"/>
    <a:srgbClr val="8AAD9C"/>
    <a:srgbClr val="A8B918"/>
    <a:srgbClr val="3C3C3B"/>
    <a:srgbClr val="7B1E29"/>
    <a:srgbClr val="D53814"/>
    <a:srgbClr val="BEB7A9"/>
    <a:srgbClr val="A79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 snapToGrid="0" snapToObjects="1">
      <p:cViewPr>
        <p:scale>
          <a:sx n="68" d="100"/>
          <a:sy n="68" d="100"/>
        </p:scale>
        <p:origin x="-1212" y="78"/>
      </p:cViewPr>
      <p:guideLst>
        <p:guide orient="horz" pos="3144"/>
        <p:guide orient="horz" pos="189"/>
        <p:guide orient="horz" pos="696"/>
        <p:guide orient="horz" pos="2592"/>
        <p:guide orient="horz" pos="3775"/>
        <p:guide orient="horz" pos="3853"/>
        <p:guide pos="3336"/>
        <p:guide pos="198"/>
        <p:guide pos="4536"/>
        <p:guide pos="4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8" d="100"/>
          <a:sy n="138" d="100"/>
        </p:scale>
        <p:origin x="316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IN" sz="1200" dirty="0" smtClean="0"/>
              <a:t>Ranking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897515857946066"/>
          <c:y val="0.24234304488346059"/>
          <c:w val="0.80986916841582746"/>
          <c:h val="0.46647906116728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Rank 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India</c:v>
                </c:pt>
                <c:pt idx="1">
                  <c:v>China</c:v>
                </c:pt>
                <c:pt idx="2">
                  <c:v>Brazil</c:v>
                </c:pt>
                <c:pt idx="3">
                  <c:v>Russia</c:v>
                </c:pt>
                <c:pt idx="4">
                  <c:v>South Africa</c:v>
                </c:pt>
                <c:pt idx="5">
                  <c:v>UK</c:v>
                </c:pt>
                <c:pt idx="6">
                  <c:v>USA</c:v>
                </c:pt>
                <c:pt idx="7">
                  <c:v>Singapore</c:v>
                </c:pt>
                <c:pt idx="8">
                  <c:v>Finland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</c:v>
                </c:pt>
                <c:pt idx="1">
                  <c:v>78</c:v>
                </c:pt>
                <c:pt idx="2">
                  <c:v>125</c:v>
                </c:pt>
                <c:pt idx="3">
                  <c:v>35</c:v>
                </c:pt>
                <c:pt idx="4">
                  <c:v>82</c:v>
                </c:pt>
                <c:pt idx="5">
                  <c:v>7</c:v>
                </c:pt>
                <c:pt idx="6">
                  <c:v>6</c:v>
                </c:pt>
                <c:pt idx="7">
                  <c:v>2</c:v>
                </c:pt>
                <c:pt idx="8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Rank 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India</c:v>
                </c:pt>
                <c:pt idx="1">
                  <c:v>China</c:v>
                </c:pt>
                <c:pt idx="2">
                  <c:v>Brazil</c:v>
                </c:pt>
                <c:pt idx="3">
                  <c:v>Russia</c:v>
                </c:pt>
                <c:pt idx="4">
                  <c:v>South Africa</c:v>
                </c:pt>
                <c:pt idx="5">
                  <c:v>UK</c:v>
                </c:pt>
                <c:pt idx="6">
                  <c:v>USA</c:v>
                </c:pt>
                <c:pt idx="7">
                  <c:v>Singapore</c:v>
                </c:pt>
                <c:pt idx="8">
                  <c:v>Finland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130</c:v>
                </c:pt>
                <c:pt idx="1">
                  <c:v>78</c:v>
                </c:pt>
                <c:pt idx="2">
                  <c:v>123</c:v>
                </c:pt>
                <c:pt idx="3">
                  <c:v>40</c:v>
                </c:pt>
                <c:pt idx="4">
                  <c:v>74</c:v>
                </c:pt>
                <c:pt idx="5">
                  <c:v>7</c:v>
                </c:pt>
                <c:pt idx="6">
                  <c:v>8</c:v>
                </c:pt>
                <c:pt idx="7">
                  <c:v>2</c:v>
                </c:pt>
                <c:pt idx="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27648"/>
        <c:axId val="59239232"/>
      </c:barChart>
      <c:catAx>
        <c:axId val="35227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9239232"/>
        <c:crosses val="autoZero"/>
        <c:auto val="1"/>
        <c:lblAlgn val="ctr"/>
        <c:lblOffset val="100"/>
        <c:noMultiLvlLbl val="0"/>
      </c:catAx>
      <c:valAx>
        <c:axId val="592392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22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818887035779379"/>
          <c:y val="0.24976552690178555"/>
          <c:w val="0.52446463871807947"/>
          <c:h val="0.14202544225638913"/>
        </c:manualLayout>
      </c:layout>
      <c:overlay val="0"/>
      <c:spPr>
        <a:noFill/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Recovery rate 2018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India</c:v>
                </c:pt>
                <c:pt idx="1">
                  <c:v>China</c:v>
                </c:pt>
                <c:pt idx="2">
                  <c:v>Brazil</c:v>
                </c:pt>
                <c:pt idx="3">
                  <c:v>Russia</c:v>
                </c:pt>
                <c:pt idx="4">
                  <c:v>South Africa</c:v>
                </c:pt>
                <c:pt idx="5">
                  <c:v>UK</c:v>
                </c:pt>
                <c:pt idx="6">
                  <c:v>USA</c:v>
                </c:pt>
                <c:pt idx="7">
                  <c:v>Singapore</c:v>
                </c:pt>
                <c:pt idx="8">
                  <c:v>Finland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26.4</c:v>
                </c:pt>
                <c:pt idx="1">
                  <c:v>36.9</c:v>
                </c:pt>
                <c:pt idx="2">
                  <c:v>12.7</c:v>
                </c:pt>
                <c:pt idx="3">
                  <c:v>40.700000000000003</c:v>
                </c:pt>
                <c:pt idx="4">
                  <c:v>34.4</c:v>
                </c:pt>
                <c:pt idx="5">
                  <c:v>85.2</c:v>
                </c:pt>
                <c:pt idx="6">
                  <c:v>82.1</c:v>
                </c:pt>
                <c:pt idx="7">
                  <c:v>88.7</c:v>
                </c:pt>
                <c:pt idx="8">
                  <c:v>88.3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97792"/>
        <c:axId val="67860096"/>
      </c:barChart>
      <c:catAx>
        <c:axId val="352977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7860096"/>
        <c:crosses val="autoZero"/>
        <c:auto val="1"/>
        <c:lblAlgn val="ctr"/>
        <c:lblOffset val="100"/>
        <c:noMultiLvlLbl val="0"/>
      </c:catAx>
      <c:valAx>
        <c:axId val="67860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29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layout/>
      <c:overlay val="0"/>
      <c:txPr>
        <a:bodyPr/>
        <a:lstStyle/>
        <a:p>
          <a:pPr>
            <a:defRPr sz="10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Time year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0.237295663321423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92797967918894E-17"/>
                  <c:y val="-0.176793042502029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248818165957414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392797967918894E-17"/>
                  <c:y val="-0.130422365336913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180024501437468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2608583333827478E-3"/>
                  <c:y val="-0.20284193917878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99625651412056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1305524167864656E-3"/>
                  <c:y val="-0.19483914768374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650019018336129E-7"/>
                  <c:y val="-0.202811596841362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India</c:v>
                </c:pt>
                <c:pt idx="1">
                  <c:v>China</c:v>
                </c:pt>
                <c:pt idx="2">
                  <c:v>Brazil</c:v>
                </c:pt>
                <c:pt idx="3">
                  <c:v>Russia</c:v>
                </c:pt>
                <c:pt idx="4">
                  <c:v>South Africa</c:v>
                </c:pt>
                <c:pt idx="5">
                  <c:v>UK</c:v>
                </c:pt>
                <c:pt idx="6">
                  <c:v>USA</c:v>
                </c:pt>
                <c:pt idx="7">
                  <c:v>Singapore</c:v>
                </c:pt>
                <c:pt idx="8">
                  <c:v>Finland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4.3</c:v>
                </c:pt>
                <c:pt idx="1">
                  <c:v>1.7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0.8</c:v>
                </c:pt>
                <c:pt idx="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29184"/>
        <c:axId val="72663616"/>
      </c:barChart>
      <c:catAx>
        <c:axId val="3522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2663616"/>
        <c:crosses val="autoZero"/>
        <c:auto val="1"/>
        <c:lblAlgn val="ctr"/>
        <c:lblOffset val="100"/>
        <c:noMultiLvlLbl val="0"/>
      </c:catAx>
      <c:valAx>
        <c:axId val="7266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22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layout>
        <c:manualLayout>
          <c:xMode val="edge"/>
          <c:yMode val="edge"/>
          <c:x val="0.37901068592257903"/>
          <c:y val="0"/>
        </c:manualLayout>
      </c:layout>
      <c:overlay val="0"/>
      <c:txPr>
        <a:bodyPr/>
        <a:lstStyle/>
        <a:p>
          <a:pPr algn="ctr">
            <a:defRPr sz="11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Rec Cost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194392626147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759096702509608E-17"/>
                  <c:y val="5.0702733867614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596247478924086E-3"/>
                  <c:y val="2.6293052811893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4.9457983854909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788742436772259E-3"/>
                  <c:y val="1.5727258108996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9663729924433E-2"/>
                  <c:y val="-1.2380013680585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7788742436772259E-3"/>
                  <c:y val="6.7078195129143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169022066376226E-2"/>
                  <c:y val="4.3237983038406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2817116571880885E-2"/>
                  <c:y val="3.5265417528646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India</c:v>
                </c:pt>
                <c:pt idx="1">
                  <c:v>China</c:v>
                </c:pt>
                <c:pt idx="2">
                  <c:v>Brazil</c:v>
                </c:pt>
                <c:pt idx="3">
                  <c:v>Russia</c:v>
                </c:pt>
                <c:pt idx="4">
                  <c:v>South Africa</c:v>
                </c:pt>
                <c:pt idx="5">
                  <c:v>UK</c:v>
                </c:pt>
                <c:pt idx="6">
                  <c:v>USA</c:v>
                </c:pt>
                <c:pt idx="7">
                  <c:v>Singapore</c:v>
                </c:pt>
                <c:pt idx="8">
                  <c:v>Finland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</c:v>
                </c:pt>
                <c:pt idx="1">
                  <c:v>22</c:v>
                </c:pt>
                <c:pt idx="2">
                  <c:v>12</c:v>
                </c:pt>
                <c:pt idx="3">
                  <c:v>9</c:v>
                </c:pt>
                <c:pt idx="4">
                  <c:v>18</c:v>
                </c:pt>
                <c:pt idx="5">
                  <c:v>6</c:v>
                </c:pt>
                <c:pt idx="6">
                  <c:v>10</c:v>
                </c:pt>
                <c:pt idx="7">
                  <c:v>4</c:v>
                </c:pt>
                <c:pt idx="8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28672"/>
        <c:axId val="72665920"/>
      </c:barChart>
      <c:catAx>
        <c:axId val="35228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2665920"/>
        <c:crosses val="autoZero"/>
        <c:auto val="1"/>
        <c:lblAlgn val="ctr"/>
        <c:lblOffset val="100"/>
        <c:noMultiLvlLbl val="0"/>
      </c:catAx>
      <c:valAx>
        <c:axId val="7266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522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B3D68-3A39-43E2-B3BC-7E75D79DC0A0}" type="doc">
      <dgm:prSet loTypeId="urn:microsoft.com/office/officeart/2005/8/layout/lProcess3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IN"/>
        </a:p>
      </dgm:t>
    </dgm:pt>
    <dgm:pt modelId="{2282AB45-CFE8-4DC6-9180-51E35BA281E0}">
      <dgm:prSet phldrT="[Text]" custT="1"/>
      <dgm:spPr/>
      <dgm:t>
        <a:bodyPr/>
        <a:lstStyle/>
        <a:p>
          <a:r>
            <a:rPr lang="en-IN" sz="1050" dirty="0" smtClean="0"/>
            <a:t>Insolvency resolution process and liquidation cost</a:t>
          </a:r>
          <a:endParaRPr lang="en-IN" sz="1050" dirty="0"/>
        </a:p>
      </dgm:t>
    </dgm:pt>
    <dgm:pt modelId="{5F1CF939-242F-452E-97F5-22C6AECBC544}" type="parTrans" cxnId="{95680ECD-EB3F-4085-AD36-EA52DA68CD64}">
      <dgm:prSet/>
      <dgm:spPr/>
      <dgm:t>
        <a:bodyPr/>
        <a:lstStyle/>
        <a:p>
          <a:endParaRPr lang="en-IN"/>
        </a:p>
      </dgm:t>
    </dgm:pt>
    <dgm:pt modelId="{2A1B5CB7-4CBA-46A7-A05D-846F9F8567ED}" type="sibTrans" cxnId="{95680ECD-EB3F-4085-AD36-EA52DA68CD64}">
      <dgm:prSet/>
      <dgm:spPr/>
      <dgm:t>
        <a:bodyPr/>
        <a:lstStyle/>
        <a:p>
          <a:endParaRPr lang="en-IN"/>
        </a:p>
      </dgm:t>
    </dgm:pt>
    <dgm:pt modelId="{AEF94DB6-AFF2-49AC-B60D-542CE89CD38C}">
      <dgm:prSet phldrT="[Text]" custT="1"/>
      <dgm:spPr/>
      <dgm:t>
        <a:bodyPr/>
        <a:lstStyle/>
        <a:p>
          <a:r>
            <a:rPr lang="en-IN" sz="1050" dirty="0" smtClean="0"/>
            <a:t>Secured creditor and workman dues (upto 24 months)</a:t>
          </a:r>
          <a:endParaRPr lang="en-IN" sz="1050" dirty="0"/>
        </a:p>
      </dgm:t>
    </dgm:pt>
    <dgm:pt modelId="{658DCF15-5AF8-4E3B-A1CB-0D861820FF21}" type="parTrans" cxnId="{8FAE0336-64AC-4CDB-8717-4D3580A373C4}">
      <dgm:prSet/>
      <dgm:spPr/>
      <dgm:t>
        <a:bodyPr/>
        <a:lstStyle/>
        <a:p>
          <a:endParaRPr lang="en-IN"/>
        </a:p>
      </dgm:t>
    </dgm:pt>
    <dgm:pt modelId="{93C76528-4360-4D80-A5C7-29E50B2F376B}" type="sibTrans" cxnId="{8FAE0336-64AC-4CDB-8717-4D3580A373C4}">
      <dgm:prSet/>
      <dgm:spPr/>
      <dgm:t>
        <a:bodyPr/>
        <a:lstStyle/>
        <a:p>
          <a:endParaRPr lang="en-IN"/>
        </a:p>
      </dgm:t>
    </dgm:pt>
    <dgm:pt modelId="{EB91BB8E-7A82-436F-BC9D-070D48B7397C}">
      <dgm:prSet phldrT="[Text]" custT="1"/>
      <dgm:spPr/>
      <dgm:t>
        <a:bodyPr/>
        <a:lstStyle/>
        <a:p>
          <a:r>
            <a:rPr lang="en-IN" sz="1050" dirty="0" smtClean="0"/>
            <a:t>Other Employee dues (upto 12 months)</a:t>
          </a:r>
          <a:endParaRPr lang="en-IN" sz="1050" dirty="0"/>
        </a:p>
      </dgm:t>
    </dgm:pt>
    <dgm:pt modelId="{3FB498DA-57D3-4036-851F-97615260C9AC}" type="parTrans" cxnId="{638EED6D-26F6-44F2-B5F6-3A218A38647F}">
      <dgm:prSet/>
      <dgm:spPr/>
      <dgm:t>
        <a:bodyPr/>
        <a:lstStyle/>
        <a:p>
          <a:endParaRPr lang="en-IN"/>
        </a:p>
      </dgm:t>
    </dgm:pt>
    <dgm:pt modelId="{71C18A07-4BCE-48A6-BBE9-81E678DE0467}" type="sibTrans" cxnId="{638EED6D-26F6-44F2-B5F6-3A218A38647F}">
      <dgm:prSet/>
      <dgm:spPr/>
      <dgm:t>
        <a:bodyPr/>
        <a:lstStyle/>
        <a:p>
          <a:endParaRPr lang="en-IN"/>
        </a:p>
      </dgm:t>
    </dgm:pt>
    <dgm:pt modelId="{CBD3591E-53D4-4B05-BBC1-F90276C4FA14}">
      <dgm:prSet phldrT="[Text]" custT="1"/>
      <dgm:spPr/>
      <dgm:t>
        <a:bodyPr/>
        <a:lstStyle/>
        <a:p>
          <a:r>
            <a:rPr lang="en-IN" sz="1050" dirty="0" smtClean="0"/>
            <a:t>Financial debt of unsecured Creditors</a:t>
          </a:r>
          <a:endParaRPr lang="en-IN" sz="1050" dirty="0"/>
        </a:p>
      </dgm:t>
    </dgm:pt>
    <dgm:pt modelId="{01127B24-39A4-44B3-BD9A-E9613DFA4368}" type="parTrans" cxnId="{4C86A9F7-CDD9-4308-B6E0-536066E857C8}">
      <dgm:prSet/>
      <dgm:spPr/>
      <dgm:t>
        <a:bodyPr/>
        <a:lstStyle/>
        <a:p>
          <a:endParaRPr lang="en-IN"/>
        </a:p>
      </dgm:t>
    </dgm:pt>
    <dgm:pt modelId="{C38221BC-89C6-4AD8-90DD-7F9FD97CA955}" type="sibTrans" cxnId="{4C86A9F7-CDD9-4308-B6E0-536066E857C8}">
      <dgm:prSet/>
      <dgm:spPr/>
      <dgm:t>
        <a:bodyPr/>
        <a:lstStyle/>
        <a:p>
          <a:endParaRPr lang="en-IN"/>
        </a:p>
      </dgm:t>
    </dgm:pt>
    <dgm:pt modelId="{CAC922CC-698B-4929-8EFA-D4DCA9BECD51}">
      <dgm:prSet phldrT="[Text]" custT="1"/>
      <dgm:spPr/>
      <dgm:t>
        <a:bodyPr/>
        <a:lstStyle/>
        <a:p>
          <a:r>
            <a:rPr lang="en-IN" sz="1050" dirty="0" smtClean="0"/>
            <a:t>Government dues (upto 2 years) and unpaid secured creditor</a:t>
          </a:r>
          <a:endParaRPr lang="en-IN" sz="1050" dirty="0"/>
        </a:p>
      </dgm:t>
    </dgm:pt>
    <dgm:pt modelId="{961F0605-60FB-4862-99FF-3D649F51226F}" type="parTrans" cxnId="{5EE07713-8648-44FD-A83F-C93CD0ECFCF4}">
      <dgm:prSet/>
      <dgm:spPr/>
      <dgm:t>
        <a:bodyPr/>
        <a:lstStyle/>
        <a:p>
          <a:endParaRPr lang="en-IN"/>
        </a:p>
      </dgm:t>
    </dgm:pt>
    <dgm:pt modelId="{EA87A72D-4620-4206-AD5F-046DBE12A80C}" type="sibTrans" cxnId="{5EE07713-8648-44FD-A83F-C93CD0ECFCF4}">
      <dgm:prSet/>
      <dgm:spPr/>
      <dgm:t>
        <a:bodyPr/>
        <a:lstStyle/>
        <a:p>
          <a:endParaRPr lang="en-IN"/>
        </a:p>
      </dgm:t>
    </dgm:pt>
    <dgm:pt modelId="{5575858E-BEAC-4E01-8577-C7C203E1F2F9}">
      <dgm:prSet phldrT="[Text]" custT="1"/>
      <dgm:spPr/>
      <dgm:t>
        <a:bodyPr/>
        <a:lstStyle/>
        <a:p>
          <a:r>
            <a:rPr lang="en-IN" sz="1050" dirty="0" smtClean="0"/>
            <a:t>Any other remaining debt</a:t>
          </a:r>
          <a:endParaRPr lang="en-IN" sz="1050" dirty="0"/>
        </a:p>
      </dgm:t>
    </dgm:pt>
    <dgm:pt modelId="{23EEE985-AEAE-4961-B7C3-22ACDFD5DCB3}" type="parTrans" cxnId="{F950883E-C3A4-4EFD-A054-B4947398FF7D}">
      <dgm:prSet/>
      <dgm:spPr/>
      <dgm:t>
        <a:bodyPr/>
        <a:lstStyle/>
        <a:p>
          <a:endParaRPr lang="en-IN"/>
        </a:p>
      </dgm:t>
    </dgm:pt>
    <dgm:pt modelId="{504D21F0-36F6-4E35-9B01-E41B370BB16D}" type="sibTrans" cxnId="{F950883E-C3A4-4EFD-A054-B4947398FF7D}">
      <dgm:prSet/>
      <dgm:spPr/>
      <dgm:t>
        <a:bodyPr/>
        <a:lstStyle/>
        <a:p>
          <a:endParaRPr lang="en-IN"/>
        </a:p>
      </dgm:t>
    </dgm:pt>
    <dgm:pt modelId="{E86DED3F-B7CE-4355-A721-35741A92A651}">
      <dgm:prSet phldrT="[Text]" custT="1"/>
      <dgm:spPr/>
      <dgm:t>
        <a:bodyPr/>
        <a:lstStyle/>
        <a:p>
          <a:r>
            <a:rPr lang="en-IN" sz="1050" dirty="0" smtClean="0"/>
            <a:t>Preference shareholder </a:t>
          </a:r>
          <a:endParaRPr lang="en-IN" sz="1050" dirty="0"/>
        </a:p>
      </dgm:t>
    </dgm:pt>
    <dgm:pt modelId="{61B26EA7-5B38-4380-BC83-3E41E68EF774}" type="parTrans" cxnId="{0D85E31F-BC1B-4BA9-991C-3170F658296D}">
      <dgm:prSet/>
      <dgm:spPr/>
      <dgm:t>
        <a:bodyPr/>
        <a:lstStyle/>
        <a:p>
          <a:endParaRPr lang="en-IN"/>
        </a:p>
      </dgm:t>
    </dgm:pt>
    <dgm:pt modelId="{7A462AF0-C251-467F-94E7-17B20EDA7466}" type="sibTrans" cxnId="{0D85E31F-BC1B-4BA9-991C-3170F658296D}">
      <dgm:prSet/>
      <dgm:spPr/>
      <dgm:t>
        <a:bodyPr/>
        <a:lstStyle/>
        <a:p>
          <a:endParaRPr lang="en-IN"/>
        </a:p>
      </dgm:t>
    </dgm:pt>
    <dgm:pt modelId="{C3CC949C-43BB-43D2-87C0-BBF488F172E6}">
      <dgm:prSet phldrT="[Text]" custT="1"/>
      <dgm:spPr/>
      <dgm:t>
        <a:bodyPr/>
        <a:lstStyle/>
        <a:p>
          <a:r>
            <a:rPr lang="en-IN" sz="1050" dirty="0" smtClean="0"/>
            <a:t>Equity shareholder</a:t>
          </a:r>
          <a:endParaRPr lang="en-IN" sz="1050" dirty="0"/>
        </a:p>
      </dgm:t>
    </dgm:pt>
    <dgm:pt modelId="{0D28BDD0-8EB1-407E-A126-BCE30EE2499B}" type="parTrans" cxnId="{E9F1977F-A62A-4996-A9AF-C9234CD9F06D}">
      <dgm:prSet/>
      <dgm:spPr/>
      <dgm:t>
        <a:bodyPr/>
        <a:lstStyle/>
        <a:p>
          <a:endParaRPr lang="en-IN"/>
        </a:p>
      </dgm:t>
    </dgm:pt>
    <dgm:pt modelId="{62DC8502-7B34-430B-A27E-9AFB503DB50D}" type="sibTrans" cxnId="{E9F1977F-A62A-4996-A9AF-C9234CD9F06D}">
      <dgm:prSet/>
      <dgm:spPr/>
      <dgm:t>
        <a:bodyPr/>
        <a:lstStyle/>
        <a:p>
          <a:endParaRPr lang="en-IN"/>
        </a:p>
      </dgm:t>
    </dgm:pt>
    <dgm:pt modelId="{D74DF28A-D95E-4C86-AEFF-9AC7E1C351EF}">
      <dgm:prSet phldrT="[Text]"/>
      <dgm:spPr/>
      <dgm:t>
        <a:bodyPr/>
        <a:lstStyle/>
        <a:p>
          <a:r>
            <a:rPr lang="en-IN" dirty="0" smtClean="0"/>
            <a:t>Insolvency cost include funding cost for running the debtor as going concern</a:t>
          </a:r>
          <a:endParaRPr lang="en-IN" dirty="0"/>
        </a:p>
      </dgm:t>
    </dgm:pt>
    <dgm:pt modelId="{77B42F9B-AB3E-42EA-8378-1ECF4B5955C1}" type="parTrans" cxnId="{E6508161-8F29-4278-8000-9F339C03AA8C}">
      <dgm:prSet/>
      <dgm:spPr/>
      <dgm:t>
        <a:bodyPr/>
        <a:lstStyle/>
        <a:p>
          <a:endParaRPr lang="en-IN"/>
        </a:p>
      </dgm:t>
    </dgm:pt>
    <dgm:pt modelId="{1DDA2558-CF1C-460B-B2E1-E859C76D2654}" type="sibTrans" cxnId="{E6508161-8F29-4278-8000-9F339C03AA8C}">
      <dgm:prSet/>
      <dgm:spPr/>
      <dgm:t>
        <a:bodyPr/>
        <a:lstStyle/>
        <a:p>
          <a:endParaRPr lang="en-IN"/>
        </a:p>
      </dgm:t>
    </dgm:pt>
    <dgm:pt modelId="{D44765A8-C853-467A-9435-2027144D7223}">
      <dgm:prSet phldrT="[Text]"/>
      <dgm:spPr/>
      <dgm:t>
        <a:bodyPr/>
        <a:lstStyle/>
        <a:p>
          <a:r>
            <a:rPr lang="en-IN" dirty="0" smtClean="0"/>
            <a:t>Secured creditor can opt for SARFAESI Action, No clarity on right of different class of creditor</a:t>
          </a:r>
          <a:endParaRPr lang="en-IN" dirty="0"/>
        </a:p>
      </dgm:t>
    </dgm:pt>
    <dgm:pt modelId="{4E966186-74A9-4AC4-AEE8-D7DB8937AF63}" type="parTrans" cxnId="{39C40AF0-D12F-4E21-A59D-ED461C0195C1}">
      <dgm:prSet/>
      <dgm:spPr/>
      <dgm:t>
        <a:bodyPr/>
        <a:lstStyle/>
        <a:p>
          <a:endParaRPr lang="en-IN"/>
        </a:p>
      </dgm:t>
    </dgm:pt>
    <dgm:pt modelId="{1013ED97-2D18-4B0B-9F8B-D5A57342A522}" type="sibTrans" cxnId="{39C40AF0-D12F-4E21-A59D-ED461C0195C1}">
      <dgm:prSet/>
      <dgm:spPr/>
      <dgm:t>
        <a:bodyPr/>
        <a:lstStyle/>
        <a:p>
          <a:endParaRPr lang="en-IN"/>
        </a:p>
      </dgm:t>
    </dgm:pt>
    <dgm:pt modelId="{C7F949AC-7008-44F5-934C-C0683EA73C06}">
      <dgm:prSet phldrT="[Text]"/>
      <dgm:spPr/>
      <dgm:t>
        <a:bodyPr/>
        <a:lstStyle/>
        <a:p>
          <a:r>
            <a:rPr lang="en-IN" dirty="0" smtClean="0"/>
            <a:t>Non Workman/ Contract labour</a:t>
          </a:r>
          <a:endParaRPr lang="en-IN" dirty="0"/>
        </a:p>
      </dgm:t>
    </dgm:pt>
    <dgm:pt modelId="{E039D69B-0A1F-4D46-B1E0-2D273D997F4B}" type="parTrans" cxnId="{578FC2D1-B576-4628-ADCB-4E7B39583D46}">
      <dgm:prSet/>
      <dgm:spPr/>
      <dgm:t>
        <a:bodyPr/>
        <a:lstStyle/>
        <a:p>
          <a:endParaRPr lang="en-IN"/>
        </a:p>
      </dgm:t>
    </dgm:pt>
    <dgm:pt modelId="{499EB1B0-4AB4-4765-8429-5E4ECF99B97C}" type="sibTrans" cxnId="{578FC2D1-B576-4628-ADCB-4E7B39583D46}">
      <dgm:prSet/>
      <dgm:spPr/>
      <dgm:t>
        <a:bodyPr/>
        <a:lstStyle/>
        <a:p>
          <a:endParaRPr lang="en-IN"/>
        </a:p>
      </dgm:t>
    </dgm:pt>
    <dgm:pt modelId="{D618CB02-A6C2-45B4-BAD2-2B36C8527DA6}">
      <dgm:prSet phldrT="[Text]"/>
      <dgm:spPr/>
      <dgm:t>
        <a:bodyPr/>
        <a:lstStyle/>
        <a:p>
          <a:r>
            <a:rPr lang="en-IN" dirty="0" smtClean="0"/>
            <a:t>ECB/ Fixed deposit</a:t>
          </a:r>
          <a:endParaRPr lang="en-IN" dirty="0"/>
        </a:p>
      </dgm:t>
    </dgm:pt>
    <dgm:pt modelId="{35E0497F-7362-441F-9C6E-0032A5AE9B9D}" type="parTrans" cxnId="{9D790F3B-575A-478C-B947-D87486D55AC4}">
      <dgm:prSet/>
      <dgm:spPr/>
      <dgm:t>
        <a:bodyPr/>
        <a:lstStyle/>
        <a:p>
          <a:endParaRPr lang="en-IN"/>
        </a:p>
      </dgm:t>
    </dgm:pt>
    <dgm:pt modelId="{74574B72-F0E8-492E-9443-0CAF5765D336}" type="sibTrans" cxnId="{9D790F3B-575A-478C-B947-D87486D55AC4}">
      <dgm:prSet/>
      <dgm:spPr/>
      <dgm:t>
        <a:bodyPr/>
        <a:lstStyle/>
        <a:p>
          <a:endParaRPr lang="en-IN"/>
        </a:p>
      </dgm:t>
    </dgm:pt>
    <dgm:pt modelId="{AC383311-1D36-4181-B47C-9360921B3ADC}">
      <dgm:prSet phldrT="[Text]"/>
      <dgm:spPr/>
      <dgm:t>
        <a:bodyPr/>
        <a:lstStyle/>
        <a:p>
          <a:r>
            <a:rPr lang="en-IN" dirty="0" smtClean="0"/>
            <a:t>SARFAESI lender residual claim</a:t>
          </a:r>
          <a:endParaRPr lang="en-IN" dirty="0"/>
        </a:p>
      </dgm:t>
    </dgm:pt>
    <dgm:pt modelId="{2F193A33-4E28-414A-9290-0B168134ADA1}" type="parTrans" cxnId="{A42D8546-3DC0-44D8-9878-1B05734AFA7C}">
      <dgm:prSet/>
      <dgm:spPr/>
      <dgm:t>
        <a:bodyPr/>
        <a:lstStyle/>
        <a:p>
          <a:endParaRPr lang="en-IN"/>
        </a:p>
      </dgm:t>
    </dgm:pt>
    <dgm:pt modelId="{0F2ACB00-D1D6-4B27-9EC9-850EFCF5B15B}" type="sibTrans" cxnId="{A42D8546-3DC0-44D8-9878-1B05734AFA7C}">
      <dgm:prSet/>
      <dgm:spPr/>
      <dgm:t>
        <a:bodyPr/>
        <a:lstStyle/>
        <a:p>
          <a:endParaRPr lang="en-IN"/>
        </a:p>
      </dgm:t>
    </dgm:pt>
    <dgm:pt modelId="{09B06AF1-472C-4EC0-9A60-FDB868DC191E}">
      <dgm:prSet phldrT="[Text]"/>
      <dgm:spPr/>
      <dgm:t>
        <a:bodyPr/>
        <a:lstStyle/>
        <a:p>
          <a:r>
            <a:rPr lang="en-IN" dirty="0" smtClean="0"/>
            <a:t>Having Priority over Equity</a:t>
          </a:r>
          <a:endParaRPr lang="en-IN" dirty="0"/>
        </a:p>
      </dgm:t>
    </dgm:pt>
    <dgm:pt modelId="{B026AF18-21B4-4CA5-927B-82F9C93F3E19}" type="parTrans" cxnId="{A409EF56-2C82-4721-B8B2-E02BFECBCD19}">
      <dgm:prSet/>
      <dgm:spPr/>
      <dgm:t>
        <a:bodyPr/>
        <a:lstStyle/>
        <a:p>
          <a:endParaRPr lang="en-IN"/>
        </a:p>
      </dgm:t>
    </dgm:pt>
    <dgm:pt modelId="{4ECD7C8C-1143-4922-9EB4-90DBC73F004C}" type="sibTrans" cxnId="{A409EF56-2C82-4721-B8B2-E02BFECBCD19}">
      <dgm:prSet/>
      <dgm:spPr/>
      <dgm:t>
        <a:bodyPr/>
        <a:lstStyle/>
        <a:p>
          <a:endParaRPr lang="en-IN"/>
        </a:p>
      </dgm:t>
    </dgm:pt>
    <dgm:pt modelId="{AAE722B0-26DF-438C-BA85-023C98B4DF3A}">
      <dgm:prSet phldrT="[Text]" custT="1"/>
      <dgm:spPr/>
      <dgm:t>
        <a:bodyPr/>
        <a:lstStyle/>
        <a:p>
          <a:r>
            <a:rPr lang="en-IN" sz="1050" dirty="0" smtClean="0"/>
            <a:t>Other dues of debtors</a:t>
          </a:r>
          <a:endParaRPr lang="en-IN" sz="1050" dirty="0"/>
        </a:p>
      </dgm:t>
    </dgm:pt>
    <dgm:pt modelId="{FA2FF31E-C18D-4A9B-9E86-094A523BF7CC}" type="parTrans" cxnId="{7BD523F9-1972-4753-BAB6-ABAC2C61FE1A}">
      <dgm:prSet/>
      <dgm:spPr/>
      <dgm:t>
        <a:bodyPr/>
        <a:lstStyle/>
        <a:p>
          <a:endParaRPr lang="en-IN"/>
        </a:p>
      </dgm:t>
    </dgm:pt>
    <dgm:pt modelId="{295A7426-B370-4537-A570-07B7213B43AD}" type="sibTrans" cxnId="{7BD523F9-1972-4753-BAB6-ABAC2C61FE1A}">
      <dgm:prSet/>
      <dgm:spPr/>
      <dgm:t>
        <a:bodyPr/>
        <a:lstStyle/>
        <a:p>
          <a:endParaRPr lang="en-IN"/>
        </a:p>
      </dgm:t>
    </dgm:pt>
    <dgm:pt modelId="{43F4BC95-5C53-4D1D-B7AF-684B0D927F69}">
      <dgm:prSet phldrT="[Text]" custT="1"/>
      <dgm:spPr/>
      <dgm:t>
        <a:bodyPr/>
        <a:lstStyle/>
        <a:p>
          <a:r>
            <a:rPr lang="en-IN" sz="1050" dirty="0" smtClean="0"/>
            <a:t>Least priority class</a:t>
          </a:r>
          <a:endParaRPr lang="en-IN" sz="1050" dirty="0"/>
        </a:p>
      </dgm:t>
    </dgm:pt>
    <dgm:pt modelId="{64ABDB46-02EB-438D-991C-A797A1E4E9CD}" type="parTrans" cxnId="{AF18F563-6E4F-477E-AB96-51F0B871012E}">
      <dgm:prSet/>
      <dgm:spPr/>
      <dgm:t>
        <a:bodyPr/>
        <a:lstStyle/>
        <a:p>
          <a:endParaRPr lang="en-IN"/>
        </a:p>
      </dgm:t>
    </dgm:pt>
    <dgm:pt modelId="{FA82C9D9-2C2E-4DC0-AC3C-18D622225024}" type="sibTrans" cxnId="{AF18F563-6E4F-477E-AB96-51F0B871012E}">
      <dgm:prSet/>
      <dgm:spPr/>
      <dgm:t>
        <a:bodyPr/>
        <a:lstStyle/>
        <a:p>
          <a:endParaRPr lang="en-IN"/>
        </a:p>
      </dgm:t>
    </dgm:pt>
    <dgm:pt modelId="{B62AF0EF-B0AF-48C6-BEC6-7A8E6DEBF921}" type="pres">
      <dgm:prSet presAssocID="{92FB3D68-3A39-43E2-B3BC-7E75D79DC0A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827DF8C8-B1D3-4792-A339-037882FFE57C}" type="pres">
      <dgm:prSet presAssocID="{2282AB45-CFE8-4DC6-9180-51E35BA281E0}" presName="horFlow" presStyleCnt="0"/>
      <dgm:spPr/>
      <dgm:t>
        <a:bodyPr/>
        <a:lstStyle/>
        <a:p>
          <a:endParaRPr lang="en-IN"/>
        </a:p>
      </dgm:t>
    </dgm:pt>
    <dgm:pt modelId="{5A5314D8-B0AF-47DE-B08C-444F1404116A}" type="pres">
      <dgm:prSet presAssocID="{2282AB45-CFE8-4DC6-9180-51E35BA281E0}" presName="bigChev" presStyleLbl="node1" presStyleIdx="0" presStyleCnt="8" custScaleX="155593"/>
      <dgm:spPr/>
      <dgm:t>
        <a:bodyPr/>
        <a:lstStyle/>
        <a:p>
          <a:endParaRPr lang="en-IN"/>
        </a:p>
      </dgm:t>
    </dgm:pt>
    <dgm:pt modelId="{946B41FC-AFE7-4C4C-BE9C-1CC2B9947FEA}" type="pres">
      <dgm:prSet presAssocID="{77B42F9B-AB3E-42EA-8378-1ECF4B5955C1}" presName="parTrans" presStyleCnt="0"/>
      <dgm:spPr/>
      <dgm:t>
        <a:bodyPr/>
        <a:lstStyle/>
        <a:p>
          <a:endParaRPr lang="en-IN"/>
        </a:p>
      </dgm:t>
    </dgm:pt>
    <dgm:pt modelId="{C111F5B4-F795-46E9-9B2A-C819B5AA967F}" type="pres">
      <dgm:prSet presAssocID="{D74DF28A-D95E-4C86-AEFF-9AC7E1C351EF}" presName="node" presStyleLbl="alignAccFollowNode1" presStyleIdx="0" presStyleCnt="8" custScaleX="46562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7183B4-E262-438D-8310-50814F9EADE6}" type="pres">
      <dgm:prSet presAssocID="{2282AB45-CFE8-4DC6-9180-51E35BA281E0}" presName="vSp" presStyleCnt="0"/>
      <dgm:spPr/>
      <dgm:t>
        <a:bodyPr/>
        <a:lstStyle/>
        <a:p>
          <a:endParaRPr lang="en-IN"/>
        </a:p>
      </dgm:t>
    </dgm:pt>
    <dgm:pt modelId="{085E145E-A980-46FA-B12C-62C7C8617BFE}" type="pres">
      <dgm:prSet presAssocID="{AEF94DB6-AFF2-49AC-B60D-542CE89CD38C}" presName="horFlow" presStyleCnt="0"/>
      <dgm:spPr/>
      <dgm:t>
        <a:bodyPr/>
        <a:lstStyle/>
        <a:p>
          <a:endParaRPr lang="en-IN"/>
        </a:p>
      </dgm:t>
    </dgm:pt>
    <dgm:pt modelId="{18FBC842-2A43-455D-9CA9-1A01585D5DD1}" type="pres">
      <dgm:prSet presAssocID="{AEF94DB6-AFF2-49AC-B60D-542CE89CD38C}" presName="bigChev" presStyleLbl="node1" presStyleIdx="1" presStyleCnt="8" custScaleX="155593"/>
      <dgm:spPr/>
      <dgm:t>
        <a:bodyPr/>
        <a:lstStyle/>
        <a:p>
          <a:endParaRPr lang="en-IN"/>
        </a:p>
      </dgm:t>
    </dgm:pt>
    <dgm:pt modelId="{FB576582-6E67-4588-96E0-9C4282C05EC7}" type="pres">
      <dgm:prSet presAssocID="{4E966186-74A9-4AC4-AEE8-D7DB8937AF63}" presName="parTrans" presStyleCnt="0"/>
      <dgm:spPr/>
      <dgm:t>
        <a:bodyPr/>
        <a:lstStyle/>
        <a:p>
          <a:endParaRPr lang="en-IN"/>
        </a:p>
      </dgm:t>
    </dgm:pt>
    <dgm:pt modelId="{70132254-2F19-4344-B528-678AB2D3FB4A}" type="pres">
      <dgm:prSet presAssocID="{D44765A8-C853-467A-9435-2027144D7223}" presName="node" presStyleLbl="alignAccFollowNode1" presStyleIdx="1" presStyleCnt="8" custScaleX="46089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0CD8257-55F6-4234-9D31-64A35165CD41}" type="pres">
      <dgm:prSet presAssocID="{AEF94DB6-AFF2-49AC-B60D-542CE89CD38C}" presName="vSp" presStyleCnt="0"/>
      <dgm:spPr/>
      <dgm:t>
        <a:bodyPr/>
        <a:lstStyle/>
        <a:p>
          <a:endParaRPr lang="en-IN"/>
        </a:p>
      </dgm:t>
    </dgm:pt>
    <dgm:pt modelId="{B81F1195-BEA5-4669-97EF-871229105579}" type="pres">
      <dgm:prSet presAssocID="{EB91BB8E-7A82-436F-BC9D-070D48B7397C}" presName="horFlow" presStyleCnt="0"/>
      <dgm:spPr/>
      <dgm:t>
        <a:bodyPr/>
        <a:lstStyle/>
        <a:p>
          <a:endParaRPr lang="en-IN"/>
        </a:p>
      </dgm:t>
    </dgm:pt>
    <dgm:pt modelId="{F7DDEBA2-B3BE-4EE4-9DAF-92D5332E4A8C}" type="pres">
      <dgm:prSet presAssocID="{EB91BB8E-7A82-436F-BC9D-070D48B7397C}" presName="bigChev" presStyleLbl="node1" presStyleIdx="2" presStyleCnt="8" custScaleX="155593"/>
      <dgm:spPr/>
      <dgm:t>
        <a:bodyPr/>
        <a:lstStyle/>
        <a:p>
          <a:endParaRPr lang="en-IN"/>
        </a:p>
      </dgm:t>
    </dgm:pt>
    <dgm:pt modelId="{63176A3D-E6B9-48DD-AF30-C81E0CB978C3}" type="pres">
      <dgm:prSet presAssocID="{E039D69B-0A1F-4D46-B1E0-2D273D997F4B}" presName="parTrans" presStyleCnt="0"/>
      <dgm:spPr/>
      <dgm:t>
        <a:bodyPr/>
        <a:lstStyle/>
        <a:p>
          <a:endParaRPr lang="en-IN"/>
        </a:p>
      </dgm:t>
    </dgm:pt>
    <dgm:pt modelId="{629FB773-606A-4130-B650-2E6CBB385FC8}" type="pres">
      <dgm:prSet presAssocID="{C7F949AC-7008-44F5-934C-C0683EA73C06}" presName="node" presStyleLbl="alignAccFollowNode1" presStyleIdx="2" presStyleCnt="8" custScaleX="4585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1DFBE7-FCE3-4E95-9597-2EC3D27795CE}" type="pres">
      <dgm:prSet presAssocID="{EB91BB8E-7A82-436F-BC9D-070D48B7397C}" presName="vSp" presStyleCnt="0"/>
      <dgm:spPr/>
      <dgm:t>
        <a:bodyPr/>
        <a:lstStyle/>
        <a:p>
          <a:endParaRPr lang="en-IN"/>
        </a:p>
      </dgm:t>
    </dgm:pt>
    <dgm:pt modelId="{B217CEAB-C145-4C0E-9CEA-795015FC7829}" type="pres">
      <dgm:prSet presAssocID="{CBD3591E-53D4-4B05-BBC1-F90276C4FA14}" presName="horFlow" presStyleCnt="0"/>
      <dgm:spPr/>
      <dgm:t>
        <a:bodyPr/>
        <a:lstStyle/>
        <a:p>
          <a:endParaRPr lang="en-IN"/>
        </a:p>
      </dgm:t>
    </dgm:pt>
    <dgm:pt modelId="{7A9A5B2B-F815-400A-B915-EC2CA1B73A2D}" type="pres">
      <dgm:prSet presAssocID="{CBD3591E-53D4-4B05-BBC1-F90276C4FA14}" presName="bigChev" presStyleLbl="node1" presStyleIdx="3" presStyleCnt="8" custScaleX="155593"/>
      <dgm:spPr/>
      <dgm:t>
        <a:bodyPr/>
        <a:lstStyle/>
        <a:p>
          <a:endParaRPr lang="en-IN"/>
        </a:p>
      </dgm:t>
    </dgm:pt>
    <dgm:pt modelId="{066A7BF6-46A9-4CBE-ACBB-EA257C5726DA}" type="pres">
      <dgm:prSet presAssocID="{35E0497F-7362-441F-9C6E-0032A5AE9B9D}" presName="parTrans" presStyleCnt="0"/>
      <dgm:spPr/>
      <dgm:t>
        <a:bodyPr/>
        <a:lstStyle/>
        <a:p>
          <a:endParaRPr lang="en-IN"/>
        </a:p>
      </dgm:t>
    </dgm:pt>
    <dgm:pt modelId="{D66EDFED-4DE8-4435-97ED-60CE9B19CDFD}" type="pres">
      <dgm:prSet presAssocID="{D618CB02-A6C2-45B4-BAD2-2B36C8527DA6}" presName="node" presStyleLbl="alignAccFollowNode1" presStyleIdx="3" presStyleCnt="8" custScaleX="46182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EBEFC46-84DE-4A2E-AD59-09E7EEA2FA79}" type="pres">
      <dgm:prSet presAssocID="{CBD3591E-53D4-4B05-BBC1-F90276C4FA14}" presName="vSp" presStyleCnt="0"/>
      <dgm:spPr/>
      <dgm:t>
        <a:bodyPr/>
        <a:lstStyle/>
        <a:p>
          <a:endParaRPr lang="en-IN"/>
        </a:p>
      </dgm:t>
    </dgm:pt>
    <dgm:pt modelId="{C7ECCEA5-925A-48DC-9511-7E247E033D0F}" type="pres">
      <dgm:prSet presAssocID="{CAC922CC-698B-4929-8EFA-D4DCA9BECD51}" presName="horFlow" presStyleCnt="0"/>
      <dgm:spPr/>
      <dgm:t>
        <a:bodyPr/>
        <a:lstStyle/>
        <a:p>
          <a:endParaRPr lang="en-IN"/>
        </a:p>
      </dgm:t>
    </dgm:pt>
    <dgm:pt modelId="{97F0D5BC-1FA5-4A74-9BDA-FB31AF98D15B}" type="pres">
      <dgm:prSet presAssocID="{CAC922CC-698B-4929-8EFA-D4DCA9BECD51}" presName="bigChev" presStyleLbl="node1" presStyleIdx="4" presStyleCnt="8" custScaleX="155593"/>
      <dgm:spPr/>
      <dgm:t>
        <a:bodyPr/>
        <a:lstStyle/>
        <a:p>
          <a:endParaRPr lang="en-IN"/>
        </a:p>
      </dgm:t>
    </dgm:pt>
    <dgm:pt modelId="{6F0AD7D6-4D9B-4658-9F64-AFE49C8C5CE3}" type="pres">
      <dgm:prSet presAssocID="{2F193A33-4E28-414A-9290-0B168134ADA1}" presName="parTrans" presStyleCnt="0"/>
      <dgm:spPr/>
      <dgm:t>
        <a:bodyPr/>
        <a:lstStyle/>
        <a:p>
          <a:endParaRPr lang="en-IN"/>
        </a:p>
      </dgm:t>
    </dgm:pt>
    <dgm:pt modelId="{BDA28E76-8F57-4A9C-B94F-3AFF81867CCB}" type="pres">
      <dgm:prSet presAssocID="{AC383311-1D36-4181-B47C-9360921B3ADC}" presName="node" presStyleLbl="alignAccFollowNode1" presStyleIdx="4" presStyleCnt="8" custScaleX="45328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928FB5-0007-4C33-9F7C-B015EA2C797B}" type="pres">
      <dgm:prSet presAssocID="{CAC922CC-698B-4929-8EFA-D4DCA9BECD51}" presName="vSp" presStyleCnt="0"/>
      <dgm:spPr/>
      <dgm:t>
        <a:bodyPr/>
        <a:lstStyle/>
        <a:p>
          <a:endParaRPr lang="en-IN"/>
        </a:p>
      </dgm:t>
    </dgm:pt>
    <dgm:pt modelId="{9B69BBE7-9036-438C-A553-89267025D2A3}" type="pres">
      <dgm:prSet presAssocID="{5575858E-BEAC-4E01-8577-C7C203E1F2F9}" presName="horFlow" presStyleCnt="0"/>
      <dgm:spPr/>
      <dgm:t>
        <a:bodyPr/>
        <a:lstStyle/>
        <a:p>
          <a:endParaRPr lang="en-IN"/>
        </a:p>
      </dgm:t>
    </dgm:pt>
    <dgm:pt modelId="{E21699FA-8AAA-4DA3-B34C-F3779204A86D}" type="pres">
      <dgm:prSet presAssocID="{5575858E-BEAC-4E01-8577-C7C203E1F2F9}" presName="bigChev" presStyleLbl="node1" presStyleIdx="5" presStyleCnt="8" custScaleX="155593"/>
      <dgm:spPr/>
      <dgm:t>
        <a:bodyPr/>
        <a:lstStyle/>
        <a:p>
          <a:endParaRPr lang="en-IN"/>
        </a:p>
      </dgm:t>
    </dgm:pt>
    <dgm:pt modelId="{7FDDB006-FEEE-458B-956D-58781288FC50}" type="pres">
      <dgm:prSet presAssocID="{FA2FF31E-C18D-4A9B-9E86-094A523BF7CC}" presName="parTrans" presStyleCnt="0"/>
      <dgm:spPr/>
      <dgm:t>
        <a:bodyPr/>
        <a:lstStyle/>
        <a:p>
          <a:endParaRPr lang="en-IN"/>
        </a:p>
      </dgm:t>
    </dgm:pt>
    <dgm:pt modelId="{C9B26AEE-D8F1-41D0-8790-702824312C66}" type="pres">
      <dgm:prSet presAssocID="{AAE722B0-26DF-438C-BA85-023C98B4DF3A}" presName="node" presStyleLbl="alignAccFollowNode1" presStyleIdx="5" presStyleCnt="8" custScaleX="4488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0AFE13-E57F-42B5-B3D8-B975732BB4BB}" type="pres">
      <dgm:prSet presAssocID="{5575858E-BEAC-4E01-8577-C7C203E1F2F9}" presName="vSp" presStyleCnt="0"/>
      <dgm:spPr/>
      <dgm:t>
        <a:bodyPr/>
        <a:lstStyle/>
        <a:p>
          <a:endParaRPr lang="en-IN"/>
        </a:p>
      </dgm:t>
    </dgm:pt>
    <dgm:pt modelId="{EBC5B8B9-530C-4E84-A57B-3452E7EA34A3}" type="pres">
      <dgm:prSet presAssocID="{E86DED3F-B7CE-4355-A721-35741A92A651}" presName="horFlow" presStyleCnt="0"/>
      <dgm:spPr/>
      <dgm:t>
        <a:bodyPr/>
        <a:lstStyle/>
        <a:p>
          <a:endParaRPr lang="en-IN"/>
        </a:p>
      </dgm:t>
    </dgm:pt>
    <dgm:pt modelId="{7845F8D4-1908-49DB-B90D-A89BF1E9E564}" type="pres">
      <dgm:prSet presAssocID="{E86DED3F-B7CE-4355-A721-35741A92A651}" presName="bigChev" presStyleLbl="node1" presStyleIdx="6" presStyleCnt="8" custScaleX="155593"/>
      <dgm:spPr/>
      <dgm:t>
        <a:bodyPr/>
        <a:lstStyle/>
        <a:p>
          <a:endParaRPr lang="en-IN"/>
        </a:p>
      </dgm:t>
    </dgm:pt>
    <dgm:pt modelId="{B97443A7-F007-472F-B7E0-83B8631D6ED1}" type="pres">
      <dgm:prSet presAssocID="{B026AF18-21B4-4CA5-927B-82F9C93F3E19}" presName="parTrans" presStyleCnt="0"/>
      <dgm:spPr/>
      <dgm:t>
        <a:bodyPr/>
        <a:lstStyle/>
        <a:p>
          <a:endParaRPr lang="en-IN"/>
        </a:p>
      </dgm:t>
    </dgm:pt>
    <dgm:pt modelId="{1BA3D59F-F6E4-4595-91EE-C17F3BC53B3C}" type="pres">
      <dgm:prSet presAssocID="{09B06AF1-472C-4EC0-9A60-FDB868DC191E}" presName="node" presStyleLbl="alignAccFollowNode1" presStyleIdx="6" presStyleCnt="8" custScaleX="4564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39CE21-B5E5-4E38-B901-3AB9251E3084}" type="pres">
      <dgm:prSet presAssocID="{E86DED3F-B7CE-4355-A721-35741A92A651}" presName="vSp" presStyleCnt="0"/>
      <dgm:spPr/>
      <dgm:t>
        <a:bodyPr/>
        <a:lstStyle/>
        <a:p>
          <a:endParaRPr lang="en-IN"/>
        </a:p>
      </dgm:t>
    </dgm:pt>
    <dgm:pt modelId="{D5D3E300-0A89-48E5-8132-717B3EF0F215}" type="pres">
      <dgm:prSet presAssocID="{C3CC949C-43BB-43D2-87C0-BBF488F172E6}" presName="horFlow" presStyleCnt="0"/>
      <dgm:spPr/>
      <dgm:t>
        <a:bodyPr/>
        <a:lstStyle/>
        <a:p>
          <a:endParaRPr lang="en-IN"/>
        </a:p>
      </dgm:t>
    </dgm:pt>
    <dgm:pt modelId="{1D9C6C8E-4F74-4B0E-90A8-9E333ADBBBDD}" type="pres">
      <dgm:prSet presAssocID="{C3CC949C-43BB-43D2-87C0-BBF488F172E6}" presName="bigChev" presStyleLbl="node1" presStyleIdx="7" presStyleCnt="8" custScaleX="155593"/>
      <dgm:spPr/>
      <dgm:t>
        <a:bodyPr/>
        <a:lstStyle/>
        <a:p>
          <a:endParaRPr lang="en-IN"/>
        </a:p>
      </dgm:t>
    </dgm:pt>
    <dgm:pt modelId="{64D51306-0B4D-4452-82E3-D3D02192DB05}" type="pres">
      <dgm:prSet presAssocID="{64ABDB46-02EB-438D-991C-A797A1E4E9CD}" presName="parTrans" presStyleCnt="0"/>
      <dgm:spPr/>
      <dgm:t>
        <a:bodyPr/>
        <a:lstStyle/>
        <a:p>
          <a:endParaRPr lang="en-IN"/>
        </a:p>
      </dgm:t>
    </dgm:pt>
    <dgm:pt modelId="{91D3689D-E359-4AE3-B44C-0195DDDAA9B0}" type="pres">
      <dgm:prSet presAssocID="{43F4BC95-5C53-4D1D-B7AF-684B0D927F69}" presName="node" presStyleLbl="alignAccFollowNode1" presStyleIdx="7" presStyleCnt="8" custScaleX="45412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6508161-8F29-4278-8000-9F339C03AA8C}" srcId="{2282AB45-CFE8-4DC6-9180-51E35BA281E0}" destId="{D74DF28A-D95E-4C86-AEFF-9AC7E1C351EF}" srcOrd="0" destOrd="0" parTransId="{77B42F9B-AB3E-42EA-8378-1ECF4B5955C1}" sibTransId="{1DDA2558-CF1C-460B-B2E1-E859C76D2654}"/>
    <dgm:cxn modelId="{4C86A9F7-CDD9-4308-B6E0-536066E857C8}" srcId="{92FB3D68-3A39-43E2-B3BC-7E75D79DC0A0}" destId="{CBD3591E-53D4-4B05-BBC1-F90276C4FA14}" srcOrd="3" destOrd="0" parTransId="{01127B24-39A4-44B3-BD9A-E9613DFA4368}" sibTransId="{C38221BC-89C6-4AD8-90DD-7F9FD97CA955}"/>
    <dgm:cxn modelId="{BE5593CB-6C38-4442-9ED6-5C0407C65985}" type="presOf" srcId="{EB91BB8E-7A82-436F-BC9D-070D48B7397C}" destId="{F7DDEBA2-B3BE-4EE4-9DAF-92D5332E4A8C}" srcOrd="0" destOrd="0" presId="urn:microsoft.com/office/officeart/2005/8/layout/lProcess3"/>
    <dgm:cxn modelId="{8FAE0336-64AC-4CDB-8717-4D3580A373C4}" srcId="{92FB3D68-3A39-43E2-B3BC-7E75D79DC0A0}" destId="{AEF94DB6-AFF2-49AC-B60D-542CE89CD38C}" srcOrd="1" destOrd="0" parTransId="{658DCF15-5AF8-4E3B-A1CB-0D861820FF21}" sibTransId="{93C76528-4360-4D80-A5C7-29E50B2F376B}"/>
    <dgm:cxn modelId="{FEE018F9-0094-4269-80CB-FA32DA7658D3}" type="presOf" srcId="{AEF94DB6-AFF2-49AC-B60D-542CE89CD38C}" destId="{18FBC842-2A43-455D-9CA9-1A01585D5DD1}" srcOrd="0" destOrd="0" presId="urn:microsoft.com/office/officeart/2005/8/layout/lProcess3"/>
    <dgm:cxn modelId="{562A3C52-BB0F-465C-AEE2-F83926DD232A}" type="presOf" srcId="{D44765A8-C853-467A-9435-2027144D7223}" destId="{70132254-2F19-4344-B528-678AB2D3FB4A}" srcOrd="0" destOrd="0" presId="urn:microsoft.com/office/officeart/2005/8/layout/lProcess3"/>
    <dgm:cxn modelId="{2F3590A5-56AF-410E-AAAA-B87B431362AC}" type="presOf" srcId="{D618CB02-A6C2-45B4-BAD2-2B36C8527DA6}" destId="{D66EDFED-4DE8-4435-97ED-60CE9B19CDFD}" srcOrd="0" destOrd="0" presId="urn:microsoft.com/office/officeart/2005/8/layout/lProcess3"/>
    <dgm:cxn modelId="{7BD523F9-1972-4753-BAB6-ABAC2C61FE1A}" srcId="{5575858E-BEAC-4E01-8577-C7C203E1F2F9}" destId="{AAE722B0-26DF-438C-BA85-023C98B4DF3A}" srcOrd="0" destOrd="0" parTransId="{FA2FF31E-C18D-4A9B-9E86-094A523BF7CC}" sibTransId="{295A7426-B370-4537-A570-07B7213B43AD}"/>
    <dgm:cxn modelId="{A42D8546-3DC0-44D8-9878-1B05734AFA7C}" srcId="{CAC922CC-698B-4929-8EFA-D4DCA9BECD51}" destId="{AC383311-1D36-4181-B47C-9360921B3ADC}" srcOrd="0" destOrd="0" parTransId="{2F193A33-4E28-414A-9290-0B168134ADA1}" sibTransId="{0F2ACB00-D1D6-4B27-9EC9-850EFCF5B15B}"/>
    <dgm:cxn modelId="{39ABFCB9-E5B7-4EA1-8E8C-C9A826EEE1B7}" type="presOf" srcId="{D74DF28A-D95E-4C86-AEFF-9AC7E1C351EF}" destId="{C111F5B4-F795-46E9-9B2A-C819B5AA967F}" srcOrd="0" destOrd="0" presId="urn:microsoft.com/office/officeart/2005/8/layout/lProcess3"/>
    <dgm:cxn modelId="{95680ECD-EB3F-4085-AD36-EA52DA68CD64}" srcId="{92FB3D68-3A39-43E2-B3BC-7E75D79DC0A0}" destId="{2282AB45-CFE8-4DC6-9180-51E35BA281E0}" srcOrd="0" destOrd="0" parTransId="{5F1CF939-242F-452E-97F5-22C6AECBC544}" sibTransId="{2A1B5CB7-4CBA-46A7-A05D-846F9F8567ED}"/>
    <dgm:cxn modelId="{F950883E-C3A4-4EFD-A054-B4947398FF7D}" srcId="{92FB3D68-3A39-43E2-B3BC-7E75D79DC0A0}" destId="{5575858E-BEAC-4E01-8577-C7C203E1F2F9}" srcOrd="5" destOrd="0" parTransId="{23EEE985-AEAE-4961-B7C3-22ACDFD5DCB3}" sibTransId="{504D21F0-36F6-4E35-9B01-E41B370BB16D}"/>
    <dgm:cxn modelId="{6E7DD61D-EC47-4B68-AF38-F1E4A0533B33}" type="presOf" srcId="{2282AB45-CFE8-4DC6-9180-51E35BA281E0}" destId="{5A5314D8-B0AF-47DE-B08C-444F1404116A}" srcOrd="0" destOrd="0" presId="urn:microsoft.com/office/officeart/2005/8/layout/lProcess3"/>
    <dgm:cxn modelId="{C1E29115-2B08-4035-BDC4-CA7D330A41AA}" type="presOf" srcId="{E86DED3F-B7CE-4355-A721-35741A92A651}" destId="{7845F8D4-1908-49DB-B90D-A89BF1E9E564}" srcOrd="0" destOrd="0" presId="urn:microsoft.com/office/officeart/2005/8/layout/lProcess3"/>
    <dgm:cxn modelId="{0D85E31F-BC1B-4BA9-991C-3170F658296D}" srcId="{92FB3D68-3A39-43E2-B3BC-7E75D79DC0A0}" destId="{E86DED3F-B7CE-4355-A721-35741A92A651}" srcOrd="6" destOrd="0" parTransId="{61B26EA7-5B38-4380-BC83-3E41E68EF774}" sibTransId="{7A462AF0-C251-467F-94E7-17B20EDA7466}"/>
    <dgm:cxn modelId="{578FC2D1-B576-4628-ADCB-4E7B39583D46}" srcId="{EB91BB8E-7A82-436F-BC9D-070D48B7397C}" destId="{C7F949AC-7008-44F5-934C-C0683EA73C06}" srcOrd="0" destOrd="0" parTransId="{E039D69B-0A1F-4D46-B1E0-2D273D997F4B}" sibTransId="{499EB1B0-4AB4-4765-8429-5E4ECF99B97C}"/>
    <dgm:cxn modelId="{E9F1977F-A62A-4996-A9AF-C9234CD9F06D}" srcId="{92FB3D68-3A39-43E2-B3BC-7E75D79DC0A0}" destId="{C3CC949C-43BB-43D2-87C0-BBF488F172E6}" srcOrd="7" destOrd="0" parTransId="{0D28BDD0-8EB1-407E-A126-BCE30EE2499B}" sibTransId="{62DC8502-7B34-430B-A27E-9AFB503DB50D}"/>
    <dgm:cxn modelId="{5EE07713-8648-44FD-A83F-C93CD0ECFCF4}" srcId="{92FB3D68-3A39-43E2-B3BC-7E75D79DC0A0}" destId="{CAC922CC-698B-4929-8EFA-D4DCA9BECD51}" srcOrd="4" destOrd="0" parTransId="{961F0605-60FB-4862-99FF-3D649F51226F}" sibTransId="{EA87A72D-4620-4206-AD5F-046DBE12A80C}"/>
    <dgm:cxn modelId="{A409EF56-2C82-4721-B8B2-E02BFECBCD19}" srcId="{E86DED3F-B7CE-4355-A721-35741A92A651}" destId="{09B06AF1-472C-4EC0-9A60-FDB868DC191E}" srcOrd="0" destOrd="0" parTransId="{B026AF18-21B4-4CA5-927B-82F9C93F3E19}" sibTransId="{4ECD7C8C-1143-4922-9EB4-90DBC73F004C}"/>
    <dgm:cxn modelId="{6833916B-D51F-4BE2-A908-C35309930F25}" type="presOf" srcId="{92FB3D68-3A39-43E2-B3BC-7E75D79DC0A0}" destId="{B62AF0EF-B0AF-48C6-BEC6-7A8E6DEBF921}" srcOrd="0" destOrd="0" presId="urn:microsoft.com/office/officeart/2005/8/layout/lProcess3"/>
    <dgm:cxn modelId="{ADE5DE6B-EA3C-4CDD-A149-AB855BCC935F}" type="presOf" srcId="{C7F949AC-7008-44F5-934C-C0683EA73C06}" destId="{629FB773-606A-4130-B650-2E6CBB385FC8}" srcOrd="0" destOrd="0" presId="urn:microsoft.com/office/officeart/2005/8/layout/lProcess3"/>
    <dgm:cxn modelId="{F49F8D4C-F6D2-4EF1-BB89-CA1F5382C4C3}" type="presOf" srcId="{AAE722B0-26DF-438C-BA85-023C98B4DF3A}" destId="{C9B26AEE-D8F1-41D0-8790-702824312C66}" srcOrd="0" destOrd="0" presId="urn:microsoft.com/office/officeart/2005/8/layout/lProcess3"/>
    <dgm:cxn modelId="{AF18F563-6E4F-477E-AB96-51F0B871012E}" srcId="{C3CC949C-43BB-43D2-87C0-BBF488F172E6}" destId="{43F4BC95-5C53-4D1D-B7AF-684B0D927F69}" srcOrd="0" destOrd="0" parTransId="{64ABDB46-02EB-438D-991C-A797A1E4E9CD}" sibTransId="{FA82C9D9-2C2E-4DC0-AC3C-18D622225024}"/>
    <dgm:cxn modelId="{638EED6D-26F6-44F2-B5F6-3A218A38647F}" srcId="{92FB3D68-3A39-43E2-B3BC-7E75D79DC0A0}" destId="{EB91BB8E-7A82-436F-BC9D-070D48B7397C}" srcOrd="2" destOrd="0" parTransId="{3FB498DA-57D3-4036-851F-97615260C9AC}" sibTransId="{71C18A07-4BCE-48A6-BBE9-81E678DE0467}"/>
    <dgm:cxn modelId="{447F7EB0-7C63-4DD8-BE50-3DAA97572F07}" type="presOf" srcId="{CAC922CC-698B-4929-8EFA-D4DCA9BECD51}" destId="{97F0D5BC-1FA5-4A74-9BDA-FB31AF98D15B}" srcOrd="0" destOrd="0" presId="urn:microsoft.com/office/officeart/2005/8/layout/lProcess3"/>
    <dgm:cxn modelId="{18C8809E-D0F4-42BC-B0D6-B1ADED890A62}" type="presOf" srcId="{AC383311-1D36-4181-B47C-9360921B3ADC}" destId="{BDA28E76-8F57-4A9C-B94F-3AFF81867CCB}" srcOrd="0" destOrd="0" presId="urn:microsoft.com/office/officeart/2005/8/layout/lProcess3"/>
    <dgm:cxn modelId="{9D790F3B-575A-478C-B947-D87486D55AC4}" srcId="{CBD3591E-53D4-4B05-BBC1-F90276C4FA14}" destId="{D618CB02-A6C2-45B4-BAD2-2B36C8527DA6}" srcOrd="0" destOrd="0" parTransId="{35E0497F-7362-441F-9C6E-0032A5AE9B9D}" sibTransId="{74574B72-F0E8-492E-9443-0CAF5765D336}"/>
    <dgm:cxn modelId="{B0DB2F40-A05E-4F0E-8FD8-6A5B9F063DCB}" type="presOf" srcId="{CBD3591E-53D4-4B05-BBC1-F90276C4FA14}" destId="{7A9A5B2B-F815-400A-B915-EC2CA1B73A2D}" srcOrd="0" destOrd="0" presId="urn:microsoft.com/office/officeart/2005/8/layout/lProcess3"/>
    <dgm:cxn modelId="{096597C0-A6F5-4589-9E4D-9247645F75B2}" type="presOf" srcId="{C3CC949C-43BB-43D2-87C0-BBF488F172E6}" destId="{1D9C6C8E-4F74-4B0E-90A8-9E333ADBBBDD}" srcOrd="0" destOrd="0" presId="urn:microsoft.com/office/officeart/2005/8/layout/lProcess3"/>
    <dgm:cxn modelId="{39C40AF0-D12F-4E21-A59D-ED461C0195C1}" srcId="{AEF94DB6-AFF2-49AC-B60D-542CE89CD38C}" destId="{D44765A8-C853-467A-9435-2027144D7223}" srcOrd="0" destOrd="0" parTransId="{4E966186-74A9-4AC4-AEE8-D7DB8937AF63}" sibTransId="{1013ED97-2D18-4B0B-9F8B-D5A57342A522}"/>
    <dgm:cxn modelId="{9278D2E0-E428-457C-B67C-0D2929EEABC1}" type="presOf" srcId="{5575858E-BEAC-4E01-8577-C7C203E1F2F9}" destId="{E21699FA-8AAA-4DA3-B34C-F3779204A86D}" srcOrd="0" destOrd="0" presId="urn:microsoft.com/office/officeart/2005/8/layout/lProcess3"/>
    <dgm:cxn modelId="{ED2B92EF-D16B-434D-8E9C-78B619D6F5A2}" type="presOf" srcId="{09B06AF1-472C-4EC0-9A60-FDB868DC191E}" destId="{1BA3D59F-F6E4-4595-91EE-C17F3BC53B3C}" srcOrd="0" destOrd="0" presId="urn:microsoft.com/office/officeart/2005/8/layout/lProcess3"/>
    <dgm:cxn modelId="{4E52210B-D310-4B74-A101-0243EB1F326C}" type="presOf" srcId="{43F4BC95-5C53-4D1D-B7AF-684B0D927F69}" destId="{91D3689D-E359-4AE3-B44C-0195DDDAA9B0}" srcOrd="0" destOrd="0" presId="urn:microsoft.com/office/officeart/2005/8/layout/lProcess3"/>
    <dgm:cxn modelId="{DA9F8E87-BF04-4B44-9F03-DD0D4C38A831}" type="presParOf" srcId="{B62AF0EF-B0AF-48C6-BEC6-7A8E6DEBF921}" destId="{827DF8C8-B1D3-4792-A339-037882FFE57C}" srcOrd="0" destOrd="0" presId="urn:microsoft.com/office/officeart/2005/8/layout/lProcess3"/>
    <dgm:cxn modelId="{5406BC33-4F9F-418C-897C-87F4F76FE405}" type="presParOf" srcId="{827DF8C8-B1D3-4792-A339-037882FFE57C}" destId="{5A5314D8-B0AF-47DE-B08C-444F1404116A}" srcOrd="0" destOrd="0" presId="urn:microsoft.com/office/officeart/2005/8/layout/lProcess3"/>
    <dgm:cxn modelId="{1AA3F733-E30F-46AE-B2FE-FE3A1E00ACDC}" type="presParOf" srcId="{827DF8C8-B1D3-4792-A339-037882FFE57C}" destId="{946B41FC-AFE7-4C4C-BE9C-1CC2B9947FEA}" srcOrd="1" destOrd="0" presId="urn:microsoft.com/office/officeart/2005/8/layout/lProcess3"/>
    <dgm:cxn modelId="{AB403E95-7E4B-404B-9D8F-47A2B5344C5C}" type="presParOf" srcId="{827DF8C8-B1D3-4792-A339-037882FFE57C}" destId="{C111F5B4-F795-46E9-9B2A-C819B5AA967F}" srcOrd="2" destOrd="0" presId="urn:microsoft.com/office/officeart/2005/8/layout/lProcess3"/>
    <dgm:cxn modelId="{F3586973-6046-4775-8387-5C13E468DAC8}" type="presParOf" srcId="{B62AF0EF-B0AF-48C6-BEC6-7A8E6DEBF921}" destId="{197183B4-E262-438D-8310-50814F9EADE6}" srcOrd="1" destOrd="0" presId="urn:microsoft.com/office/officeart/2005/8/layout/lProcess3"/>
    <dgm:cxn modelId="{F24FA704-565A-410D-98B2-679FD676D41A}" type="presParOf" srcId="{B62AF0EF-B0AF-48C6-BEC6-7A8E6DEBF921}" destId="{085E145E-A980-46FA-B12C-62C7C8617BFE}" srcOrd="2" destOrd="0" presId="urn:microsoft.com/office/officeart/2005/8/layout/lProcess3"/>
    <dgm:cxn modelId="{084F53DE-958E-48BA-A11F-4AABA42FEB10}" type="presParOf" srcId="{085E145E-A980-46FA-B12C-62C7C8617BFE}" destId="{18FBC842-2A43-455D-9CA9-1A01585D5DD1}" srcOrd="0" destOrd="0" presId="urn:microsoft.com/office/officeart/2005/8/layout/lProcess3"/>
    <dgm:cxn modelId="{CF4845DC-9AF1-41F5-8DDD-270D87946D21}" type="presParOf" srcId="{085E145E-A980-46FA-B12C-62C7C8617BFE}" destId="{FB576582-6E67-4588-96E0-9C4282C05EC7}" srcOrd="1" destOrd="0" presId="urn:microsoft.com/office/officeart/2005/8/layout/lProcess3"/>
    <dgm:cxn modelId="{BD421C05-6E89-4AAE-9E5A-A16C07B2A0DD}" type="presParOf" srcId="{085E145E-A980-46FA-B12C-62C7C8617BFE}" destId="{70132254-2F19-4344-B528-678AB2D3FB4A}" srcOrd="2" destOrd="0" presId="urn:microsoft.com/office/officeart/2005/8/layout/lProcess3"/>
    <dgm:cxn modelId="{B284D2A5-6F25-4021-96B6-1369EA0F92C2}" type="presParOf" srcId="{B62AF0EF-B0AF-48C6-BEC6-7A8E6DEBF921}" destId="{D0CD8257-55F6-4234-9D31-64A35165CD41}" srcOrd="3" destOrd="0" presId="urn:microsoft.com/office/officeart/2005/8/layout/lProcess3"/>
    <dgm:cxn modelId="{A22AE3CE-30B4-435A-A4BE-A74A1AA4D154}" type="presParOf" srcId="{B62AF0EF-B0AF-48C6-BEC6-7A8E6DEBF921}" destId="{B81F1195-BEA5-4669-97EF-871229105579}" srcOrd="4" destOrd="0" presId="urn:microsoft.com/office/officeart/2005/8/layout/lProcess3"/>
    <dgm:cxn modelId="{F3CB96BA-74BB-4ECD-9789-BCCEFCA1599E}" type="presParOf" srcId="{B81F1195-BEA5-4669-97EF-871229105579}" destId="{F7DDEBA2-B3BE-4EE4-9DAF-92D5332E4A8C}" srcOrd="0" destOrd="0" presId="urn:microsoft.com/office/officeart/2005/8/layout/lProcess3"/>
    <dgm:cxn modelId="{BED53FFA-24DC-41C1-B5CC-A52F3FEB4441}" type="presParOf" srcId="{B81F1195-BEA5-4669-97EF-871229105579}" destId="{63176A3D-E6B9-48DD-AF30-C81E0CB978C3}" srcOrd="1" destOrd="0" presId="urn:microsoft.com/office/officeart/2005/8/layout/lProcess3"/>
    <dgm:cxn modelId="{3B258C97-027C-4A26-A742-4B81127F2BB9}" type="presParOf" srcId="{B81F1195-BEA5-4669-97EF-871229105579}" destId="{629FB773-606A-4130-B650-2E6CBB385FC8}" srcOrd="2" destOrd="0" presId="urn:microsoft.com/office/officeart/2005/8/layout/lProcess3"/>
    <dgm:cxn modelId="{094DEA30-7FB4-4E6A-B079-9FDDF0F5EE2D}" type="presParOf" srcId="{B62AF0EF-B0AF-48C6-BEC6-7A8E6DEBF921}" destId="{EC1DFBE7-FCE3-4E95-9597-2EC3D27795CE}" srcOrd="5" destOrd="0" presId="urn:microsoft.com/office/officeart/2005/8/layout/lProcess3"/>
    <dgm:cxn modelId="{B01B1E13-6022-484D-80C5-35341FF472A8}" type="presParOf" srcId="{B62AF0EF-B0AF-48C6-BEC6-7A8E6DEBF921}" destId="{B217CEAB-C145-4C0E-9CEA-795015FC7829}" srcOrd="6" destOrd="0" presId="urn:microsoft.com/office/officeart/2005/8/layout/lProcess3"/>
    <dgm:cxn modelId="{4D2645CF-638F-43C4-9659-DC50D68A6DA0}" type="presParOf" srcId="{B217CEAB-C145-4C0E-9CEA-795015FC7829}" destId="{7A9A5B2B-F815-400A-B915-EC2CA1B73A2D}" srcOrd="0" destOrd="0" presId="urn:microsoft.com/office/officeart/2005/8/layout/lProcess3"/>
    <dgm:cxn modelId="{0347536E-A8C4-44ED-99C5-875CE3514CCF}" type="presParOf" srcId="{B217CEAB-C145-4C0E-9CEA-795015FC7829}" destId="{066A7BF6-46A9-4CBE-ACBB-EA257C5726DA}" srcOrd="1" destOrd="0" presId="urn:microsoft.com/office/officeart/2005/8/layout/lProcess3"/>
    <dgm:cxn modelId="{FE52B7F7-EC4E-4457-8D15-E9409C5D84D5}" type="presParOf" srcId="{B217CEAB-C145-4C0E-9CEA-795015FC7829}" destId="{D66EDFED-4DE8-4435-97ED-60CE9B19CDFD}" srcOrd="2" destOrd="0" presId="urn:microsoft.com/office/officeart/2005/8/layout/lProcess3"/>
    <dgm:cxn modelId="{D9E5037D-22C3-4A8A-9B28-02E673FC7426}" type="presParOf" srcId="{B62AF0EF-B0AF-48C6-BEC6-7A8E6DEBF921}" destId="{5EBEFC46-84DE-4A2E-AD59-09E7EEA2FA79}" srcOrd="7" destOrd="0" presId="urn:microsoft.com/office/officeart/2005/8/layout/lProcess3"/>
    <dgm:cxn modelId="{4C263B63-0ECE-44E0-B23F-BD82657DD3B6}" type="presParOf" srcId="{B62AF0EF-B0AF-48C6-BEC6-7A8E6DEBF921}" destId="{C7ECCEA5-925A-48DC-9511-7E247E033D0F}" srcOrd="8" destOrd="0" presId="urn:microsoft.com/office/officeart/2005/8/layout/lProcess3"/>
    <dgm:cxn modelId="{7B77AC39-4924-49BB-8079-8FF1C1247D48}" type="presParOf" srcId="{C7ECCEA5-925A-48DC-9511-7E247E033D0F}" destId="{97F0D5BC-1FA5-4A74-9BDA-FB31AF98D15B}" srcOrd="0" destOrd="0" presId="urn:microsoft.com/office/officeart/2005/8/layout/lProcess3"/>
    <dgm:cxn modelId="{3F08D1F6-3593-4C9E-8CDD-DDA2640A302F}" type="presParOf" srcId="{C7ECCEA5-925A-48DC-9511-7E247E033D0F}" destId="{6F0AD7D6-4D9B-4658-9F64-AFE49C8C5CE3}" srcOrd="1" destOrd="0" presId="urn:microsoft.com/office/officeart/2005/8/layout/lProcess3"/>
    <dgm:cxn modelId="{395EDB7B-57FF-4977-B54B-AA0F7B96D200}" type="presParOf" srcId="{C7ECCEA5-925A-48DC-9511-7E247E033D0F}" destId="{BDA28E76-8F57-4A9C-B94F-3AFF81867CCB}" srcOrd="2" destOrd="0" presId="urn:microsoft.com/office/officeart/2005/8/layout/lProcess3"/>
    <dgm:cxn modelId="{43A41F40-6270-4D18-A416-D24ABF729014}" type="presParOf" srcId="{B62AF0EF-B0AF-48C6-BEC6-7A8E6DEBF921}" destId="{21928FB5-0007-4C33-9F7C-B015EA2C797B}" srcOrd="9" destOrd="0" presId="urn:microsoft.com/office/officeart/2005/8/layout/lProcess3"/>
    <dgm:cxn modelId="{7B61A330-33D2-483C-86F4-BE38F3237E6A}" type="presParOf" srcId="{B62AF0EF-B0AF-48C6-BEC6-7A8E6DEBF921}" destId="{9B69BBE7-9036-438C-A553-89267025D2A3}" srcOrd="10" destOrd="0" presId="urn:microsoft.com/office/officeart/2005/8/layout/lProcess3"/>
    <dgm:cxn modelId="{E09B2DF9-88C4-4E67-9093-473C965A2A75}" type="presParOf" srcId="{9B69BBE7-9036-438C-A553-89267025D2A3}" destId="{E21699FA-8AAA-4DA3-B34C-F3779204A86D}" srcOrd="0" destOrd="0" presId="urn:microsoft.com/office/officeart/2005/8/layout/lProcess3"/>
    <dgm:cxn modelId="{C7CE3F58-451B-4DA0-B5DB-934C33124BE9}" type="presParOf" srcId="{9B69BBE7-9036-438C-A553-89267025D2A3}" destId="{7FDDB006-FEEE-458B-956D-58781288FC50}" srcOrd="1" destOrd="0" presId="urn:microsoft.com/office/officeart/2005/8/layout/lProcess3"/>
    <dgm:cxn modelId="{A007FEE1-755D-4680-B5C3-2141DD63D971}" type="presParOf" srcId="{9B69BBE7-9036-438C-A553-89267025D2A3}" destId="{C9B26AEE-D8F1-41D0-8790-702824312C66}" srcOrd="2" destOrd="0" presId="urn:microsoft.com/office/officeart/2005/8/layout/lProcess3"/>
    <dgm:cxn modelId="{78BE492B-2ACE-4091-B176-A2628FA26DDB}" type="presParOf" srcId="{B62AF0EF-B0AF-48C6-BEC6-7A8E6DEBF921}" destId="{DF0AFE13-E57F-42B5-B3D8-B975732BB4BB}" srcOrd="11" destOrd="0" presId="urn:microsoft.com/office/officeart/2005/8/layout/lProcess3"/>
    <dgm:cxn modelId="{671FF321-1C88-4238-A934-2EB6E3D5FE54}" type="presParOf" srcId="{B62AF0EF-B0AF-48C6-BEC6-7A8E6DEBF921}" destId="{EBC5B8B9-530C-4E84-A57B-3452E7EA34A3}" srcOrd="12" destOrd="0" presId="urn:microsoft.com/office/officeart/2005/8/layout/lProcess3"/>
    <dgm:cxn modelId="{D98797C2-1732-459A-A8A4-B6EABB637AC1}" type="presParOf" srcId="{EBC5B8B9-530C-4E84-A57B-3452E7EA34A3}" destId="{7845F8D4-1908-49DB-B90D-A89BF1E9E564}" srcOrd="0" destOrd="0" presId="urn:microsoft.com/office/officeart/2005/8/layout/lProcess3"/>
    <dgm:cxn modelId="{AD54B172-D6CA-45F3-ACFD-F58844D368CA}" type="presParOf" srcId="{EBC5B8B9-530C-4E84-A57B-3452E7EA34A3}" destId="{B97443A7-F007-472F-B7E0-83B8631D6ED1}" srcOrd="1" destOrd="0" presId="urn:microsoft.com/office/officeart/2005/8/layout/lProcess3"/>
    <dgm:cxn modelId="{6BF46269-ADA8-4971-B69A-CC64091C9D71}" type="presParOf" srcId="{EBC5B8B9-530C-4E84-A57B-3452E7EA34A3}" destId="{1BA3D59F-F6E4-4595-91EE-C17F3BC53B3C}" srcOrd="2" destOrd="0" presId="urn:microsoft.com/office/officeart/2005/8/layout/lProcess3"/>
    <dgm:cxn modelId="{FB3E27FE-136C-457F-A232-16FCBA2BBD22}" type="presParOf" srcId="{B62AF0EF-B0AF-48C6-BEC6-7A8E6DEBF921}" destId="{E739CE21-B5E5-4E38-B901-3AB9251E3084}" srcOrd="13" destOrd="0" presId="urn:microsoft.com/office/officeart/2005/8/layout/lProcess3"/>
    <dgm:cxn modelId="{63D28F71-684B-45E6-9C9B-51C93ACEF6CE}" type="presParOf" srcId="{B62AF0EF-B0AF-48C6-BEC6-7A8E6DEBF921}" destId="{D5D3E300-0A89-48E5-8132-717B3EF0F215}" srcOrd="14" destOrd="0" presId="urn:microsoft.com/office/officeart/2005/8/layout/lProcess3"/>
    <dgm:cxn modelId="{78926382-690C-4350-8A0E-555AB92026F4}" type="presParOf" srcId="{D5D3E300-0A89-48E5-8132-717B3EF0F215}" destId="{1D9C6C8E-4F74-4B0E-90A8-9E333ADBBBDD}" srcOrd="0" destOrd="0" presId="urn:microsoft.com/office/officeart/2005/8/layout/lProcess3"/>
    <dgm:cxn modelId="{F9BED948-AEE0-46F8-9F38-EFC7C190EF19}" type="presParOf" srcId="{D5D3E300-0A89-48E5-8132-717B3EF0F215}" destId="{64D51306-0B4D-4452-82E3-D3D02192DB05}" srcOrd="1" destOrd="0" presId="urn:microsoft.com/office/officeart/2005/8/layout/lProcess3"/>
    <dgm:cxn modelId="{F5F2DC0F-3D43-4DFF-9B2E-EEE4222B0050}" type="presParOf" srcId="{D5D3E300-0A89-48E5-8132-717B3EF0F215}" destId="{91D3689D-E359-4AE3-B44C-0195DDDAA9B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314D8-B0AF-47DE-B08C-444F1404116A}">
      <dsp:nvSpPr>
        <dsp:cNvPr id="0" name=""/>
        <dsp:cNvSpPr/>
      </dsp:nvSpPr>
      <dsp:spPr>
        <a:xfrm>
          <a:off x="814" y="192528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Insolvency resolution process and liquidation cost</a:t>
          </a:r>
          <a:endParaRPr lang="en-IN" sz="1050" kern="1200" dirty="0"/>
        </a:p>
      </dsp:txBody>
      <dsp:txXfrm>
        <a:off x="231200" y="192528"/>
        <a:ext cx="1331550" cy="460771"/>
      </dsp:txXfrm>
    </dsp:sp>
    <dsp:sp modelId="{C111F5B4-F795-46E9-9B2A-C819B5AA967F}">
      <dsp:nvSpPr>
        <dsp:cNvPr id="0" name=""/>
        <dsp:cNvSpPr/>
      </dsp:nvSpPr>
      <dsp:spPr>
        <a:xfrm>
          <a:off x="1643385" y="231693"/>
          <a:ext cx="4451800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Insolvency cost include funding cost for running the debtor as going concern</a:t>
          </a:r>
          <a:endParaRPr lang="en-IN" sz="1300" kern="1200" dirty="0"/>
        </a:p>
      </dsp:txBody>
      <dsp:txXfrm>
        <a:off x="1834605" y="231693"/>
        <a:ext cx="4069360" cy="382440"/>
      </dsp:txXfrm>
    </dsp:sp>
    <dsp:sp modelId="{18FBC842-2A43-455D-9CA9-1A01585D5DD1}">
      <dsp:nvSpPr>
        <dsp:cNvPr id="0" name=""/>
        <dsp:cNvSpPr/>
      </dsp:nvSpPr>
      <dsp:spPr>
        <a:xfrm>
          <a:off x="814" y="717808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Secured creditor and workman dues (upto 24 months)</a:t>
          </a:r>
          <a:endParaRPr lang="en-IN" sz="1050" kern="1200" dirty="0"/>
        </a:p>
      </dsp:txBody>
      <dsp:txXfrm>
        <a:off x="231200" y="717808"/>
        <a:ext cx="1331550" cy="460771"/>
      </dsp:txXfrm>
    </dsp:sp>
    <dsp:sp modelId="{70132254-2F19-4344-B528-678AB2D3FB4A}">
      <dsp:nvSpPr>
        <dsp:cNvPr id="0" name=""/>
        <dsp:cNvSpPr/>
      </dsp:nvSpPr>
      <dsp:spPr>
        <a:xfrm>
          <a:off x="1643385" y="756973"/>
          <a:ext cx="4406586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Secured creditor can opt for SARFAESI Action, No clarity on right of different class of creditor</a:t>
          </a:r>
          <a:endParaRPr lang="en-IN" sz="1300" kern="1200" dirty="0"/>
        </a:p>
      </dsp:txBody>
      <dsp:txXfrm>
        <a:off x="1834605" y="756973"/>
        <a:ext cx="4024146" cy="382440"/>
      </dsp:txXfrm>
    </dsp:sp>
    <dsp:sp modelId="{F7DDEBA2-B3BE-4EE4-9DAF-92D5332E4A8C}">
      <dsp:nvSpPr>
        <dsp:cNvPr id="0" name=""/>
        <dsp:cNvSpPr/>
      </dsp:nvSpPr>
      <dsp:spPr>
        <a:xfrm>
          <a:off x="814" y="1243088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Other Employee dues (upto 12 months)</a:t>
          </a:r>
          <a:endParaRPr lang="en-IN" sz="1050" kern="1200" dirty="0"/>
        </a:p>
      </dsp:txBody>
      <dsp:txXfrm>
        <a:off x="231200" y="1243088"/>
        <a:ext cx="1331550" cy="460771"/>
      </dsp:txXfrm>
    </dsp:sp>
    <dsp:sp modelId="{629FB773-606A-4130-B650-2E6CBB385FC8}">
      <dsp:nvSpPr>
        <dsp:cNvPr id="0" name=""/>
        <dsp:cNvSpPr/>
      </dsp:nvSpPr>
      <dsp:spPr>
        <a:xfrm>
          <a:off x="1643385" y="1282253"/>
          <a:ext cx="4383974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Non Workman/ Contract labour</a:t>
          </a:r>
          <a:endParaRPr lang="en-IN" sz="1300" kern="1200" dirty="0"/>
        </a:p>
      </dsp:txBody>
      <dsp:txXfrm>
        <a:off x="1834605" y="1282253"/>
        <a:ext cx="4001534" cy="382440"/>
      </dsp:txXfrm>
    </dsp:sp>
    <dsp:sp modelId="{7A9A5B2B-F815-400A-B915-EC2CA1B73A2D}">
      <dsp:nvSpPr>
        <dsp:cNvPr id="0" name=""/>
        <dsp:cNvSpPr/>
      </dsp:nvSpPr>
      <dsp:spPr>
        <a:xfrm>
          <a:off x="814" y="1768368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Financial debt of unsecured Creditors</a:t>
          </a:r>
          <a:endParaRPr lang="en-IN" sz="1050" kern="1200" dirty="0"/>
        </a:p>
      </dsp:txBody>
      <dsp:txXfrm>
        <a:off x="231200" y="1768368"/>
        <a:ext cx="1331550" cy="460771"/>
      </dsp:txXfrm>
    </dsp:sp>
    <dsp:sp modelId="{D66EDFED-4DE8-4435-97ED-60CE9B19CDFD}">
      <dsp:nvSpPr>
        <dsp:cNvPr id="0" name=""/>
        <dsp:cNvSpPr/>
      </dsp:nvSpPr>
      <dsp:spPr>
        <a:xfrm>
          <a:off x="1643385" y="1807533"/>
          <a:ext cx="4415468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ECB/ Fixed deposit</a:t>
          </a:r>
          <a:endParaRPr lang="en-IN" sz="1300" kern="1200" dirty="0"/>
        </a:p>
      </dsp:txBody>
      <dsp:txXfrm>
        <a:off x="1834605" y="1807533"/>
        <a:ext cx="4033028" cy="382440"/>
      </dsp:txXfrm>
    </dsp:sp>
    <dsp:sp modelId="{97F0D5BC-1FA5-4A74-9BDA-FB31AF98D15B}">
      <dsp:nvSpPr>
        <dsp:cNvPr id="0" name=""/>
        <dsp:cNvSpPr/>
      </dsp:nvSpPr>
      <dsp:spPr>
        <a:xfrm>
          <a:off x="814" y="2293648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Government dues (upto 2 years) and unpaid secured creditor</a:t>
          </a:r>
          <a:endParaRPr lang="en-IN" sz="1050" kern="1200" dirty="0"/>
        </a:p>
      </dsp:txBody>
      <dsp:txXfrm>
        <a:off x="231200" y="2293648"/>
        <a:ext cx="1331550" cy="460771"/>
      </dsp:txXfrm>
    </dsp:sp>
    <dsp:sp modelId="{BDA28E76-8F57-4A9C-B94F-3AFF81867CCB}">
      <dsp:nvSpPr>
        <dsp:cNvPr id="0" name=""/>
        <dsp:cNvSpPr/>
      </dsp:nvSpPr>
      <dsp:spPr>
        <a:xfrm>
          <a:off x="1643385" y="2332813"/>
          <a:ext cx="4333836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SARFAESI lender residual claim</a:t>
          </a:r>
          <a:endParaRPr lang="en-IN" sz="1300" kern="1200" dirty="0"/>
        </a:p>
      </dsp:txBody>
      <dsp:txXfrm>
        <a:off x="1834605" y="2332813"/>
        <a:ext cx="3951396" cy="382440"/>
      </dsp:txXfrm>
    </dsp:sp>
    <dsp:sp modelId="{E21699FA-8AAA-4DA3-B34C-F3779204A86D}">
      <dsp:nvSpPr>
        <dsp:cNvPr id="0" name=""/>
        <dsp:cNvSpPr/>
      </dsp:nvSpPr>
      <dsp:spPr>
        <a:xfrm>
          <a:off x="814" y="2818927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Any other remaining debt</a:t>
          </a:r>
          <a:endParaRPr lang="en-IN" sz="1050" kern="1200" dirty="0"/>
        </a:p>
      </dsp:txBody>
      <dsp:txXfrm>
        <a:off x="231200" y="2818927"/>
        <a:ext cx="1331550" cy="460771"/>
      </dsp:txXfrm>
    </dsp:sp>
    <dsp:sp modelId="{C9B26AEE-D8F1-41D0-8790-702824312C66}">
      <dsp:nvSpPr>
        <dsp:cNvPr id="0" name=""/>
        <dsp:cNvSpPr/>
      </dsp:nvSpPr>
      <dsp:spPr>
        <a:xfrm>
          <a:off x="1643385" y="2858093"/>
          <a:ext cx="4291835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Other dues of debtors</a:t>
          </a:r>
          <a:endParaRPr lang="en-IN" sz="1050" kern="1200" dirty="0"/>
        </a:p>
      </dsp:txBody>
      <dsp:txXfrm>
        <a:off x="1834605" y="2858093"/>
        <a:ext cx="3909395" cy="382440"/>
      </dsp:txXfrm>
    </dsp:sp>
    <dsp:sp modelId="{7845F8D4-1908-49DB-B90D-A89BF1E9E564}">
      <dsp:nvSpPr>
        <dsp:cNvPr id="0" name=""/>
        <dsp:cNvSpPr/>
      </dsp:nvSpPr>
      <dsp:spPr>
        <a:xfrm>
          <a:off x="814" y="3344207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Preference shareholder </a:t>
          </a:r>
          <a:endParaRPr lang="en-IN" sz="1050" kern="1200" dirty="0"/>
        </a:p>
      </dsp:txBody>
      <dsp:txXfrm>
        <a:off x="231200" y="3344207"/>
        <a:ext cx="1331550" cy="460771"/>
      </dsp:txXfrm>
    </dsp:sp>
    <dsp:sp modelId="{1BA3D59F-F6E4-4595-91EE-C17F3BC53B3C}">
      <dsp:nvSpPr>
        <dsp:cNvPr id="0" name=""/>
        <dsp:cNvSpPr/>
      </dsp:nvSpPr>
      <dsp:spPr>
        <a:xfrm>
          <a:off x="1643385" y="3383373"/>
          <a:ext cx="4364298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kern="1200" dirty="0" smtClean="0"/>
            <a:t>Having Priority over Equity</a:t>
          </a:r>
          <a:endParaRPr lang="en-IN" sz="1300" kern="1200" dirty="0"/>
        </a:p>
      </dsp:txBody>
      <dsp:txXfrm>
        <a:off x="1834605" y="3383373"/>
        <a:ext cx="3981858" cy="382440"/>
      </dsp:txXfrm>
    </dsp:sp>
    <dsp:sp modelId="{1D9C6C8E-4F74-4B0E-90A8-9E333ADBBBDD}">
      <dsp:nvSpPr>
        <dsp:cNvPr id="0" name=""/>
        <dsp:cNvSpPr/>
      </dsp:nvSpPr>
      <dsp:spPr>
        <a:xfrm>
          <a:off x="814" y="3869487"/>
          <a:ext cx="1792321" cy="46077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Equity shareholder</a:t>
          </a:r>
          <a:endParaRPr lang="en-IN" sz="1050" kern="1200" dirty="0"/>
        </a:p>
      </dsp:txBody>
      <dsp:txXfrm>
        <a:off x="231200" y="3869487"/>
        <a:ext cx="1331550" cy="460771"/>
      </dsp:txXfrm>
    </dsp:sp>
    <dsp:sp modelId="{91D3689D-E359-4AE3-B44C-0195DDDAA9B0}">
      <dsp:nvSpPr>
        <dsp:cNvPr id="0" name=""/>
        <dsp:cNvSpPr/>
      </dsp:nvSpPr>
      <dsp:spPr>
        <a:xfrm>
          <a:off x="1643385" y="3908653"/>
          <a:ext cx="4341848" cy="382440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50" kern="1200" dirty="0" smtClean="0"/>
            <a:t>Least priority class</a:t>
          </a:r>
          <a:endParaRPr lang="en-IN" sz="1050" kern="1200" dirty="0"/>
        </a:p>
      </dsp:txBody>
      <dsp:txXfrm>
        <a:off x="1834605" y="3908653"/>
        <a:ext cx="3959408" cy="38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76258-0CB2-5E46-BDCC-DEDAA3D29929}" type="datetime1">
              <a:rPr lang="en-US" smtClean="0"/>
              <a:t>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D3D46-F3C0-4F41-A7F5-0CE676534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9708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18655-D016-D145-A70E-0F6F8E9B9A7C}" type="datetime1">
              <a:rPr lang="en-US" smtClean="0"/>
              <a:t>1/7/2018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9A526-2B11-9B45-BFD7-2AA1CDA54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912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17352" y="152199"/>
            <a:ext cx="5322469" cy="2481677"/>
          </a:xfrm>
        </p:spPr>
        <p:txBody>
          <a:bodyPr lIns="0" tIns="0" rIns="0" bIns="0">
            <a:normAutofit/>
          </a:bodyPr>
          <a:lstStyle>
            <a:lvl1pPr>
              <a:lnSpc>
                <a:spcPct val="95000"/>
              </a:lnSpc>
              <a:defRPr sz="57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20675" y="2719817"/>
            <a:ext cx="3968750" cy="440834"/>
          </a:xfrm>
        </p:spPr>
        <p:txBody>
          <a:bodyPr lIns="0" tIns="0" rIns="0" bIns="0"/>
          <a:lstStyle>
            <a:lvl1pPr>
              <a:defRPr sz="1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21438" y="284622"/>
            <a:ext cx="2381326" cy="440834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>
          <a:xfrm>
            <a:off x="6421438" y="1098982"/>
            <a:ext cx="2381326" cy="223277"/>
          </a:xfrm>
          <a:prstGeom prst="rect">
            <a:avLst/>
          </a:prstGeom>
        </p:spPr>
        <p:txBody>
          <a:bodyPr/>
          <a:lstStyle>
            <a:lvl1pPr algn="l">
              <a:defRPr sz="105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06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ack pla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762844" y="5905539"/>
            <a:ext cx="2381156" cy="839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183512"/>
            <a:ext cx="7315200" cy="5170834"/>
          </a:xfrm>
        </p:spPr>
        <p:txBody>
          <a:bodyPr lIns="0" tIns="0" rIns="0" bIns="0"/>
          <a:lstStyle>
            <a:lvl1pPr>
              <a:lnSpc>
                <a:spcPct val="90000"/>
              </a:lnSpc>
              <a:defRPr sz="57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46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hite Image Small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262227"/>
            <a:ext cx="7315200" cy="1046682"/>
          </a:xfrm>
        </p:spPr>
        <p:txBody>
          <a:bodyPr lIns="0" tIns="0" rIns="0" bIns="0"/>
          <a:lstStyle>
            <a:lvl1pPr>
              <a:lnSpc>
                <a:spcPct val="95000"/>
              </a:lnSpc>
              <a:defRPr sz="20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320676" y="2219101"/>
            <a:ext cx="8499474" cy="3572099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72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ack Image Small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262227"/>
            <a:ext cx="7315200" cy="1098520"/>
          </a:xfrm>
        </p:spPr>
        <p:txBody>
          <a:bodyPr lIns="0" tIns="0" rIns="0" bIns="0"/>
          <a:lstStyle>
            <a:lvl1pPr>
              <a:lnSpc>
                <a:spcPct val="90000"/>
              </a:lnSpc>
              <a:defRPr sz="20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320676" y="2219101"/>
            <a:ext cx="8499474" cy="3572099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665844" y="5905539"/>
            <a:ext cx="2381156" cy="839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17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1" y="1533593"/>
            <a:ext cx="4011152" cy="4257607"/>
          </a:xfrm>
        </p:spPr>
        <p:txBody>
          <a:bodyPr/>
          <a:lstStyle>
            <a:lvl1pPr>
              <a:defRPr b="0" i="0">
                <a:latin typeface="Arial Regular" charset="0"/>
                <a:cs typeface="Arial Regular" charset="0"/>
              </a:defRPr>
            </a:lvl1pPr>
            <a:lvl2pPr>
              <a:defRPr b="0" i="0">
                <a:latin typeface="Arial Regular" charset="0"/>
                <a:cs typeface="Arial Regular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4796298" y="1533593"/>
            <a:ext cx="4011152" cy="4257607"/>
          </a:xfrm>
        </p:spPr>
        <p:txBody>
          <a:bodyPr/>
          <a:lstStyle>
            <a:lvl1pPr>
              <a:defRPr b="0" i="0">
                <a:latin typeface="Arial Regular" charset="0"/>
                <a:cs typeface="Arial Regular" charset="0"/>
              </a:defRPr>
            </a:lvl1pPr>
            <a:lvl2pPr>
              <a:defRPr b="0" i="0">
                <a:latin typeface="Arial Regular" charset="0"/>
                <a:cs typeface="Arial Regular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26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 w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0" y="1144741"/>
            <a:ext cx="8490099" cy="855797"/>
          </a:xfr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  <a:lvl2pPr>
              <a:defRPr>
                <a:latin typeface="Akkurat Pro"/>
                <a:cs typeface="Akkurat Pro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17500" y="2281526"/>
            <a:ext cx="4011613" cy="293571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20675" y="2000538"/>
            <a:ext cx="4008438" cy="280988"/>
          </a:xfrm>
        </p:spPr>
        <p:txBody>
          <a:bodyPr/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803725" y="2281526"/>
            <a:ext cx="4011613" cy="293571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806900" y="2000538"/>
            <a:ext cx="4008438" cy="280988"/>
          </a:xfrm>
        </p:spPr>
        <p:txBody>
          <a:bodyPr/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20675" y="5403972"/>
            <a:ext cx="8500220" cy="583922"/>
          </a:xfrm>
        </p:spPr>
        <p:txBody>
          <a:bodyPr anchor="b"/>
          <a:lstStyle>
            <a:lvl1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2pPr>
            <a:lvl3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3pPr>
            <a:lvl4pPr>
              <a:defRPr sz="800">
                <a:solidFill>
                  <a:srgbClr val="7F7F7F"/>
                </a:solidFill>
              </a:defRPr>
            </a:lvl4pPr>
            <a:lvl5pPr>
              <a:defRPr sz="8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8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1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hor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320675" y="4076095"/>
            <a:ext cx="3482320" cy="1727812"/>
          </a:xfrm>
        </p:spPr>
        <p:txBody>
          <a:bodyPr/>
          <a:lstStyle>
            <a:lvl1pPr>
              <a:defRPr sz="2000" b="0" i="0" baseline="0">
                <a:latin typeface="Arial Regular" charset="0"/>
                <a:cs typeface="Arial Regular" charset="0"/>
              </a:defRPr>
            </a:lvl1pPr>
            <a:lvl2pPr marL="0" indent="0">
              <a:buFont typeface="Arial"/>
              <a:buNone/>
              <a:defRPr sz="2000"/>
            </a:lvl2pPr>
          </a:lstStyle>
          <a:p>
            <a:pPr lvl="0"/>
            <a:r>
              <a:rPr lang="en-US" dirty="0" smtClean="0"/>
              <a:t>Author’s Name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9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7012" y="1233487"/>
            <a:ext cx="8688387" cy="4686301"/>
          </a:xfrm>
          <a:ln cap="flat">
            <a:miter lim="800000"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700"/>
            </a:lvl1pPr>
          </a:lstStyle>
          <a:p>
            <a:fld id="{146682E1-A610-4FB0-BCC6-241ABE41C9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7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1" y="1529220"/>
            <a:ext cx="8503920" cy="4102570"/>
          </a:xfrm>
        </p:spPr>
        <p:txBody>
          <a:bodyPr/>
          <a:lstStyle>
            <a:lvl1pPr>
              <a:defRPr b="0" i="0">
                <a:latin typeface="Arial Regular" charset="0"/>
                <a:cs typeface="Arial Regular" charset="0"/>
              </a:defRPr>
            </a:lvl1pPr>
            <a:lvl2pPr marL="0" marR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0" i="0">
                <a:latin typeface="Arial Regular" charset="0"/>
                <a:cs typeface="Arial Regular" charset="0"/>
              </a:defRPr>
            </a:lvl2pPr>
            <a:lvl3pPr marL="393192" indent="-182880">
              <a:buFont typeface="Arial" panose="020B0604020202020204" pitchFamily="34" charset="0"/>
              <a:buChar char="-"/>
              <a:defRPr/>
            </a:lvl3pPr>
            <a:lvl4pPr marL="603504" indent="-182880">
              <a:buFont typeface="Arial" panose="020B0604020202020204" pitchFamily="34" charset="0"/>
              <a:buChar char="-"/>
              <a:defRPr/>
            </a:lvl4pPr>
            <a:lvl5pPr marL="822960" indent="-182880">
              <a:buFont typeface="Arial" panose="020B0604020202020204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182880" marR="0" lvl="1" indent="-18288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level. Level 2 Body text can be Regular or Bold. 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314324" y="5606722"/>
            <a:ext cx="8503920" cy="385298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50" b="0" i="0" dirty="0" smtClean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 lang="en-US" sz="950" b="0" i="0" dirty="0" smtClean="0">
                <a:solidFill>
                  <a:schemeClr val="tx1"/>
                </a:solidFill>
                <a:latin typeface="Arial Narrow"/>
                <a:cs typeface="Arial Narrow"/>
              </a:defRPr>
            </a:lvl2pPr>
            <a:lvl3pPr>
              <a:defRPr lang="en-US" sz="950" b="0" i="0" dirty="0" smtClean="0">
                <a:solidFill>
                  <a:schemeClr val="tx1"/>
                </a:solidFill>
                <a:latin typeface="Arial Narrow"/>
                <a:cs typeface="Arial Narrow"/>
              </a:defRPr>
            </a:lvl3pPr>
            <a:lvl4pPr>
              <a:defRPr lang="en-US" sz="950" b="0" i="0" dirty="0" smtClean="0">
                <a:solidFill>
                  <a:schemeClr val="tx1"/>
                </a:solidFill>
                <a:latin typeface="Arial Narrow"/>
                <a:ea typeface="Arial Regular" charset="0"/>
                <a:cs typeface="Arial Narrow"/>
              </a:defRPr>
            </a:lvl4pPr>
            <a:lvl5pPr>
              <a:defRPr lang="en-US" sz="950" b="0" i="0" dirty="0">
                <a:solidFill>
                  <a:schemeClr val="tx1"/>
                </a:solidFill>
                <a:latin typeface="Arial Narrow"/>
                <a:ea typeface="Arial Regular" charset="0"/>
                <a:cs typeface="Arial Narrow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level. Level 2 Body text can be Regular or Bold. 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Short copy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0" y="1144741"/>
            <a:ext cx="8490099" cy="565571"/>
          </a:xfrm>
        </p:spPr>
        <p:txBody>
          <a:bodyPr/>
          <a:lstStyle>
            <a:lvl1pPr>
              <a:defRPr sz="1400" b="0" i="0">
                <a:solidFill>
                  <a:srgbClr val="7F7F7F"/>
                </a:solidFill>
                <a:latin typeface="Arial Regular" charset="0"/>
                <a:cs typeface="Arial Regular" charset="0"/>
              </a:defRPr>
            </a:lvl1pPr>
            <a:lvl2pPr>
              <a:defRPr>
                <a:latin typeface="Akkurat Pro"/>
                <a:cs typeface="Akkurat Pro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17500" y="1914528"/>
            <a:ext cx="8504238" cy="3822676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20675" y="5839310"/>
            <a:ext cx="8500220" cy="148584"/>
          </a:xfrm>
        </p:spPr>
        <p:txBody>
          <a:bodyPr anchor="b"/>
          <a:lstStyle>
            <a:lvl1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2pPr>
            <a:lvl3pPr>
              <a:defRPr sz="950" b="0" i="0">
                <a:solidFill>
                  <a:schemeClr val="tx1"/>
                </a:solidFill>
                <a:latin typeface="Arial Narrow"/>
                <a:cs typeface="Arial Narrow"/>
              </a:defRPr>
            </a:lvl3pPr>
            <a:lvl4pPr>
              <a:defRPr sz="800">
                <a:solidFill>
                  <a:srgbClr val="7F7F7F"/>
                </a:solidFill>
              </a:defRPr>
            </a:lvl4pPr>
            <a:lvl5pPr>
              <a:defRPr sz="800">
                <a:solidFill>
                  <a:srgbClr val="7F7F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3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ack pla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018226"/>
            <a:ext cx="2381156" cy="839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17352" y="152199"/>
            <a:ext cx="5322469" cy="2481677"/>
          </a:xfrm>
        </p:spPr>
        <p:txBody>
          <a:bodyPr lIns="0" tIns="0" rIns="0" bIns="0">
            <a:normAutofit/>
          </a:bodyPr>
          <a:lstStyle>
            <a:lvl1pPr>
              <a:lnSpc>
                <a:spcPct val="95000"/>
              </a:lnSpc>
              <a:defRPr sz="57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20675" y="2719817"/>
            <a:ext cx="3968750" cy="440834"/>
          </a:xfrm>
        </p:spPr>
        <p:txBody>
          <a:bodyPr lIns="0" tIns="0" rIns="0" bIns="0"/>
          <a:lstStyle>
            <a:lvl1pPr>
              <a:defRPr sz="1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21439" y="284622"/>
            <a:ext cx="2378176" cy="440834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>
          <a:xfrm>
            <a:off x="6420775" y="1100212"/>
            <a:ext cx="2386676" cy="223277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402718" y="5738190"/>
            <a:ext cx="1590261" cy="106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2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0675" y="312738"/>
            <a:ext cx="8486775" cy="4645025"/>
          </a:xfrm>
          <a:ln>
            <a:noFill/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Cover image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7626" y="556302"/>
            <a:ext cx="4863464" cy="1072240"/>
          </a:xfrm>
        </p:spPr>
        <p:txBody>
          <a:bodyPr lIns="0" tIns="0" rIns="0" bIns="0">
            <a:normAutofit/>
          </a:bodyPr>
          <a:lstStyle>
            <a:lvl1pPr>
              <a:lnSpc>
                <a:spcPct val="90000"/>
              </a:lnSpc>
              <a:defRPr sz="375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7625" y="1606241"/>
            <a:ext cx="4863464" cy="440834"/>
          </a:xfr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21439" y="613908"/>
            <a:ext cx="2208150" cy="440834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>
          <a:xfrm>
            <a:off x="6420783" y="1291089"/>
            <a:ext cx="2216042" cy="22327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09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ack Slim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376214" y="5724938"/>
            <a:ext cx="1590261" cy="106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0675" y="2419839"/>
            <a:ext cx="8486775" cy="2537621"/>
          </a:xfrm>
          <a:ln>
            <a:noFill/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Cover image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241240"/>
            <a:ext cx="5163199" cy="1072240"/>
          </a:xfrm>
        </p:spPr>
        <p:txBody>
          <a:bodyPr lIns="0" tIns="0" rIns="0" bIns="0">
            <a:normAutofit/>
          </a:bodyPr>
          <a:lstStyle>
            <a:lvl1pPr>
              <a:lnSpc>
                <a:spcPct val="90000"/>
              </a:lnSpc>
              <a:defRPr sz="375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20675" y="1291179"/>
            <a:ext cx="5163199" cy="440834"/>
          </a:xfr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21438" y="298846"/>
            <a:ext cx="2378173" cy="440834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>
          <a:xfrm>
            <a:off x="6420776" y="1100212"/>
            <a:ext cx="2386674" cy="2232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5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Slim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0675" y="2419839"/>
            <a:ext cx="8486775" cy="2537621"/>
          </a:xfrm>
          <a:ln>
            <a:noFill/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Cover image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241240"/>
            <a:ext cx="4257351" cy="1072240"/>
          </a:xfrm>
        </p:spPr>
        <p:txBody>
          <a:bodyPr lIns="0" tIns="0" rIns="0" bIns="0">
            <a:normAutofit/>
          </a:bodyPr>
          <a:lstStyle>
            <a:lvl1pPr>
              <a:lnSpc>
                <a:spcPct val="90000"/>
              </a:lnSpc>
              <a:defRPr sz="375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20675" y="1291179"/>
            <a:ext cx="4257351" cy="440834"/>
          </a:xfrm>
        </p:spPr>
        <p:txBody>
          <a:bodyPr lIns="0" tIns="0" rIns="0" bIns="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22098" y="298846"/>
            <a:ext cx="2377514" cy="440834"/>
          </a:xfrm>
        </p:spPr>
        <p:txBody>
          <a:bodyPr lIns="0" tIns="0" rIns="0" bIns="0"/>
          <a:lstStyle>
            <a:lvl1pPr>
              <a:spcBef>
                <a:spcPts val="0"/>
              </a:spcBef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>
          <a:xfrm>
            <a:off x="6421438" y="1100212"/>
            <a:ext cx="2386012" cy="22327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06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3253" y="6722379"/>
            <a:ext cx="224588" cy="162125"/>
          </a:xfrm>
        </p:spPr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1" y="1529220"/>
            <a:ext cx="8503543" cy="4279005"/>
          </a:xfrm>
        </p:spPr>
        <p:txBody>
          <a:bodyPr/>
          <a:lstStyle>
            <a:lvl1pPr>
              <a:defRPr b="0" i="0">
                <a:latin typeface="Arial Regular" charset="0"/>
                <a:cs typeface="Arial Regular" charset="0"/>
              </a:defRPr>
            </a:lvl1pPr>
            <a:lvl2pPr marL="0" marR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0" i="0">
                <a:latin typeface="Arial Regular" charset="0"/>
                <a:cs typeface="Arial Regular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182880" marR="0" lvl="1" indent="-18288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level. Level 2 Body text can be Regular or Bold. 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02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17351" y="1529220"/>
            <a:ext cx="8503920" cy="2990117"/>
          </a:xfrm>
        </p:spPr>
        <p:txBody>
          <a:bodyPr/>
          <a:lstStyle>
            <a:lvl1pPr>
              <a:defRPr b="0" i="0">
                <a:latin typeface="Arial Regular" charset="0"/>
                <a:cs typeface="Arial Regular" charset="0"/>
              </a:defRPr>
            </a:lvl1pPr>
            <a:lvl2pPr marL="0" marR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0" i="0">
                <a:latin typeface="Arial Regular" charset="0"/>
                <a:cs typeface="Arial Regular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182880" marR="0" lvl="1" indent="-18288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level. Level 2 Body text can be Regular or Bold. 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/>
          </p:nvPr>
        </p:nvSpPr>
        <p:spPr>
          <a:xfrm>
            <a:off x="314324" y="4921041"/>
            <a:ext cx="8503920" cy="1096047"/>
          </a:xfrm>
        </p:spPr>
        <p:txBody>
          <a:bodyPr anchor="b"/>
          <a:lstStyle>
            <a:lvl1pPr>
              <a:defRPr sz="950" b="0" i="0">
                <a:latin typeface="Arial Narrow" charset="0"/>
                <a:ea typeface="Arial Narrow" charset="0"/>
                <a:cs typeface="Arial Narrow" charset="0"/>
              </a:defRPr>
            </a:lvl1pPr>
            <a:lvl2pPr marL="0" marR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950" b="0" i="0">
                <a:latin typeface="Arial Narrow" charset="0"/>
                <a:ea typeface="Arial Narrow" charset="0"/>
                <a:cs typeface="Arial Narrow" charset="0"/>
              </a:defRPr>
            </a:lvl2pPr>
            <a:lvl3pPr>
              <a:defRPr sz="950">
                <a:latin typeface="Arial Narrow" charset="0"/>
                <a:ea typeface="Arial Narrow" charset="0"/>
                <a:cs typeface="Arial Narrow" charset="0"/>
              </a:defRPr>
            </a:lvl3pPr>
            <a:lvl4pPr>
              <a:defRPr sz="950">
                <a:latin typeface="Arial Narrow" charset="0"/>
                <a:ea typeface="Arial Narrow" charset="0"/>
                <a:cs typeface="Arial Narrow" charset="0"/>
              </a:defRPr>
            </a:lvl4pPr>
            <a:lvl5pPr>
              <a:defRPr sz="950">
                <a:latin typeface="Arial Narrow" charset="0"/>
                <a:ea typeface="Arial Narrow" charset="0"/>
                <a:cs typeface="Arial Narrow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182880" marR="0" lvl="1" indent="-18288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level. Level 2 Body text can be Regular or Bold. 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2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ig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17350" y="1464423"/>
            <a:ext cx="4553195" cy="4339737"/>
          </a:xfrm>
        </p:spPr>
        <p:txBody>
          <a:bodyPr/>
          <a:lstStyle>
            <a:lvl1pPr>
              <a:defRPr sz="3750" b="0" i="0">
                <a:latin typeface="Arial Regular" charset="0"/>
                <a:cs typeface="Arial Regular" charset="0"/>
              </a:defRPr>
            </a:lvl1pPr>
          </a:lstStyle>
          <a:p>
            <a:pPr lvl="0"/>
            <a:r>
              <a:rPr lang="en-US" dirty="0" smtClean="0"/>
              <a:t>This is a quote or a call-out message.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5325131" y="1464423"/>
            <a:ext cx="3482320" cy="4339484"/>
          </a:xfrm>
        </p:spPr>
        <p:txBody>
          <a:bodyPr/>
          <a:lstStyle>
            <a:lvl1pPr>
              <a:defRPr sz="2000" b="0" i="0" baseline="0">
                <a:latin typeface="Arial Regular" charset="0"/>
                <a:cs typeface="Arial Regular" charset="0"/>
              </a:defRPr>
            </a:lvl1pPr>
            <a:lvl2pPr marL="171450" indent="-171450">
              <a:buFont typeface="Arial"/>
              <a:buChar char="•"/>
              <a:defRPr sz="1000"/>
            </a:lvl2pPr>
          </a:lstStyle>
          <a:p>
            <a:pPr lvl="0"/>
            <a:r>
              <a:rPr lang="en-US" dirty="0" smtClean="0"/>
              <a:t>Play with your available ratios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14324" y="747521"/>
            <a:ext cx="8122409" cy="440834"/>
          </a:xfrm>
        </p:spPr>
        <p:txBody>
          <a:bodyPr lIns="0" tIns="0" rIns="0" bIns="0"/>
          <a:lstStyle>
            <a:lvl1pPr>
              <a:defRPr sz="1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5725"/>
          </a:xfrm>
          <a:prstGeom prst="rect">
            <a:avLst/>
          </a:prstGeom>
          <a:solidFill>
            <a:srgbClr val="D6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2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hite pla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0676" y="183512"/>
            <a:ext cx="7315200" cy="5170834"/>
          </a:xfrm>
        </p:spPr>
        <p:txBody>
          <a:bodyPr lIns="0" tIns="0" rIns="0" bIns="0"/>
          <a:lstStyle>
            <a:lvl1pPr>
              <a:lnSpc>
                <a:spcPct val="90000"/>
              </a:lnSpc>
              <a:defRPr sz="5700" b="0" i="0">
                <a:solidFill>
                  <a:schemeClr val="tx1"/>
                </a:solidFill>
                <a:latin typeface="Arial Regular" charset="0"/>
                <a:cs typeface="Arial Regular" charset="0"/>
              </a:defRPr>
            </a:lvl1pPr>
          </a:lstStyle>
          <a:p>
            <a:r>
              <a:rPr lang="en-US" dirty="0" smtClean="0"/>
              <a:t>Divider</a:t>
            </a:r>
            <a:br>
              <a:rPr lang="en-US" dirty="0" smtClean="0"/>
            </a:br>
            <a:r>
              <a:rPr lang="en-US" dirty="0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30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7352" y="217143"/>
            <a:ext cx="8119382" cy="7925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Title (sentence case), 28 point Arial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52" y="1818458"/>
            <a:ext cx="8503543" cy="32974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Level 1, normal body text is set at 20pt Arial Bold</a:t>
            </a:r>
          </a:p>
          <a:p>
            <a:pPr marL="0" marR="0" lvl="1" indent="-18288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Level 2 Body text can be Regular or Bold.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748883"/>
            <a:ext cx="224588" cy="162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t"/>
          <a:lstStyle>
            <a:lvl1pPr algn="ctr">
              <a:defRPr sz="900" b="0" i="0">
                <a:solidFill>
                  <a:srgbClr val="000000"/>
                </a:solidFill>
                <a:latin typeface="Arial Regular" charset="0"/>
                <a:cs typeface="Arial Regular" charset="0"/>
              </a:defRPr>
            </a:lvl1pPr>
          </a:lstStyle>
          <a:p>
            <a:fld id="{BDDC3DCF-E0A7-DA4A-BC2C-1EC3743A297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-1160034" y="6180648"/>
            <a:ext cx="1100194" cy="0"/>
          </a:xfrm>
          <a:prstGeom prst="line">
            <a:avLst/>
          </a:prstGeom>
          <a:ln w="3175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9215269" y="6179066"/>
            <a:ext cx="1100194" cy="0"/>
          </a:xfrm>
          <a:prstGeom prst="line">
            <a:avLst/>
          </a:prstGeom>
          <a:ln w="3175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7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6" r:id="rId2"/>
    <p:sldLayoutId id="2147484147" r:id="rId3"/>
    <p:sldLayoutId id="2147484148" r:id="rId4"/>
    <p:sldLayoutId id="2147484149" r:id="rId5"/>
    <p:sldLayoutId id="2147484143" r:id="rId6"/>
    <p:sldLayoutId id="2147484159" r:id="rId7"/>
    <p:sldLayoutId id="2147484150" r:id="rId8"/>
    <p:sldLayoutId id="2147484151" r:id="rId9"/>
    <p:sldLayoutId id="2147484152" r:id="rId10"/>
    <p:sldLayoutId id="2147484155" r:id="rId11"/>
    <p:sldLayoutId id="2147484156" r:id="rId12"/>
    <p:sldLayoutId id="2147484157" r:id="rId13"/>
    <p:sldLayoutId id="2147484158" r:id="rId14"/>
    <p:sldLayoutId id="2147484145" r:id="rId15"/>
    <p:sldLayoutId id="2147484161" r:id="rId16"/>
    <p:sldLayoutId id="2147484163" r:id="rId17"/>
    <p:sldLayoutId id="2147484164" r:id="rId18"/>
    <p:sldLayoutId id="2147484165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85000"/>
        </a:lnSpc>
        <a:spcBef>
          <a:spcPct val="0"/>
        </a:spcBef>
        <a:buNone/>
        <a:defRPr sz="2800" b="1" i="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000" b="1" i="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182880" marR="0" indent="-182880" algn="l" defTabSz="4572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Char char="•"/>
        <a:tabLst/>
        <a:defRPr sz="20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393192" indent="-182880" algn="l" defTabSz="457200" rtl="0" eaLnBrk="1" latinLnBrk="0" hangingPunct="1">
        <a:spcBef>
          <a:spcPts val="600"/>
        </a:spcBef>
        <a:buFont typeface=".AppleSystemUIFont" charset="-120"/>
        <a:buChar char="-"/>
        <a:defRPr sz="135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603504" indent="-182880" algn="l" defTabSz="457200" rtl="0" eaLnBrk="1" latinLnBrk="0" hangingPunct="1">
        <a:spcBef>
          <a:spcPts val="500"/>
        </a:spcBef>
        <a:buSzPct val="100000"/>
        <a:buFont typeface=".AppleSystemUIFont" charset="-120"/>
        <a:buChar char="-"/>
        <a:defRPr sz="135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822960" indent="-182880" algn="l" defTabSz="457200" rtl="0" eaLnBrk="1" latinLnBrk="0" hangingPunct="1">
        <a:spcBef>
          <a:spcPts val="500"/>
        </a:spcBef>
        <a:buFont typeface=".AppleSystemUIFont" charset="-120"/>
        <a:buChar char="-"/>
        <a:defRPr sz="135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Insolvency and Bankruptcy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N" dirty="0" smtClean="0"/>
              <a:t>Dhiraj Dave </a:t>
            </a:r>
          </a:p>
          <a:p>
            <a:r>
              <a:rPr lang="en-IN" dirty="0" smtClean="0"/>
              <a:t>January 2018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2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smtClean="0"/>
              <a:t>Synergies Dooray Resolution Plan</a:t>
            </a:r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IBC: Recovery record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28480"/>
              </p:ext>
            </p:extLst>
          </p:nvPr>
        </p:nvGraphicFramePr>
        <p:xfrm>
          <a:off x="317351" y="1635659"/>
          <a:ext cx="8598047" cy="3742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519"/>
                <a:gridCol w="1075038"/>
                <a:gridCol w="1248033"/>
                <a:gridCol w="1371600"/>
                <a:gridCol w="3354857"/>
              </a:tblGrid>
              <a:tr h="1181683">
                <a:tc>
                  <a:txBody>
                    <a:bodyPr/>
                    <a:lstStyle/>
                    <a:p>
                      <a:r>
                        <a:rPr lang="en-IN" dirty="0" smtClean="0"/>
                        <a:t>Dues to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Amount claimed</a:t>
                      </a:r>
                      <a:r>
                        <a:rPr lang="en-IN" baseline="0" dirty="0" smtClean="0"/>
                        <a:t> </a:t>
                      </a:r>
                    </a:p>
                    <a:p>
                      <a:pPr algn="r"/>
                      <a:r>
                        <a:rPr lang="en-IN" baseline="0" dirty="0" smtClean="0"/>
                        <a:t>(Rs Cr)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Amount </a:t>
                      </a:r>
                      <a:r>
                        <a:rPr lang="en-IN" baseline="0" dirty="0" smtClean="0"/>
                        <a:t> to be paid </a:t>
                      </a:r>
                    </a:p>
                    <a:p>
                      <a:pPr algn="r"/>
                      <a:r>
                        <a:rPr lang="en-IN" baseline="0" dirty="0" smtClean="0"/>
                        <a:t>(Rs Cr)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Recovery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Remark</a:t>
                      </a:r>
                      <a:endParaRPr lang="en-IN" dirty="0"/>
                    </a:p>
                  </a:txBody>
                  <a:tcPr/>
                </a:tc>
              </a:tr>
              <a:tr h="581110">
                <a:tc>
                  <a:txBody>
                    <a:bodyPr/>
                    <a:lstStyle/>
                    <a:p>
                      <a:r>
                        <a:rPr lang="en-IN" dirty="0" smtClean="0"/>
                        <a:t>Financial Creditor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972.15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54.69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5.63%</a:t>
                      </a:r>
                      <a:endParaRPr lang="en-IN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IN" dirty="0" smtClean="0"/>
                        <a:t>Payments</a:t>
                      </a:r>
                      <a:r>
                        <a:rPr lang="en-IN" baseline="0" dirty="0" smtClean="0"/>
                        <a:t> to be made in staggered manner over time, </a:t>
                      </a:r>
                    </a:p>
                    <a:p>
                      <a:r>
                        <a:rPr lang="en-IN" baseline="0" dirty="0" smtClean="0"/>
                        <a:t>Additionally, shareholders of the corporate debtor got 0.48% shares of Synergy Castings Limited.</a:t>
                      </a:r>
                    </a:p>
                    <a:p>
                      <a:r>
                        <a:rPr lang="en-IN" baseline="0" dirty="0" smtClean="0"/>
                        <a:t>Liquidation value estimate Rs 8.17 Cr</a:t>
                      </a:r>
                      <a:endParaRPr lang="en-IN" dirty="0"/>
                    </a:p>
                  </a:txBody>
                  <a:tcPr/>
                </a:tc>
              </a:tr>
              <a:tr h="581110">
                <a:tc>
                  <a:txBody>
                    <a:bodyPr/>
                    <a:lstStyle/>
                    <a:p>
                      <a:r>
                        <a:rPr lang="en-IN" dirty="0" smtClean="0"/>
                        <a:t>Operational</a:t>
                      </a:r>
                      <a:r>
                        <a:rPr lang="en-IN" baseline="0" dirty="0" smtClean="0"/>
                        <a:t> Creditor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00.23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00.01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4.35%</a:t>
                      </a:r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30157">
                <a:tc>
                  <a:txBody>
                    <a:bodyPr/>
                    <a:lstStyle/>
                    <a:p>
                      <a:r>
                        <a:rPr lang="en-IN" dirty="0" smtClean="0"/>
                        <a:t>Government</a:t>
                      </a:r>
                      <a:r>
                        <a:rPr lang="en-IN" baseline="0" dirty="0" smtClean="0"/>
                        <a:t> and Statutory dues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03.89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03.89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100.00%</a:t>
                      </a:r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32063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Total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b="1" dirty="0" smtClean="0"/>
                        <a:t>976.27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b="1" dirty="0" smtClean="0"/>
                        <a:t>58.59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b="1" dirty="0" smtClean="0"/>
                        <a:t>6.00%</a:t>
                      </a:r>
                      <a:endParaRPr lang="en-IN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6552" y="5426886"/>
            <a:ext cx="368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N" b="1" dirty="0" smtClean="0"/>
              <a:t>Source: IBBI Newsletter Jul-Sep 2017</a:t>
            </a:r>
          </a:p>
        </p:txBody>
      </p:sp>
    </p:spTree>
    <p:extLst>
      <p:ext uri="{BB962C8B-B14F-4D97-AF65-F5344CB8AC3E}">
        <p14:creationId xmlns:p14="http://schemas.microsoft.com/office/powerpoint/2010/main" val="24959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Insolvency Code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304800" y="1067325"/>
            <a:ext cx="8503920" cy="444765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b="1" dirty="0">
                <a:latin typeface="Arial" charset="0"/>
                <a:cs typeface="Arial" charset="0"/>
              </a:rPr>
              <a:t>Improve ‘Ease of Doing Business’ ranking for India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High Stress level in Banking System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Release Capital quickly from system for productive re-usage</a:t>
            </a:r>
          </a:p>
          <a:p>
            <a:pPr marL="736092" lvl="2" indent="-342900">
              <a:buFont typeface="Arial" pitchFamily="34" charset="0"/>
              <a:buChar char="•"/>
            </a:pPr>
            <a:r>
              <a:rPr lang="en-IN" sz="1800" dirty="0" smtClean="0"/>
              <a:t>The </a:t>
            </a:r>
            <a:r>
              <a:rPr lang="en-IN" sz="1800" dirty="0"/>
              <a:t>average life of cases </a:t>
            </a:r>
            <a:r>
              <a:rPr lang="en-IN" sz="1800" dirty="0" smtClean="0"/>
              <a:t>recommended for </a:t>
            </a:r>
            <a:r>
              <a:rPr lang="en-IN" sz="1800" dirty="0"/>
              <a:t>restructuring in 2002 was 7 years and the average life of cases </a:t>
            </a:r>
            <a:r>
              <a:rPr lang="en-IN" sz="1800" dirty="0" smtClean="0"/>
              <a:t>recommended for </a:t>
            </a:r>
            <a:r>
              <a:rPr lang="en-IN" sz="1800" dirty="0"/>
              <a:t>winding up to </a:t>
            </a:r>
            <a:r>
              <a:rPr lang="en-IN" sz="1800" dirty="0" smtClean="0"/>
              <a:t>the court </a:t>
            </a:r>
            <a:r>
              <a:rPr lang="en-IN" sz="1800" dirty="0"/>
              <a:t>was 6.5 </a:t>
            </a:r>
            <a:r>
              <a:rPr lang="en-IN" sz="1800" dirty="0" smtClean="0"/>
              <a:t>years</a:t>
            </a:r>
            <a:endParaRPr lang="en-IN" sz="1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Consolidating various regulation under one umbrella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Increasing share on bond in debt market in India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Arial" charset="0"/>
                <a:cs typeface="Arial" charset="0"/>
              </a:rPr>
              <a:t>Increasing confidence of international investor in Indian market</a:t>
            </a:r>
          </a:p>
          <a:p>
            <a:pPr marL="736092" lvl="2" indent="-342900">
              <a:buFont typeface="Arial" pitchFamily="34" charset="0"/>
              <a:buChar char="•"/>
            </a:pPr>
            <a:r>
              <a:rPr lang="en-US" sz="1800" dirty="0" smtClean="0"/>
              <a:t>Difficult regulation related to enforcement of security by Foreign lender which increase cost of borrowing for Indian borrower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6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Ease of doing business : India’s ranking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DC3DCF-E0A7-DA4A-BC2C-1EC3743A297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09710991"/>
              </p:ext>
            </p:extLst>
          </p:nvPr>
        </p:nvGraphicFramePr>
        <p:xfrm>
          <a:off x="317500" y="1144589"/>
          <a:ext cx="3896154" cy="246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343599"/>
              </p:ext>
            </p:extLst>
          </p:nvPr>
        </p:nvGraphicFramePr>
        <p:xfrm>
          <a:off x="4534930" y="975243"/>
          <a:ext cx="4056792" cy="263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978763"/>
              </p:ext>
            </p:extLst>
          </p:nvPr>
        </p:nvGraphicFramePr>
        <p:xfrm>
          <a:off x="478138" y="3438828"/>
          <a:ext cx="3896154" cy="24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881993"/>
              </p:ext>
            </p:extLst>
          </p:nvPr>
        </p:nvGraphicFramePr>
        <p:xfrm>
          <a:off x="4695568" y="3656662"/>
          <a:ext cx="3896154" cy="240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38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has changed?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IN" dirty="0"/>
              <a:t>Insolvency test moved from ‘erosion of net worth’ to ‘payment default’</a:t>
            </a:r>
          </a:p>
          <a:p>
            <a:pPr lvl="1"/>
            <a:r>
              <a:rPr lang="en-IN" dirty="0"/>
              <a:t>Single insolvency and bankruptcy framework.  Replaces SICA </a:t>
            </a:r>
          </a:p>
          <a:p>
            <a:pPr lvl="1"/>
            <a:r>
              <a:rPr lang="en-IN" dirty="0"/>
              <a:t>Time bound resolution process</a:t>
            </a:r>
          </a:p>
          <a:p>
            <a:pPr lvl="1"/>
            <a:r>
              <a:rPr lang="en-IN" dirty="0"/>
              <a:t>Advantage Creditor</a:t>
            </a:r>
          </a:p>
          <a:p>
            <a:pPr lvl="2"/>
            <a:r>
              <a:rPr lang="en-IN" sz="1400" dirty="0" smtClean="0"/>
              <a:t>Shift </a:t>
            </a:r>
            <a:r>
              <a:rPr lang="en-IN" sz="1400" dirty="0"/>
              <a:t>of control from shareholders and promoters to creditors</a:t>
            </a:r>
          </a:p>
          <a:p>
            <a:pPr lvl="2"/>
            <a:r>
              <a:rPr lang="en-IN" sz="1400" dirty="0"/>
              <a:t>Provide confidence to lenders of their rights and their enforcement.</a:t>
            </a:r>
          </a:p>
          <a:p>
            <a:pPr lvl="2"/>
            <a:r>
              <a:rPr lang="en-IN" sz="1400" dirty="0"/>
              <a:t>Better symmetry of information flow between creditors and debtors</a:t>
            </a:r>
          </a:p>
          <a:p>
            <a:pPr lvl="2"/>
            <a:r>
              <a:rPr lang="en-IN" sz="1400" dirty="0"/>
              <a:t>Government dues would rank below to those of secured creditors and unsecured financial creditors</a:t>
            </a:r>
            <a:endParaRPr lang="en-IN" sz="950" dirty="0"/>
          </a:p>
          <a:p>
            <a:pPr lvl="1"/>
            <a:r>
              <a:rPr lang="en-IN" dirty="0"/>
              <a:t>Insolvency Professional (IP) to take over the management and operations of the borrower during the CIRP</a:t>
            </a:r>
          </a:p>
          <a:p>
            <a:pPr lvl="1"/>
            <a:r>
              <a:rPr lang="en-IN" dirty="0"/>
              <a:t>Focus to get back fraudulent diversion of assets, personal contribution can be sought; imprisonment possible</a:t>
            </a:r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8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Insolvency and Bankruptcy Code Infrastructure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9" name="Content Placeholder 9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N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389735" y="963818"/>
            <a:ext cx="7580373" cy="4448441"/>
            <a:chOff x="426806" y="1396313"/>
            <a:chExt cx="5088337" cy="4590895"/>
          </a:xfrm>
        </p:grpSpPr>
        <p:sp>
          <p:nvSpPr>
            <p:cNvPr id="8" name="Freeform 7"/>
            <p:cNvSpPr/>
            <p:nvPr/>
          </p:nvSpPr>
          <p:spPr>
            <a:xfrm>
              <a:off x="426806" y="1408670"/>
              <a:ext cx="1117790" cy="4578538"/>
            </a:xfrm>
            <a:custGeom>
              <a:avLst/>
              <a:gdLst>
                <a:gd name="connsiteX0" fmla="*/ 0 w 1672697"/>
                <a:gd name="connsiteY0" fmla="*/ 83635 h 836348"/>
                <a:gd name="connsiteX1" fmla="*/ 83635 w 1672697"/>
                <a:gd name="connsiteY1" fmla="*/ 0 h 836348"/>
                <a:gd name="connsiteX2" fmla="*/ 1589062 w 1672697"/>
                <a:gd name="connsiteY2" fmla="*/ 0 h 836348"/>
                <a:gd name="connsiteX3" fmla="*/ 1672697 w 1672697"/>
                <a:gd name="connsiteY3" fmla="*/ 83635 h 836348"/>
                <a:gd name="connsiteX4" fmla="*/ 1672697 w 1672697"/>
                <a:gd name="connsiteY4" fmla="*/ 752713 h 836348"/>
                <a:gd name="connsiteX5" fmla="*/ 1589062 w 1672697"/>
                <a:gd name="connsiteY5" fmla="*/ 836348 h 836348"/>
                <a:gd name="connsiteX6" fmla="*/ 83635 w 1672697"/>
                <a:gd name="connsiteY6" fmla="*/ 836348 h 836348"/>
                <a:gd name="connsiteX7" fmla="*/ 0 w 1672697"/>
                <a:gd name="connsiteY7" fmla="*/ 752713 h 836348"/>
                <a:gd name="connsiteX8" fmla="*/ 0 w 1672697"/>
                <a:gd name="connsiteY8" fmla="*/ 83635 h 83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697" h="836348">
                  <a:moveTo>
                    <a:pt x="0" y="83635"/>
                  </a:moveTo>
                  <a:cubicBezTo>
                    <a:pt x="0" y="37445"/>
                    <a:pt x="37445" y="0"/>
                    <a:pt x="83635" y="0"/>
                  </a:cubicBezTo>
                  <a:lnTo>
                    <a:pt x="1589062" y="0"/>
                  </a:lnTo>
                  <a:cubicBezTo>
                    <a:pt x="1635252" y="0"/>
                    <a:pt x="1672697" y="37445"/>
                    <a:pt x="1672697" y="83635"/>
                  </a:cubicBezTo>
                  <a:lnTo>
                    <a:pt x="1672697" y="752713"/>
                  </a:lnTo>
                  <a:cubicBezTo>
                    <a:pt x="1672697" y="798903"/>
                    <a:pt x="1635252" y="836348"/>
                    <a:pt x="1589062" y="836348"/>
                  </a:cubicBezTo>
                  <a:lnTo>
                    <a:pt x="83635" y="836348"/>
                  </a:lnTo>
                  <a:cubicBezTo>
                    <a:pt x="37445" y="836348"/>
                    <a:pt x="0" y="798903"/>
                    <a:pt x="0" y="752713"/>
                  </a:cubicBezTo>
                  <a:lnTo>
                    <a:pt x="0" y="83635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39736" tIns="39736" rIns="39736" bIns="397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kern="1200" dirty="0" smtClean="0"/>
                <a:t>NCLT</a:t>
              </a:r>
              <a:endParaRPr lang="en-IN" kern="12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866521" y="1396313"/>
              <a:ext cx="3648622" cy="4590895"/>
              <a:chOff x="2768582" y="1327519"/>
              <a:chExt cx="3648622" cy="4590895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635129" y="2491482"/>
                <a:ext cx="1672697" cy="836348"/>
              </a:xfrm>
              <a:custGeom>
                <a:avLst/>
                <a:gdLst>
                  <a:gd name="connsiteX0" fmla="*/ 0 w 1672697"/>
                  <a:gd name="connsiteY0" fmla="*/ 83635 h 836348"/>
                  <a:gd name="connsiteX1" fmla="*/ 83635 w 1672697"/>
                  <a:gd name="connsiteY1" fmla="*/ 0 h 836348"/>
                  <a:gd name="connsiteX2" fmla="*/ 1589062 w 1672697"/>
                  <a:gd name="connsiteY2" fmla="*/ 0 h 836348"/>
                  <a:gd name="connsiteX3" fmla="*/ 1672697 w 1672697"/>
                  <a:gd name="connsiteY3" fmla="*/ 83635 h 836348"/>
                  <a:gd name="connsiteX4" fmla="*/ 1672697 w 1672697"/>
                  <a:gd name="connsiteY4" fmla="*/ 752713 h 836348"/>
                  <a:gd name="connsiteX5" fmla="*/ 1589062 w 1672697"/>
                  <a:gd name="connsiteY5" fmla="*/ 836348 h 836348"/>
                  <a:gd name="connsiteX6" fmla="*/ 83635 w 1672697"/>
                  <a:gd name="connsiteY6" fmla="*/ 836348 h 836348"/>
                  <a:gd name="connsiteX7" fmla="*/ 0 w 1672697"/>
                  <a:gd name="connsiteY7" fmla="*/ 752713 h 836348"/>
                  <a:gd name="connsiteX8" fmla="*/ 0 w 1672697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2697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1589062" y="0"/>
                    </a:lnTo>
                    <a:cubicBezTo>
                      <a:pt x="1635252" y="0"/>
                      <a:pt x="1672697" y="37445"/>
                      <a:pt x="1672697" y="83635"/>
                    </a:cubicBezTo>
                    <a:lnTo>
                      <a:pt x="1672697" y="752713"/>
                    </a:lnTo>
                    <a:cubicBezTo>
                      <a:pt x="1672697" y="798903"/>
                      <a:pt x="1635252" y="836348"/>
                      <a:pt x="1589062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Information Utility</a:t>
                </a:r>
                <a:endParaRPr lang="en-IN" kern="1200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768582" y="3749554"/>
                <a:ext cx="1672697" cy="836348"/>
              </a:xfrm>
              <a:custGeom>
                <a:avLst/>
                <a:gdLst>
                  <a:gd name="connsiteX0" fmla="*/ 0 w 1672697"/>
                  <a:gd name="connsiteY0" fmla="*/ 83635 h 836348"/>
                  <a:gd name="connsiteX1" fmla="*/ 83635 w 1672697"/>
                  <a:gd name="connsiteY1" fmla="*/ 0 h 836348"/>
                  <a:gd name="connsiteX2" fmla="*/ 1589062 w 1672697"/>
                  <a:gd name="connsiteY2" fmla="*/ 0 h 836348"/>
                  <a:gd name="connsiteX3" fmla="*/ 1672697 w 1672697"/>
                  <a:gd name="connsiteY3" fmla="*/ 83635 h 836348"/>
                  <a:gd name="connsiteX4" fmla="*/ 1672697 w 1672697"/>
                  <a:gd name="connsiteY4" fmla="*/ 752713 h 836348"/>
                  <a:gd name="connsiteX5" fmla="*/ 1589062 w 1672697"/>
                  <a:gd name="connsiteY5" fmla="*/ 836348 h 836348"/>
                  <a:gd name="connsiteX6" fmla="*/ 83635 w 1672697"/>
                  <a:gd name="connsiteY6" fmla="*/ 836348 h 836348"/>
                  <a:gd name="connsiteX7" fmla="*/ 0 w 1672697"/>
                  <a:gd name="connsiteY7" fmla="*/ 752713 h 836348"/>
                  <a:gd name="connsiteX8" fmla="*/ 0 w 1672697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2697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1589062" y="0"/>
                    </a:lnTo>
                    <a:cubicBezTo>
                      <a:pt x="1635252" y="0"/>
                      <a:pt x="1672697" y="37445"/>
                      <a:pt x="1672697" y="83635"/>
                    </a:cubicBezTo>
                    <a:lnTo>
                      <a:pt x="1672697" y="752713"/>
                    </a:lnTo>
                    <a:cubicBezTo>
                      <a:pt x="1672697" y="798903"/>
                      <a:pt x="1635252" y="836348"/>
                      <a:pt x="1589062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Insolvency Professional</a:t>
                </a:r>
                <a:endParaRPr lang="en-IN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768582" y="5082066"/>
                <a:ext cx="1672697" cy="836348"/>
              </a:xfrm>
              <a:custGeom>
                <a:avLst/>
                <a:gdLst>
                  <a:gd name="connsiteX0" fmla="*/ 0 w 1672697"/>
                  <a:gd name="connsiteY0" fmla="*/ 83635 h 836348"/>
                  <a:gd name="connsiteX1" fmla="*/ 83635 w 1672697"/>
                  <a:gd name="connsiteY1" fmla="*/ 0 h 836348"/>
                  <a:gd name="connsiteX2" fmla="*/ 1589062 w 1672697"/>
                  <a:gd name="connsiteY2" fmla="*/ 0 h 836348"/>
                  <a:gd name="connsiteX3" fmla="*/ 1672697 w 1672697"/>
                  <a:gd name="connsiteY3" fmla="*/ 83635 h 836348"/>
                  <a:gd name="connsiteX4" fmla="*/ 1672697 w 1672697"/>
                  <a:gd name="connsiteY4" fmla="*/ 752713 h 836348"/>
                  <a:gd name="connsiteX5" fmla="*/ 1589062 w 1672697"/>
                  <a:gd name="connsiteY5" fmla="*/ 836348 h 836348"/>
                  <a:gd name="connsiteX6" fmla="*/ 83635 w 1672697"/>
                  <a:gd name="connsiteY6" fmla="*/ 836348 h 836348"/>
                  <a:gd name="connsiteX7" fmla="*/ 0 w 1672697"/>
                  <a:gd name="connsiteY7" fmla="*/ 752713 h 836348"/>
                  <a:gd name="connsiteX8" fmla="*/ 0 w 1672697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2697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1589062" y="0"/>
                    </a:lnTo>
                    <a:cubicBezTo>
                      <a:pt x="1635252" y="0"/>
                      <a:pt x="1672697" y="37445"/>
                      <a:pt x="1672697" y="83635"/>
                    </a:cubicBezTo>
                    <a:lnTo>
                      <a:pt x="1672697" y="752713"/>
                    </a:lnTo>
                    <a:cubicBezTo>
                      <a:pt x="1672697" y="798903"/>
                      <a:pt x="1635252" y="836348"/>
                      <a:pt x="1589062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Insolvent Entity</a:t>
                </a:r>
                <a:endParaRPr lang="en-IN" kern="1200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3138594" y="2145350"/>
                <a:ext cx="0" cy="3725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3867642" y="2145350"/>
                <a:ext cx="12357" cy="3461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3167424" y="3372809"/>
                <a:ext cx="0" cy="3725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3896472" y="3372809"/>
                <a:ext cx="12357" cy="3461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5111589" y="2141225"/>
                <a:ext cx="0" cy="3725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5840637" y="2141225"/>
                <a:ext cx="12357" cy="3461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4688673" y="4324434"/>
                <a:ext cx="1672697" cy="836348"/>
              </a:xfrm>
              <a:custGeom>
                <a:avLst/>
                <a:gdLst>
                  <a:gd name="connsiteX0" fmla="*/ 0 w 1672697"/>
                  <a:gd name="connsiteY0" fmla="*/ 83635 h 836348"/>
                  <a:gd name="connsiteX1" fmla="*/ 83635 w 1672697"/>
                  <a:gd name="connsiteY1" fmla="*/ 0 h 836348"/>
                  <a:gd name="connsiteX2" fmla="*/ 1589062 w 1672697"/>
                  <a:gd name="connsiteY2" fmla="*/ 0 h 836348"/>
                  <a:gd name="connsiteX3" fmla="*/ 1672697 w 1672697"/>
                  <a:gd name="connsiteY3" fmla="*/ 83635 h 836348"/>
                  <a:gd name="connsiteX4" fmla="*/ 1672697 w 1672697"/>
                  <a:gd name="connsiteY4" fmla="*/ 752713 h 836348"/>
                  <a:gd name="connsiteX5" fmla="*/ 1589062 w 1672697"/>
                  <a:gd name="connsiteY5" fmla="*/ 836348 h 836348"/>
                  <a:gd name="connsiteX6" fmla="*/ 83635 w 1672697"/>
                  <a:gd name="connsiteY6" fmla="*/ 836348 h 836348"/>
                  <a:gd name="connsiteX7" fmla="*/ 0 w 1672697"/>
                  <a:gd name="connsiteY7" fmla="*/ 752713 h 836348"/>
                  <a:gd name="connsiteX8" fmla="*/ 0 w 1672697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2697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1589062" y="0"/>
                    </a:lnTo>
                    <a:cubicBezTo>
                      <a:pt x="1635252" y="0"/>
                      <a:pt x="1672697" y="37445"/>
                      <a:pt x="1672697" y="83635"/>
                    </a:cubicBezTo>
                    <a:lnTo>
                      <a:pt x="1672697" y="752713"/>
                    </a:lnTo>
                    <a:cubicBezTo>
                      <a:pt x="1672697" y="798903"/>
                      <a:pt x="1635252" y="836348"/>
                      <a:pt x="1589062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Committee of Creditor</a:t>
                </a:r>
                <a:endParaRPr lang="en-IN" kern="1200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3752319" y="4585902"/>
                <a:ext cx="0" cy="4858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H="1" flipV="1">
                <a:off x="4441279" y="4028303"/>
                <a:ext cx="1096099" cy="2961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H="1">
                <a:off x="4441279" y="5160782"/>
                <a:ext cx="1030198" cy="3394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Freeform 94"/>
              <p:cNvSpPr/>
              <p:nvPr/>
            </p:nvSpPr>
            <p:spPr>
              <a:xfrm>
                <a:off x="2768582" y="1327519"/>
                <a:ext cx="3648622" cy="836348"/>
              </a:xfrm>
              <a:custGeom>
                <a:avLst/>
                <a:gdLst>
                  <a:gd name="connsiteX0" fmla="*/ 0 w 3648622"/>
                  <a:gd name="connsiteY0" fmla="*/ 83635 h 836348"/>
                  <a:gd name="connsiteX1" fmla="*/ 83635 w 3648622"/>
                  <a:gd name="connsiteY1" fmla="*/ 0 h 836348"/>
                  <a:gd name="connsiteX2" fmla="*/ 3564987 w 3648622"/>
                  <a:gd name="connsiteY2" fmla="*/ 0 h 836348"/>
                  <a:gd name="connsiteX3" fmla="*/ 3648622 w 3648622"/>
                  <a:gd name="connsiteY3" fmla="*/ 83635 h 836348"/>
                  <a:gd name="connsiteX4" fmla="*/ 3648622 w 3648622"/>
                  <a:gd name="connsiteY4" fmla="*/ 752713 h 836348"/>
                  <a:gd name="connsiteX5" fmla="*/ 3564987 w 3648622"/>
                  <a:gd name="connsiteY5" fmla="*/ 836348 h 836348"/>
                  <a:gd name="connsiteX6" fmla="*/ 83635 w 3648622"/>
                  <a:gd name="connsiteY6" fmla="*/ 836348 h 836348"/>
                  <a:gd name="connsiteX7" fmla="*/ 0 w 3648622"/>
                  <a:gd name="connsiteY7" fmla="*/ 752713 h 836348"/>
                  <a:gd name="connsiteX8" fmla="*/ 0 w 3648622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48622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3564987" y="0"/>
                    </a:lnTo>
                    <a:cubicBezTo>
                      <a:pt x="3611177" y="0"/>
                      <a:pt x="3648622" y="37445"/>
                      <a:pt x="3648622" y="83635"/>
                    </a:cubicBezTo>
                    <a:lnTo>
                      <a:pt x="3648622" y="752713"/>
                    </a:lnTo>
                    <a:cubicBezTo>
                      <a:pt x="3648622" y="798903"/>
                      <a:pt x="3611177" y="836348"/>
                      <a:pt x="3564987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Insolvency and Bankruptcy Board</a:t>
                </a:r>
                <a:endParaRPr lang="en-IN" kern="1200" dirty="0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2768582" y="2536461"/>
                <a:ext cx="1672697" cy="836348"/>
              </a:xfrm>
              <a:custGeom>
                <a:avLst/>
                <a:gdLst>
                  <a:gd name="connsiteX0" fmla="*/ 0 w 1672697"/>
                  <a:gd name="connsiteY0" fmla="*/ 83635 h 836348"/>
                  <a:gd name="connsiteX1" fmla="*/ 83635 w 1672697"/>
                  <a:gd name="connsiteY1" fmla="*/ 0 h 836348"/>
                  <a:gd name="connsiteX2" fmla="*/ 1589062 w 1672697"/>
                  <a:gd name="connsiteY2" fmla="*/ 0 h 836348"/>
                  <a:gd name="connsiteX3" fmla="*/ 1672697 w 1672697"/>
                  <a:gd name="connsiteY3" fmla="*/ 83635 h 836348"/>
                  <a:gd name="connsiteX4" fmla="*/ 1672697 w 1672697"/>
                  <a:gd name="connsiteY4" fmla="*/ 752713 h 836348"/>
                  <a:gd name="connsiteX5" fmla="*/ 1589062 w 1672697"/>
                  <a:gd name="connsiteY5" fmla="*/ 836348 h 836348"/>
                  <a:gd name="connsiteX6" fmla="*/ 83635 w 1672697"/>
                  <a:gd name="connsiteY6" fmla="*/ 836348 h 836348"/>
                  <a:gd name="connsiteX7" fmla="*/ 0 w 1672697"/>
                  <a:gd name="connsiteY7" fmla="*/ 752713 h 836348"/>
                  <a:gd name="connsiteX8" fmla="*/ 0 w 1672697"/>
                  <a:gd name="connsiteY8" fmla="*/ 83635 h 8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2697" h="836348">
                    <a:moveTo>
                      <a:pt x="0" y="83635"/>
                    </a:moveTo>
                    <a:cubicBezTo>
                      <a:pt x="0" y="37445"/>
                      <a:pt x="37445" y="0"/>
                      <a:pt x="83635" y="0"/>
                    </a:cubicBezTo>
                    <a:lnTo>
                      <a:pt x="1589062" y="0"/>
                    </a:lnTo>
                    <a:cubicBezTo>
                      <a:pt x="1635252" y="0"/>
                      <a:pt x="1672697" y="37445"/>
                      <a:pt x="1672697" y="83635"/>
                    </a:cubicBezTo>
                    <a:lnTo>
                      <a:pt x="1672697" y="752713"/>
                    </a:lnTo>
                    <a:cubicBezTo>
                      <a:pt x="1672697" y="798903"/>
                      <a:pt x="1635252" y="836348"/>
                      <a:pt x="1589062" y="836348"/>
                    </a:cubicBezTo>
                    <a:lnTo>
                      <a:pt x="83635" y="836348"/>
                    </a:lnTo>
                    <a:cubicBezTo>
                      <a:pt x="37445" y="836348"/>
                      <a:pt x="0" y="798903"/>
                      <a:pt x="0" y="752713"/>
                    </a:cubicBezTo>
                    <a:lnTo>
                      <a:pt x="0" y="83635"/>
                    </a:lnTo>
                    <a:close/>
                  </a:path>
                </a:pathLst>
              </a:custGeom>
            </p:spPr>
            <p:style>
              <a:lnRef idx="2">
                <a:schemeClr val="dk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9736" tIns="39736" rIns="39736" bIns="39736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kern="1200" dirty="0" smtClean="0"/>
                  <a:t>Insolvency Agency</a:t>
                </a:r>
                <a:endParaRPr lang="en-IN" kern="1200" dirty="0"/>
              </a:p>
            </p:txBody>
          </p:sp>
        </p:grpSp>
      </p:grpSp>
      <p:sp>
        <p:nvSpPr>
          <p:cNvPr id="102" name="TextBox 101"/>
          <p:cNvSpPr txBox="1"/>
          <p:nvPr/>
        </p:nvSpPr>
        <p:spPr>
          <a:xfrm>
            <a:off x="6240162" y="1787871"/>
            <a:ext cx="2372497" cy="3659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66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Corporate  Insolvency  Resolution  </a:t>
            </a:r>
            <a:r>
              <a:rPr lang="en-IN" dirty="0" smtClean="0"/>
              <a:t>Process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262148" y="1297457"/>
            <a:ext cx="32374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Default</a:t>
            </a:r>
            <a:endParaRPr lang="en-IN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66264" y="1894709"/>
            <a:ext cx="323747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Appointment of a resolution professional</a:t>
            </a:r>
            <a:endParaRPr lang="en-IN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58023" y="3575234"/>
            <a:ext cx="32374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Formation of committee of Creditors</a:t>
            </a:r>
            <a:endParaRPr lang="en-IN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58023" y="2739101"/>
            <a:ext cx="323747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Moratorium period </a:t>
            </a:r>
          </a:p>
          <a:p>
            <a:pPr algn="ctr"/>
            <a:r>
              <a:rPr lang="en-IN" sz="1600" dirty="0" smtClean="0"/>
              <a:t>(180/270 days)</a:t>
            </a:r>
            <a:endParaRPr lang="en-I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262139" y="5865395"/>
            <a:ext cx="32374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Goes into Liquidation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591662" y="4074431"/>
            <a:ext cx="2586719" cy="781772"/>
            <a:chOff x="1231011" y="3963219"/>
            <a:chExt cx="1791744" cy="1778609"/>
          </a:xfrm>
        </p:grpSpPr>
        <p:sp>
          <p:nvSpPr>
            <p:cNvPr id="14" name="Flowchart: Decision 13"/>
            <p:cNvSpPr/>
            <p:nvPr/>
          </p:nvSpPr>
          <p:spPr>
            <a:xfrm>
              <a:off x="1231011" y="3963219"/>
              <a:ext cx="1791744" cy="1778609"/>
            </a:xfrm>
            <a:prstGeom prst="flowChartDecision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6300" y="4252266"/>
              <a:ext cx="1244785" cy="1330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dirty="0" smtClean="0"/>
                <a:t>75% of the creditor to approve</a:t>
              </a:r>
            </a:p>
          </p:txBody>
        </p:sp>
      </p:grpSp>
      <p:cxnSp>
        <p:nvCxnSpPr>
          <p:cNvPr id="17" name="Straight Arrow Connector 16"/>
          <p:cNvCxnSpPr>
            <a:stCxn id="6" idx="2"/>
          </p:cNvCxnSpPr>
          <p:nvPr/>
        </p:nvCxnSpPr>
        <p:spPr>
          <a:xfrm>
            <a:off x="4880884" y="1636011"/>
            <a:ext cx="0" cy="209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13830" y="2491841"/>
            <a:ext cx="0" cy="191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01473" y="3361866"/>
            <a:ext cx="0" cy="209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4" idx="0"/>
          </p:cNvCxnSpPr>
          <p:nvPr/>
        </p:nvCxnSpPr>
        <p:spPr>
          <a:xfrm>
            <a:off x="4876759" y="3913788"/>
            <a:ext cx="8263" cy="160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438768" y="4465082"/>
            <a:ext cx="0" cy="1569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12" idx="3"/>
          </p:cNvCxnSpPr>
          <p:nvPr/>
        </p:nvCxnSpPr>
        <p:spPr>
          <a:xfrm flipH="1">
            <a:off x="6499611" y="6034672"/>
            <a:ext cx="9391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99163" y="4744990"/>
            <a:ext cx="485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 smtClean="0"/>
              <a:t>Yes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6710202" y="418156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 smtClean="0"/>
              <a:t>No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8810" y="5141975"/>
            <a:ext cx="231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RP Implementation Success</a:t>
            </a:r>
          </a:p>
        </p:txBody>
      </p:sp>
      <p:sp>
        <p:nvSpPr>
          <p:cNvPr id="27" name="Flowchart: Decision 26"/>
          <p:cNvSpPr/>
          <p:nvPr/>
        </p:nvSpPr>
        <p:spPr>
          <a:xfrm>
            <a:off x="3706978" y="5016905"/>
            <a:ext cx="2372537" cy="702985"/>
          </a:xfrm>
          <a:prstGeom prst="flowChartDecisio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Arrow Connector 6"/>
          <p:cNvCxnSpPr>
            <a:stCxn id="14" idx="2"/>
            <a:endCxn id="27" idx="0"/>
          </p:cNvCxnSpPr>
          <p:nvPr/>
        </p:nvCxnSpPr>
        <p:spPr>
          <a:xfrm>
            <a:off x="4885022" y="4856203"/>
            <a:ext cx="8225" cy="160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3"/>
          </p:cNvCxnSpPr>
          <p:nvPr/>
        </p:nvCxnSpPr>
        <p:spPr>
          <a:xfrm flipV="1">
            <a:off x="6178381" y="4465082"/>
            <a:ext cx="1260387" cy="2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913852" y="5712952"/>
            <a:ext cx="8225" cy="160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90081" y="5606731"/>
            <a:ext cx="39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No</a:t>
            </a:r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>
          <a:xfrm flipH="1" flipV="1">
            <a:off x="2434281" y="5368397"/>
            <a:ext cx="127269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3827" y="5052165"/>
            <a:ext cx="147045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/>
              <a:t>Returned to Management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34887" y="5058031"/>
            <a:ext cx="45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dirty="0" smtClean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9269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Corporate Resolution Timeline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7838" y="3546389"/>
            <a:ext cx="79577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26757" y="3546389"/>
            <a:ext cx="0" cy="5189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7700" y="4151865"/>
            <a:ext cx="1396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Filing of application to NCLT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9" y="2977977"/>
            <a:ext cx="968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No of Days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035" y="3286553"/>
            <a:ext cx="631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-ve 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2363" y="2211859"/>
            <a:ext cx="2258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Admission of Application, Moratorium </a:t>
            </a:r>
            <a:r>
              <a:rPr lang="en-IN" sz="1400" dirty="0"/>
              <a:t>Declared, NCLT Appoint Interim RP </a:t>
            </a:r>
            <a:endParaRPr lang="en-IN" sz="14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3308313" y="3029180"/>
            <a:ext cx="0" cy="497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72505" y="3547018"/>
            <a:ext cx="0" cy="109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73193" y="3584830"/>
            <a:ext cx="0" cy="497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165721" y="3562862"/>
            <a:ext cx="0" cy="650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40905" y="331659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22816" y="3303781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26883" y="3292699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88801" y="329837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21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96352" y="331870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23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63481" y="329424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46914" y="329269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180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58131" y="330505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44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00032" y="328317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150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27121" y="328317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170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882342" y="2911963"/>
            <a:ext cx="0" cy="650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93667" y="3293441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 smtClean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8471" y="4250766"/>
            <a:ext cx="154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Public </a:t>
            </a:r>
          </a:p>
          <a:p>
            <a:pPr algn="ctr"/>
            <a:r>
              <a:rPr lang="en-IN" sz="1400" dirty="0" smtClean="0"/>
              <a:t>announcement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35680" y="4007740"/>
            <a:ext cx="2258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Appoint 2 Valuers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38648" y="1264507"/>
            <a:ext cx="1541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400" dirty="0" smtClean="0"/>
              <a:t>IRP to constitute CoC and submit report 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647830" y="1973082"/>
            <a:ext cx="0" cy="1560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62697" y="2513974"/>
            <a:ext cx="1396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Creditor to submit claims</a:t>
            </a:r>
            <a:endParaRPr lang="en-IN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464214" y="2646469"/>
            <a:ext cx="0" cy="899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59928" y="1957966"/>
            <a:ext cx="1196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First CoC meeting, IP Appointed</a:t>
            </a:r>
            <a:endParaRPr lang="en-IN" dirty="0" smtClean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773198" y="3533801"/>
            <a:ext cx="0" cy="61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07666" y="4136752"/>
            <a:ext cx="1472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Preparation of IM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400800" y="1779373"/>
            <a:ext cx="0" cy="1746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689235" y="1519881"/>
            <a:ext cx="1558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dirty="0" smtClean="0"/>
              <a:t>Submission of plan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7387" y="4587423"/>
            <a:ext cx="181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CoC’s approval of resolution plan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969211" y="3558524"/>
            <a:ext cx="12357" cy="1028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738276" y="2372500"/>
            <a:ext cx="0" cy="1161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913984" y="1871467"/>
            <a:ext cx="14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Application for NCLT approval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343769" y="3558524"/>
            <a:ext cx="0" cy="535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684238" y="4059281"/>
            <a:ext cx="13609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Acceptance/ Rejection of Resolution plan by AA, Liquidation in process begin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73785" y="4666776"/>
            <a:ext cx="2258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/>
              <a:t>IRP Verify claim</a:t>
            </a:r>
          </a:p>
        </p:txBody>
      </p:sp>
    </p:spTree>
    <p:extLst>
      <p:ext uri="{BB962C8B-B14F-4D97-AF65-F5344CB8AC3E}">
        <p14:creationId xmlns:p14="http://schemas.microsoft.com/office/powerpoint/2010/main" val="325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Corporate Liquidation : Priority of claims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23528"/>
              </p:ext>
            </p:extLst>
          </p:nvPr>
        </p:nvGraphicFramePr>
        <p:xfrm>
          <a:off x="1524000" y="1397000"/>
          <a:ext cx="6096000" cy="452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8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682E1-A610-4FB0-BCC6-241ABE41C9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IBC: Equity investment perspective</a:t>
            </a:r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04559"/>
              </p:ext>
            </p:extLst>
          </p:nvPr>
        </p:nvGraphicFramePr>
        <p:xfrm>
          <a:off x="317351" y="1009722"/>
          <a:ext cx="8119384" cy="4986067"/>
        </p:xfrm>
        <a:graphic>
          <a:graphicData uri="http://schemas.openxmlformats.org/drawingml/2006/table">
            <a:tbl>
              <a:tblPr firstRow="1" lastRow="1">
                <a:tableStyleId>{E8B1032C-EA38-4F05-BA0D-38AFFFC7BED3}</a:tableStyleId>
              </a:tblPr>
              <a:tblGrid>
                <a:gridCol w="2707203"/>
                <a:gridCol w="1069144"/>
                <a:gridCol w="773724"/>
                <a:gridCol w="576775"/>
                <a:gridCol w="618978"/>
                <a:gridCol w="703385"/>
                <a:gridCol w="717452"/>
                <a:gridCol w="952723"/>
              </a:tblGrid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Company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Lead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Debt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SDR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Market cap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 smtClean="0">
                          <a:effectLst/>
                        </a:rPr>
                        <a:t>CDR Debt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 smtClean="0">
                          <a:effectLst/>
                        </a:rPr>
                        <a:t>Approval Date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ABG Shipyard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ICICI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smtClean="0">
                          <a:effectLst/>
                        </a:rPr>
                        <a:t>9,290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137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9,500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28-03-2014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Alok Industries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22,075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563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Amtek Auto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14,075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745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Bhushan Power and Steel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PNB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37,248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Bhushan Steel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PNB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44,478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1,572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Elestrosteel Steels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10,274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1,409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6,800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effectLst/>
                        </a:rPr>
                        <a:t>26-09-2013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Era Infra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10,065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50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5,000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18-01-2014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Essar Steel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37,284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Jaypee Infratech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IDBI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9,635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3,271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Jyoti Structure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5,165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153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Lanco Infratech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IDBI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44,365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467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7,700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 smtClean="0">
                          <a:effectLst/>
                        </a:rPr>
                        <a:t>11-12-2013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Monnet Ispat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SBI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12,115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701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kern="1200" dirty="0">
                          <a:effectLst/>
                        </a:rPr>
                        <a:t>n.a.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kern="1200" dirty="0">
                          <a:effectLst/>
                        </a:rPr>
                        <a:t>2,53,732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b="1" u="none" strike="noStrike" kern="1200" dirty="0">
                          <a:effectLst/>
                        </a:rPr>
                        <a:t>9,068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858" y="5936559"/>
            <a:ext cx="573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/>
              <a:t>Debt, Market capitalisation and CDR Debt are in Rs crores.</a:t>
            </a:r>
          </a:p>
        </p:txBody>
      </p:sp>
    </p:spTree>
    <p:extLst>
      <p:ext uri="{BB962C8B-B14F-4D97-AF65-F5344CB8AC3E}">
        <p14:creationId xmlns:p14="http://schemas.microsoft.com/office/powerpoint/2010/main" val="38730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P Global 2016">
  <a:themeElements>
    <a:clrScheme name="Custom 43">
      <a:dk1>
        <a:sysClr val="windowText" lastClr="000000"/>
      </a:dk1>
      <a:lt1>
        <a:sysClr val="window" lastClr="FFFFFF"/>
      </a:lt1>
      <a:dk2>
        <a:srgbClr val="D6002A"/>
      </a:dk2>
      <a:lt2>
        <a:srgbClr val="DBD9D6"/>
      </a:lt2>
      <a:accent1>
        <a:srgbClr val="3C3C3B"/>
      </a:accent1>
      <a:accent2>
        <a:srgbClr val="7B1E29"/>
      </a:accent2>
      <a:accent3>
        <a:srgbClr val="D53814"/>
      </a:accent3>
      <a:accent4>
        <a:srgbClr val="BEB7A9"/>
      </a:accent4>
      <a:accent5>
        <a:srgbClr val="A79886"/>
      </a:accent5>
      <a:accent6>
        <a:srgbClr val="95B3C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Klassify>
  <SNO>3</SNO>
  <KDate>2016-05-24 16:16:24</KDate>
  <Classification>EXTERNAL: CLIENT CONFIDENTIAL</Classification>
  <HostName>CRISILDSK4453</HostName>
  <Domain_User>CRISIL/gloriad</Domain_User>
  <IPAdd>172.21.112.12</IPAdd>
  <FilePath>C:\Users\gloriad\Desktop\CRISIL Research Template_For External Use_Option 1.pptx</FilePath>
  <KID>F01FAF68374F635978761749886967</KID>
</Klassify>
</file>

<file path=customXml/item2.xml><?xml version="1.0" encoding="utf-8"?>
<Klassify>
  <SNO>2</SNO>
  <KDate>2016-05-11 20:36:20</KDate>
  <Classification>INTERNAL</Classification>
  <HostName>CRISILLAP2043</HostName>
  <Domain_User>CRISIL/prakashu</Domain_User>
  <IPAdd>172.21.120.124</IPAdd>
  <FilePath>C:\Users\prakashu\AppData\Local\Microsoft\Windows\Temporary Internet Files\Content.Outlook\JTB9ULI3\CRISIL_Interim_Template_Option 1.pptx</FilePath>
  <KID>F01FAF68374F635978761749886967</KID>
</Klassify>
</file>

<file path=customXml/item3.xml><?xml version="1.0" encoding="utf-8"?>
<Klassify>
  <SNO>1</SNO>
  <KDate>2016-05-03 12:42:54</KDate>
  <Classification>INTERNAL</Classification>
  <HostName>CRISILLAP2043</HostName>
  <Domain_User>CRISIL/prakashu</Domain_User>
  <IPAdd>172.21.120.91</IPAdd>
  <FilePath>C:\Users\prakashu\AppData\Local\Microsoft\Windows\Temporary Internet Files\Content.Outlook\JTB9ULI3\CRISIL_Interim_Template.pptx</FilePath>
  <KID>F01FAF68374F635978761749886967</KID>
</Klassify>
</file>

<file path=customXml/itemProps1.xml><?xml version="1.0" encoding="utf-8"?>
<ds:datastoreItem xmlns:ds="http://schemas.openxmlformats.org/officeDocument/2006/customXml" ds:itemID="{51920969-0DE9-4191-828C-A7EAA6C578B6}">
  <ds:schemaRefs/>
</ds:datastoreItem>
</file>

<file path=customXml/itemProps2.xml><?xml version="1.0" encoding="utf-8"?>
<ds:datastoreItem xmlns:ds="http://schemas.openxmlformats.org/officeDocument/2006/customXml" ds:itemID="{AD6A10EB-AC3D-4DDF-B369-7A3FA8512684}">
  <ds:schemaRefs/>
</ds:datastoreItem>
</file>

<file path=customXml/itemProps3.xml><?xml version="1.0" encoding="utf-8"?>
<ds:datastoreItem xmlns:ds="http://schemas.openxmlformats.org/officeDocument/2006/customXml" ds:itemID="{09DD6434-CE7A-4B93-8B11-617F7699660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5539</TotalTime>
  <Words>764</Words>
  <Application>Microsoft Office PowerPoint</Application>
  <PresentationFormat>On-screen Show (4:3)</PresentationFormat>
  <Paragraphs>258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S&amp;P Global 2016</vt:lpstr>
      <vt:lpstr>Insolvency and Bankruptcy code</vt:lpstr>
      <vt:lpstr>Why Insolvency Code </vt:lpstr>
      <vt:lpstr>Ease of doing business : India’s ranking</vt:lpstr>
      <vt:lpstr>What has changed?</vt:lpstr>
      <vt:lpstr>Insolvency and Bankruptcy Code Infrastructure</vt:lpstr>
      <vt:lpstr>Corporate  Insolvency  Resolution  Process </vt:lpstr>
      <vt:lpstr>Corporate Resolution Timeline</vt:lpstr>
      <vt:lpstr>Corporate Liquidation : Priority of claims </vt:lpstr>
      <vt:lpstr>IBC: Equity investment perspective</vt:lpstr>
      <vt:lpstr>IBC: Recovery record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CRISIL POWERPOINT TEMPLATE</dc:title>
  <dc:creator>Sucheta Amin</dc:creator>
  <cp:lastModifiedBy>Dhiraj</cp:lastModifiedBy>
  <cp:revision>519</cp:revision>
  <dcterms:created xsi:type="dcterms:W3CDTF">2016-03-04T19:47:25Z</dcterms:created>
  <dcterms:modified xsi:type="dcterms:W3CDTF">2018-01-07T03:07:55Z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EXTERNAL: CLIENT CONFIDENTIAL</vt:lpwstr>
  </property>
</Properties>
</file>