
<file path=[Content_Types].xml><?xml version="1.0" encoding="utf-8"?>
<Types xmlns="http://schemas.openxmlformats.org/package/2006/content-types">
  <Override PartName="/ppt/tags/tag8.xml" ContentType="application/vnd.openxmlformats-officedocument.presentationml.tags+xml"/>
  <Override PartName="/ppt/notesSlides/notesSlide2.xml" ContentType="application/vnd.openxmlformats-officedocument.presentationml.notesSlide+xml"/>
  <Override PartName="/ppt/tags/tag104.xml" ContentType="application/vnd.openxmlformats-officedocument.presentationml.tags+xml"/>
  <Override PartName="/ppt/slides/slide4.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tags/tag89.xml" ContentType="application/vnd.openxmlformats-officedocument.presentationml.tags+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Override PartName="/ppt/tags/tag78.xml" ContentType="application/vnd.openxmlformats-officedocument.presentationml.tags+xml"/>
  <Override PartName="/ppt/tags/tag96.xml" ContentType="application/vnd.openxmlformats-officedocument.presentationml.tags+xml"/>
  <Override PartName="/ppt/tags/tag100.xml" ContentType="application/vnd.openxmlformats-officedocument.presentationml.tag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ags/tag38.xml" ContentType="application/vnd.openxmlformats-officedocument.presentationml.tags+xml"/>
  <Override PartName="/ppt/tags/tag56.xml" ContentType="application/vnd.openxmlformats-officedocument.presentationml.tags+xml"/>
  <Override PartName="/ppt/tags/tag67.xml" ContentType="application/vnd.openxmlformats-officedocument.presentationml.tags+xml"/>
  <Override PartName="/ppt/tags/tag85.xml" ContentType="application/vnd.openxmlformats-officedocument.presentationml.tags+xml"/>
  <Override PartName="/ppt/slides/slide10.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tags/tag63.xml" ContentType="application/vnd.openxmlformats-officedocument.presentationml.tags+xml"/>
  <Override PartName="/ppt/tags/tag74.xml" ContentType="application/vnd.openxmlformats-officedocument.presentationml.tags+xml"/>
  <Override PartName="/ppt/tags/tag92.xml" ContentType="application/vnd.openxmlformats-officedocument.presentationml.tags+xml"/>
  <Override PartName="/ppt/tags/tag34.xml" ContentType="application/vnd.openxmlformats-officedocument.presentationml.tags+xml"/>
  <Override PartName="/ppt/tags/tag52.xml" ContentType="application/vnd.openxmlformats-officedocument.presentationml.tags+xml"/>
  <Override PartName="/ppt/tags/tag81.xml" ContentType="application/vnd.openxmlformats-officedocument.presentationml.tags+xml"/>
  <Override PartName="/ppt/tags/tag109.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41.xml" ContentType="application/vnd.openxmlformats-officedocument.presentationml.tags+xml"/>
  <Override PartName="/ppt/tags/tag70.xml" ContentType="application/vnd.openxmlformats-officedocument.presentationml.tags+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tags/tag105.xml" ContentType="application/vnd.openxmlformats-officedocument.presentationml.tags+xml"/>
  <Override PartName="/ppt/slides/slide5.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3.xml" ContentType="application/vnd.openxmlformats-officedocument.presentationml.notesSlide+xml"/>
  <Default Extension="png" ContentType="image/png"/>
  <Override PartName="/ppt/presProps.xml" ContentType="application/vnd.openxmlformats-officedocument.presentationml.presProps+xml"/>
  <Override PartName="/ppt/theme/theme2.xml" ContentType="application/vnd.openxmlformats-officedocument.theme+xml"/>
  <Override PartName="/ppt/tags/tag5.xml" ContentType="application/vnd.openxmlformats-officedocument.presentationml.tags+xml"/>
  <Override PartName="/ppt/tags/tag79.xml" ContentType="application/vnd.openxmlformats-officedocument.presentationml.tags+xml"/>
  <Override PartName="/ppt/tags/tag101.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Default Extension="emf" ContentType="image/x-emf"/>
  <Override PartName="/ppt/tags/tag39.xml" ContentType="application/vnd.openxmlformats-officedocument.presentationml.tags+xml"/>
  <Override PartName="/ppt/tags/tag68.xml" ContentType="application/vnd.openxmlformats-officedocument.presentationml.tags+xml"/>
  <Override PartName="/ppt/tags/tag86.xml" ContentType="application/vnd.openxmlformats-officedocument.presentationml.tags+xml"/>
  <Override PartName="/ppt/tags/tag97.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57.xml" ContentType="application/vnd.openxmlformats-officedocument.presentationml.tags+xml"/>
  <Override PartName="/ppt/tags/tag66.xml" ContentType="application/vnd.openxmlformats-officedocument.presentationml.tags+xml"/>
  <Override PartName="/ppt/tags/tag75.xml" ContentType="application/vnd.openxmlformats-officedocument.presentationml.tags+xml"/>
  <Override PartName="/ppt/tags/tag84.xml" ContentType="application/vnd.openxmlformats-officedocument.presentationml.tags+xml"/>
  <Override PartName="/ppt/tags/tag95.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55.xml" ContentType="application/vnd.openxmlformats-officedocument.presentationml.tags+xml"/>
  <Override PartName="/ppt/tags/tag64.xml" ContentType="application/vnd.openxmlformats-officedocument.presentationml.tags+xml"/>
  <Override PartName="/ppt/tags/tag73.xml" ContentType="application/vnd.openxmlformats-officedocument.presentationml.tags+xml"/>
  <Override PartName="/ppt/tags/tag82.xml" ContentType="application/vnd.openxmlformats-officedocument.presentationml.tags+xml"/>
  <Override PartName="/ppt/tags/tag93.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Default Extension="vml" ContentType="application/vnd.openxmlformats-officedocument.vmlDrawing"/>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53.xml" ContentType="application/vnd.openxmlformats-officedocument.presentationml.tags+xml"/>
  <Override PartName="/ppt/tags/tag62.xml" ContentType="application/vnd.openxmlformats-officedocument.presentationml.tags+xml"/>
  <Override PartName="/ppt/tags/tag71.xml" ContentType="application/vnd.openxmlformats-officedocument.presentationml.tags+xml"/>
  <Override PartName="/ppt/tags/tag80.xml" ContentType="application/vnd.openxmlformats-officedocument.presentationml.tags+xml"/>
  <Override PartName="/ppt/tags/tag91.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ppt/tags/tag60.xml" ContentType="application/vnd.openxmlformats-officedocument.presentationml.tags+xml"/>
  <Override PartName="/ppt/tags/tag108.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tags/tag20.xml" ContentType="application/vnd.openxmlformats-officedocument.presentationml.tags+xml"/>
  <Override PartName="/ppt/notesSlides/notesSlide4.xml" ContentType="application/vnd.openxmlformats-officedocument.presentationml.notesSlide+xml"/>
  <Override PartName="/ppt/tags/tag106.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ags/tag98.xml" ContentType="application/vnd.openxmlformats-officedocument.presentationml.tags+xml"/>
  <Override PartName="/ppt/tags/tag102.xml" ContentType="application/vnd.openxmlformats-officedocument.presentationml.tags+xml"/>
  <Override PartName="/ppt/slides/slide2.xml" ContentType="application/vnd.openxmlformats-officedocument.presentationml.slide+xml"/>
  <Override PartName="/ppt/tags/tag2.xml" ContentType="application/vnd.openxmlformats-officedocument.presentationml.tags+xml"/>
  <Override PartName="/ppt/tags/tag58.xml" ContentType="application/vnd.openxmlformats-officedocument.presentationml.tags+xml"/>
  <Override PartName="/ppt/tags/tag69.xml" ContentType="application/vnd.openxmlformats-officedocument.presentationml.tags+xml"/>
  <Override PartName="/ppt/tags/tag87.xml" ContentType="application/vnd.openxmlformats-officedocument.presentationml.tags+xml"/>
  <Default Extension="rels" ContentType="application/vnd.openxmlformats-package.relationships+xml"/>
  <Override PartName="/ppt/tags/tag29.xml" ContentType="application/vnd.openxmlformats-officedocument.presentationml.tags+xml"/>
  <Override PartName="/ppt/tags/tag47.xml" ContentType="application/vnd.openxmlformats-officedocument.presentationml.tags+xml"/>
  <Override PartName="/ppt/tags/tag76.xml" ContentType="application/vnd.openxmlformats-officedocument.presentationml.tags+xml"/>
  <Override PartName="/ppt/tags/tag94.xml" ContentType="application/vnd.openxmlformats-officedocument.presentationml.tags+xml"/>
  <Override PartName="/ppt/slides/slide12.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tags/tag54.xml" ContentType="application/vnd.openxmlformats-officedocument.presentationml.tags+xml"/>
  <Override PartName="/ppt/tags/tag65.xml" ContentType="application/vnd.openxmlformats-officedocument.presentationml.tags+xml"/>
  <Override PartName="/ppt/tags/tag83.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tags/tag90.xml" ContentType="application/vnd.openxmlformats-officedocument.presentationml.tags+xml"/>
  <Override PartName="/ppt/tags/tag32.xml" ContentType="application/vnd.openxmlformats-officedocument.presentationml.tags+xml"/>
  <Override PartName="/ppt/tags/tag50.xml" ContentType="application/vnd.openxmlformats-officedocument.presentationml.tags+xml"/>
  <Override PartName="/ppt/tags/tag107.xml" ContentType="application/vnd.openxmlformats-officedocument.presentationml.tags+xml"/>
  <Override PartName="/ppt/slides/slide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notesSlides/notesSlide5.xml" ContentType="application/vnd.openxmlformats-officedocument.presentationml.notesSlide+xml"/>
  <Override PartName="/ppt/notesSlides/notesSlide1.xml" ContentType="application/vnd.openxmlformats-officedocument.presentationml.notesSlide+xml"/>
  <Override PartName="/ppt/tags/tag7.xml" ContentType="application/vnd.openxmlformats-officedocument.presentationml.tags+xml"/>
  <Override PartName="/ppt/tags/tag103.xml" ContentType="application/vnd.openxmlformats-officedocument.presentationml.tags+xml"/>
  <Override PartName="/ppt/slides/slide3.xml" ContentType="application/vnd.openxmlformats-officedocument.presentationml.slide+xml"/>
  <Override PartName="/ppt/slideLayouts/slideLayout5.xml" ContentType="application/vnd.openxmlformats-officedocument.presentationml.slideLayout+xml"/>
  <Override PartName="/ppt/tags/tag99.xml" ContentType="application/vnd.openxmlformats-officedocument.presentationml.tags+xml"/>
  <Default Extension="jpeg" ContentType="image/jpeg"/>
  <Override PartName="/ppt/tags/tag3.xml" ContentType="application/vnd.openxmlformats-officedocument.presentationml.tags+xml"/>
  <Override PartName="/ppt/tags/tag59.xml" ContentType="application/vnd.openxmlformats-officedocument.presentationml.tags+xml"/>
  <Override PartName="/ppt/tags/tag77.xml" ContentType="application/vnd.openxmlformats-officedocument.presentationml.tags+xml"/>
  <Override PartName="/ppt/tags/tag88.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815F1F-C4C4-4C51-8438-874F10253BAE}" type="datetimeFigureOut">
              <a:rPr lang="en-US" smtClean="0"/>
              <a:t>12/29/2016</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AEE351-684B-4112-88C0-6E956DDA8E5D}" type="slidenum">
              <a:rPr lang="en-IN" smtClean="0"/>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0B1C575A-FA3C-4170-BDE2-E20A38399392}" type="slidenum">
              <a:rPr lang="en-US" smtClean="0"/>
              <a:pPr/>
              <a:t>1</a:t>
            </a:fld>
            <a:endParaRPr lang="en-US"/>
          </a:p>
        </p:txBody>
      </p:sp>
    </p:spTree>
    <p:extLst>
      <p:ext uri="{BB962C8B-B14F-4D97-AF65-F5344CB8AC3E}">
        <p14:creationId xmlns:p14="http://schemas.microsoft.com/office/powerpoint/2010/main" xmlns="" val="767209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0B1C575A-FA3C-4170-BDE2-E20A38399392}" type="slidenum">
              <a:rPr lang="en-US" smtClean="0"/>
              <a:pPr/>
              <a:t>6</a:t>
            </a:fld>
            <a:endParaRPr lang="en-US"/>
          </a:p>
        </p:txBody>
      </p:sp>
    </p:spTree>
    <p:extLst>
      <p:ext uri="{BB962C8B-B14F-4D97-AF65-F5344CB8AC3E}">
        <p14:creationId xmlns:p14="http://schemas.microsoft.com/office/powerpoint/2010/main" xmlns="" val="1014131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7"/>
          <p:cNvSpPr>
            <a:spLocks noGrp="1" noChangeArrowheads="1"/>
          </p:cNvSpPr>
          <p:nvPr>
            <p:ph type="sldNum" sz="quarter" idx="5"/>
          </p:nvPr>
        </p:nvSpPr>
        <p:spPr>
          <a:xfrm>
            <a:off x="3884613" y="8685213"/>
            <a:ext cx="2971800" cy="457200"/>
          </a:xfrm>
          <a:prstGeom prst="rect">
            <a:avLst/>
          </a:prstGeom>
          <a:noFill/>
        </p:spPr>
        <p:txBody>
          <a:bodyPr/>
          <a:lstStyle>
            <a:lvl1pPr eaLnBrk="0" hangingPunct="0">
              <a:defRPr sz="1600" b="1">
                <a:solidFill>
                  <a:schemeClr val="tx1"/>
                </a:solidFill>
                <a:latin typeface="Arial" pitchFamily="34" charset="0"/>
              </a:defRPr>
            </a:lvl1pPr>
            <a:lvl2pPr marL="742950" indent="-285750" eaLnBrk="0" hangingPunct="0">
              <a:defRPr sz="1600" b="1">
                <a:solidFill>
                  <a:schemeClr val="tx1"/>
                </a:solidFill>
                <a:latin typeface="Arial" pitchFamily="34" charset="0"/>
              </a:defRPr>
            </a:lvl2pPr>
            <a:lvl3pPr marL="1143000" indent="-228600" eaLnBrk="0" hangingPunct="0">
              <a:defRPr sz="1600" b="1">
                <a:solidFill>
                  <a:schemeClr val="tx1"/>
                </a:solidFill>
                <a:latin typeface="Arial" pitchFamily="34" charset="0"/>
              </a:defRPr>
            </a:lvl3pPr>
            <a:lvl4pPr marL="1600200" indent="-228600" eaLnBrk="0" hangingPunct="0">
              <a:defRPr sz="1600" b="1">
                <a:solidFill>
                  <a:schemeClr val="tx1"/>
                </a:solidFill>
                <a:latin typeface="Arial" pitchFamily="34" charset="0"/>
              </a:defRPr>
            </a:lvl4pPr>
            <a:lvl5pPr marL="2057400" indent="-228600" eaLnBrk="0" hangingPunct="0">
              <a:defRPr sz="1600" b="1">
                <a:solidFill>
                  <a:schemeClr val="tx1"/>
                </a:solidFill>
                <a:latin typeface="Arial" pitchFamily="34" charset="0"/>
              </a:defRPr>
            </a:lvl5pPr>
            <a:lvl6pPr marL="2514600" indent="-228600" eaLnBrk="0" fontAlgn="base" hangingPunct="0">
              <a:spcBef>
                <a:spcPct val="0"/>
              </a:spcBef>
              <a:spcAft>
                <a:spcPct val="0"/>
              </a:spcAft>
              <a:defRPr sz="1600" b="1">
                <a:solidFill>
                  <a:schemeClr val="tx1"/>
                </a:solidFill>
                <a:latin typeface="Arial" pitchFamily="34" charset="0"/>
              </a:defRPr>
            </a:lvl6pPr>
            <a:lvl7pPr marL="2971800" indent="-228600" eaLnBrk="0" fontAlgn="base" hangingPunct="0">
              <a:spcBef>
                <a:spcPct val="0"/>
              </a:spcBef>
              <a:spcAft>
                <a:spcPct val="0"/>
              </a:spcAft>
              <a:defRPr sz="1600" b="1">
                <a:solidFill>
                  <a:schemeClr val="tx1"/>
                </a:solidFill>
                <a:latin typeface="Arial" pitchFamily="34" charset="0"/>
              </a:defRPr>
            </a:lvl7pPr>
            <a:lvl8pPr marL="3429000" indent="-228600" eaLnBrk="0" fontAlgn="base" hangingPunct="0">
              <a:spcBef>
                <a:spcPct val="0"/>
              </a:spcBef>
              <a:spcAft>
                <a:spcPct val="0"/>
              </a:spcAft>
              <a:defRPr sz="1600" b="1">
                <a:solidFill>
                  <a:schemeClr val="tx1"/>
                </a:solidFill>
                <a:latin typeface="Arial" pitchFamily="34" charset="0"/>
              </a:defRPr>
            </a:lvl8pPr>
            <a:lvl9pPr marL="3886200" indent="-228600" eaLnBrk="0" fontAlgn="base" hangingPunct="0">
              <a:spcBef>
                <a:spcPct val="0"/>
              </a:spcBef>
              <a:spcAft>
                <a:spcPct val="0"/>
              </a:spcAft>
              <a:defRPr sz="1600" b="1">
                <a:solidFill>
                  <a:schemeClr val="tx1"/>
                </a:solidFill>
                <a:latin typeface="Arial" pitchFamily="34" charset="0"/>
              </a:defRPr>
            </a:lvl9pPr>
          </a:lstStyle>
          <a:p>
            <a:pPr eaLnBrk="1" hangingPunct="1"/>
            <a:fld id="{8FDF8993-B458-4FB1-A2F7-E314BE581FAC}" type="slidenum">
              <a:rPr lang="de-DE" sz="1200" b="0"/>
              <a:pPr eaLnBrk="1" hangingPunct="1"/>
              <a:t>7</a:t>
            </a:fld>
            <a:endParaRPr lang="de-DE" sz="1200" b="0"/>
          </a:p>
        </p:txBody>
      </p:sp>
      <p:sp>
        <p:nvSpPr>
          <p:cNvPr id="399363" name="Rectangle 2"/>
          <p:cNvSpPr>
            <a:spLocks noGrp="1" noRot="1" noChangeAspect="1" noChangeArrowheads="1" noTextEdit="1"/>
          </p:cNvSpPr>
          <p:nvPr>
            <p:ph type="sldImg"/>
          </p:nvPr>
        </p:nvSpPr>
        <p:spPr>
          <a:xfrm>
            <a:off x="-2292350" y="1274763"/>
            <a:ext cx="11285538" cy="8464550"/>
          </a:xfrm>
          <a:prstGeom prst="rect">
            <a:avLst/>
          </a:prstGeom>
          <a:ln/>
        </p:spPr>
      </p:sp>
      <p:sp>
        <p:nvSpPr>
          <p:cNvPr id="399364" name="Rectangle 3"/>
          <p:cNvSpPr>
            <a:spLocks noGrp="1" noChangeArrowheads="1"/>
          </p:cNvSpPr>
          <p:nvPr>
            <p:ph type="body" idx="1"/>
          </p:nvPr>
        </p:nvSpPr>
        <p:spPr>
          <a:xfrm>
            <a:off x="806450" y="368300"/>
            <a:ext cx="5745163" cy="312738"/>
          </a:xfrm>
          <a:prstGeom prst="rect">
            <a:avLst/>
          </a:prstGeom>
          <a:noFill/>
        </p:spPr>
        <p:txBody>
          <a:bodyPr/>
          <a:lstStyle/>
          <a:p>
            <a:pPr eaLnBrk="1" hangingPunct="1"/>
            <a:endParaRPr lang="en-US" smtClean="0"/>
          </a:p>
        </p:txBody>
      </p:sp>
    </p:spTree>
    <p:extLst>
      <p:ext uri="{BB962C8B-B14F-4D97-AF65-F5344CB8AC3E}">
        <p14:creationId xmlns:p14="http://schemas.microsoft.com/office/powerpoint/2010/main" xmlns="" val="523033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7"/>
          <p:cNvSpPr>
            <a:spLocks noGrp="1" noChangeArrowheads="1"/>
          </p:cNvSpPr>
          <p:nvPr>
            <p:ph type="sldNum" sz="quarter" idx="5"/>
          </p:nvPr>
        </p:nvSpPr>
        <p:spPr>
          <a:xfrm>
            <a:off x="3884613" y="8685213"/>
            <a:ext cx="2971800" cy="457200"/>
          </a:xfrm>
          <a:prstGeom prst="rect">
            <a:avLst/>
          </a:prstGeom>
          <a:noFill/>
        </p:spPr>
        <p:txBody>
          <a:bodyPr/>
          <a:lstStyle>
            <a:lvl1pPr eaLnBrk="0" hangingPunct="0">
              <a:defRPr sz="1600" b="1">
                <a:solidFill>
                  <a:schemeClr val="tx1"/>
                </a:solidFill>
                <a:latin typeface="Arial" pitchFamily="34" charset="0"/>
              </a:defRPr>
            </a:lvl1pPr>
            <a:lvl2pPr marL="742950" indent="-285750" eaLnBrk="0" hangingPunct="0">
              <a:defRPr sz="1600" b="1">
                <a:solidFill>
                  <a:schemeClr val="tx1"/>
                </a:solidFill>
                <a:latin typeface="Arial" pitchFamily="34" charset="0"/>
              </a:defRPr>
            </a:lvl2pPr>
            <a:lvl3pPr marL="1143000" indent="-228600" eaLnBrk="0" hangingPunct="0">
              <a:defRPr sz="1600" b="1">
                <a:solidFill>
                  <a:schemeClr val="tx1"/>
                </a:solidFill>
                <a:latin typeface="Arial" pitchFamily="34" charset="0"/>
              </a:defRPr>
            </a:lvl3pPr>
            <a:lvl4pPr marL="1600200" indent="-228600" eaLnBrk="0" hangingPunct="0">
              <a:defRPr sz="1600" b="1">
                <a:solidFill>
                  <a:schemeClr val="tx1"/>
                </a:solidFill>
                <a:latin typeface="Arial" pitchFamily="34" charset="0"/>
              </a:defRPr>
            </a:lvl4pPr>
            <a:lvl5pPr marL="2057400" indent="-228600" eaLnBrk="0" hangingPunct="0">
              <a:defRPr sz="1600" b="1">
                <a:solidFill>
                  <a:schemeClr val="tx1"/>
                </a:solidFill>
                <a:latin typeface="Arial" pitchFamily="34" charset="0"/>
              </a:defRPr>
            </a:lvl5pPr>
            <a:lvl6pPr marL="2514600" indent="-228600" eaLnBrk="0" fontAlgn="base" hangingPunct="0">
              <a:spcBef>
                <a:spcPct val="0"/>
              </a:spcBef>
              <a:spcAft>
                <a:spcPct val="0"/>
              </a:spcAft>
              <a:defRPr sz="1600" b="1">
                <a:solidFill>
                  <a:schemeClr val="tx1"/>
                </a:solidFill>
                <a:latin typeface="Arial" pitchFamily="34" charset="0"/>
              </a:defRPr>
            </a:lvl6pPr>
            <a:lvl7pPr marL="2971800" indent="-228600" eaLnBrk="0" fontAlgn="base" hangingPunct="0">
              <a:spcBef>
                <a:spcPct val="0"/>
              </a:spcBef>
              <a:spcAft>
                <a:spcPct val="0"/>
              </a:spcAft>
              <a:defRPr sz="1600" b="1">
                <a:solidFill>
                  <a:schemeClr val="tx1"/>
                </a:solidFill>
                <a:latin typeface="Arial" pitchFamily="34" charset="0"/>
              </a:defRPr>
            </a:lvl7pPr>
            <a:lvl8pPr marL="3429000" indent="-228600" eaLnBrk="0" fontAlgn="base" hangingPunct="0">
              <a:spcBef>
                <a:spcPct val="0"/>
              </a:spcBef>
              <a:spcAft>
                <a:spcPct val="0"/>
              </a:spcAft>
              <a:defRPr sz="1600" b="1">
                <a:solidFill>
                  <a:schemeClr val="tx1"/>
                </a:solidFill>
                <a:latin typeface="Arial" pitchFamily="34" charset="0"/>
              </a:defRPr>
            </a:lvl8pPr>
            <a:lvl9pPr marL="3886200" indent="-228600" eaLnBrk="0" fontAlgn="base" hangingPunct="0">
              <a:spcBef>
                <a:spcPct val="0"/>
              </a:spcBef>
              <a:spcAft>
                <a:spcPct val="0"/>
              </a:spcAft>
              <a:defRPr sz="1600" b="1">
                <a:solidFill>
                  <a:schemeClr val="tx1"/>
                </a:solidFill>
                <a:latin typeface="Arial" pitchFamily="34" charset="0"/>
              </a:defRPr>
            </a:lvl9pPr>
          </a:lstStyle>
          <a:p>
            <a:pPr eaLnBrk="1" hangingPunct="1"/>
            <a:fld id="{8FDF8993-B458-4FB1-A2F7-E314BE581FAC}" type="slidenum">
              <a:rPr lang="de-DE" sz="1200" b="0"/>
              <a:pPr eaLnBrk="1" hangingPunct="1"/>
              <a:t>8</a:t>
            </a:fld>
            <a:endParaRPr lang="de-DE" sz="1200" b="0"/>
          </a:p>
        </p:txBody>
      </p:sp>
      <p:sp>
        <p:nvSpPr>
          <p:cNvPr id="399363" name="Rectangle 2"/>
          <p:cNvSpPr>
            <a:spLocks noGrp="1" noRot="1" noChangeAspect="1" noChangeArrowheads="1" noTextEdit="1"/>
          </p:cNvSpPr>
          <p:nvPr>
            <p:ph type="sldImg"/>
          </p:nvPr>
        </p:nvSpPr>
        <p:spPr>
          <a:xfrm>
            <a:off x="-2292350" y="1274763"/>
            <a:ext cx="11285538" cy="8464550"/>
          </a:xfrm>
          <a:prstGeom prst="rect">
            <a:avLst/>
          </a:prstGeom>
          <a:ln/>
        </p:spPr>
      </p:sp>
      <p:sp>
        <p:nvSpPr>
          <p:cNvPr id="399364" name="Rectangle 3"/>
          <p:cNvSpPr>
            <a:spLocks noGrp="1" noChangeArrowheads="1"/>
          </p:cNvSpPr>
          <p:nvPr>
            <p:ph type="body" idx="1"/>
          </p:nvPr>
        </p:nvSpPr>
        <p:spPr>
          <a:xfrm>
            <a:off x="806450" y="368300"/>
            <a:ext cx="5745163" cy="312738"/>
          </a:xfrm>
          <a:prstGeom prst="rect">
            <a:avLst/>
          </a:prstGeom>
          <a:noFill/>
        </p:spPr>
        <p:txBody>
          <a:bodyPr/>
          <a:lstStyle/>
          <a:p>
            <a:pPr eaLnBrk="1" hangingPunct="1"/>
            <a:endParaRPr lang="en-US" smtClean="0"/>
          </a:p>
        </p:txBody>
      </p:sp>
    </p:spTree>
    <p:extLst>
      <p:ext uri="{BB962C8B-B14F-4D97-AF65-F5344CB8AC3E}">
        <p14:creationId xmlns:p14="http://schemas.microsoft.com/office/powerpoint/2010/main" xmlns="" val="2159511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7"/>
          <p:cNvSpPr>
            <a:spLocks noGrp="1" noChangeArrowheads="1"/>
          </p:cNvSpPr>
          <p:nvPr>
            <p:ph type="sldNum" sz="quarter" idx="5"/>
          </p:nvPr>
        </p:nvSpPr>
        <p:spPr>
          <a:xfrm>
            <a:off x="3884613" y="8685213"/>
            <a:ext cx="2971800" cy="457200"/>
          </a:xfrm>
          <a:prstGeom prst="rect">
            <a:avLst/>
          </a:prstGeom>
          <a:noFill/>
        </p:spPr>
        <p:txBody>
          <a:bodyPr/>
          <a:lstStyle>
            <a:lvl1pPr eaLnBrk="0" hangingPunct="0">
              <a:defRPr sz="1600" b="1">
                <a:solidFill>
                  <a:schemeClr val="tx1"/>
                </a:solidFill>
                <a:latin typeface="Arial" pitchFamily="34" charset="0"/>
              </a:defRPr>
            </a:lvl1pPr>
            <a:lvl2pPr marL="742950" indent="-285750" eaLnBrk="0" hangingPunct="0">
              <a:defRPr sz="1600" b="1">
                <a:solidFill>
                  <a:schemeClr val="tx1"/>
                </a:solidFill>
                <a:latin typeface="Arial" pitchFamily="34" charset="0"/>
              </a:defRPr>
            </a:lvl2pPr>
            <a:lvl3pPr marL="1143000" indent="-228600" eaLnBrk="0" hangingPunct="0">
              <a:defRPr sz="1600" b="1">
                <a:solidFill>
                  <a:schemeClr val="tx1"/>
                </a:solidFill>
                <a:latin typeface="Arial" pitchFamily="34" charset="0"/>
              </a:defRPr>
            </a:lvl3pPr>
            <a:lvl4pPr marL="1600200" indent="-228600" eaLnBrk="0" hangingPunct="0">
              <a:defRPr sz="1600" b="1">
                <a:solidFill>
                  <a:schemeClr val="tx1"/>
                </a:solidFill>
                <a:latin typeface="Arial" pitchFamily="34" charset="0"/>
              </a:defRPr>
            </a:lvl4pPr>
            <a:lvl5pPr marL="2057400" indent="-228600" eaLnBrk="0" hangingPunct="0">
              <a:defRPr sz="1600" b="1">
                <a:solidFill>
                  <a:schemeClr val="tx1"/>
                </a:solidFill>
                <a:latin typeface="Arial" pitchFamily="34" charset="0"/>
              </a:defRPr>
            </a:lvl5pPr>
            <a:lvl6pPr marL="2514600" indent="-228600" eaLnBrk="0" fontAlgn="base" hangingPunct="0">
              <a:spcBef>
                <a:spcPct val="0"/>
              </a:spcBef>
              <a:spcAft>
                <a:spcPct val="0"/>
              </a:spcAft>
              <a:defRPr sz="1600" b="1">
                <a:solidFill>
                  <a:schemeClr val="tx1"/>
                </a:solidFill>
                <a:latin typeface="Arial" pitchFamily="34" charset="0"/>
              </a:defRPr>
            </a:lvl6pPr>
            <a:lvl7pPr marL="2971800" indent="-228600" eaLnBrk="0" fontAlgn="base" hangingPunct="0">
              <a:spcBef>
                <a:spcPct val="0"/>
              </a:spcBef>
              <a:spcAft>
                <a:spcPct val="0"/>
              </a:spcAft>
              <a:defRPr sz="1600" b="1">
                <a:solidFill>
                  <a:schemeClr val="tx1"/>
                </a:solidFill>
                <a:latin typeface="Arial" pitchFamily="34" charset="0"/>
              </a:defRPr>
            </a:lvl7pPr>
            <a:lvl8pPr marL="3429000" indent="-228600" eaLnBrk="0" fontAlgn="base" hangingPunct="0">
              <a:spcBef>
                <a:spcPct val="0"/>
              </a:spcBef>
              <a:spcAft>
                <a:spcPct val="0"/>
              </a:spcAft>
              <a:defRPr sz="1600" b="1">
                <a:solidFill>
                  <a:schemeClr val="tx1"/>
                </a:solidFill>
                <a:latin typeface="Arial" pitchFamily="34" charset="0"/>
              </a:defRPr>
            </a:lvl8pPr>
            <a:lvl9pPr marL="3886200" indent="-228600" eaLnBrk="0" fontAlgn="base" hangingPunct="0">
              <a:spcBef>
                <a:spcPct val="0"/>
              </a:spcBef>
              <a:spcAft>
                <a:spcPct val="0"/>
              </a:spcAft>
              <a:defRPr sz="1600" b="1">
                <a:solidFill>
                  <a:schemeClr val="tx1"/>
                </a:solidFill>
                <a:latin typeface="Arial" pitchFamily="34" charset="0"/>
              </a:defRPr>
            </a:lvl9pPr>
          </a:lstStyle>
          <a:p>
            <a:pPr eaLnBrk="1" hangingPunct="1"/>
            <a:fld id="{8FDF8993-B458-4FB1-A2F7-E314BE581FAC}" type="slidenum">
              <a:rPr lang="de-DE" sz="1200" b="0"/>
              <a:pPr eaLnBrk="1" hangingPunct="1"/>
              <a:t>9</a:t>
            </a:fld>
            <a:endParaRPr lang="de-DE" sz="1200" b="0"/>
          </a:p>
        </p:txBody>
      </p:sp>
      <p:sp>
        <p:nvSpPr>
          <p:cNvPr id="399363" name="Rectangle 2"/>
          <p:cNvSpPr>
            <a:spLocks noGrp="1" noRot="1" noChangeAspect="1" noChangeArrowheads="1" noTextEdit="1"/>
          </p:cNvSpPr>
          <p:nvPr>
            <p:ph type="sldImg"/>
          </p:nvPr>
        </p:nvSpPr>
        <p:spPr>
          <a:xfrm>
            <a:off x="-2762250" y="1274763"/>
            <a:ext cx="12225338" cy="8464550"/>
          </a:xfrm>
          <a:prstGeom prst="rect">
            <a:avLst/>
          </a:prstGeom>
          <a:ln/>
        </p:spPr>
      </p:sp>
      <p:sp>
        <p:nvSpPr>
          <p:cNvPr id="399364" name="Rectangle 3"/>
          <p:cNvSpPr>
            <a:spLocks noGrp="1" noChangeArrowheads="1"/>
          </p:cNvSpPr>
          <p:nvPr>
            <p:ph type="body" idx="1"/>
          </p:nvPr>
        </p:nvSpPr>
        <p:spPr>
          <a:xfrm>
            <a:off x="806450" y="368300"/>
            <a:ext cx="5745163" cy="312738"/>
          </a:xfrm>
          <a:prstGeom prst="rect">
            <a:avLst/>
          </a:prstGeom>
          <a:noFill/>
        </p:spPr>
        <p:txBody>
          <a:bodyPr/>
          <a:lstStyle/>
          <a:p>
            <a:pPr eaLnBrk="1" hangingPunct="1"/>
            <a:endParaRPr lang="en-US" smtClean="0"/>
          </a:p>
        </p:txBody>
      </p:sp>
    </p:spTree>
    <p:extLst>
      <p:ext uri="{BB962C8B-B14F-4D97-AF65-F5344CB8AC3E}">
        <p14:creationId xmlns:p14="http://schemas.microsoft.com/office/powerpoint/2010/main" xmlns="" val="4156535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1E57A1C-D039-4771-A7A9-E320EA04847F}" type="datetimeFigureOut">
              <a:rPr lang="en-US" smtClean="0"/>
              <a:t>12/29/2016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FEDA76E-D5BA-451B-9AB3-31B4A8929FEC}"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1E57A1C-D039-4771-A7A9-E320EA04847F}" type="datetimeFigureOut">
              <a:rPr lang="en-US" smtClean="0"/>
              <a:t>12/29/2016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FEDA76E-D5BA-451B-9AB3-31B4A8929FEC}"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1E57A1C-D039-4771-A7A9-E320EA04847F}" type="datetimeFigureOut">
              <a:rPr lang="en-US" smtClean="0"/>
              <a:t>12/29/2016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FEDA76E-D5BA-451B-9AB3-31B4A8929FEC}" type="slidenum">
              <a:rPr lang="en-IN" smtClean="0"/>
              <a:t>‹#›</a:t>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Tex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1E57A1C-D039-4771-A7A9-E320EA04847F}" type="datetimeFigureOut">
              <a:rPr lang="en-US" smtClean="0"/>
              <a:t>12/29/2016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FEDA76E-D5BA-451B-9AB3-31B4A8929FEC}"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E57A1C-D039-4771-A7A9-E320EA04847F}" type="datetimeFigureOut">
              <a:rPr lang="en-US" smtClean="0"/>
              <a:t>12/29/2016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FEDA76E-D5BA-451B-9AB3-31B4A8929FEC}"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1E57A1C-D039-4771-A7A9-E320EA04847F}" type="datetimeFigureOut">
              <a:rPr lang="en-US" smtClean="0"/>
              <a:t>12/29/2016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FEDA76E-D5BA-451B-9AB3-31B4A8929FEC}"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1E57A1C-D039-4771-A7A9-E320EA04847F}" type="datetimeFigureOut">
              <a:rPr lang="en-US" smtClean="0"/>
              <a:t>12/29/2016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FEDA76E-D5BA-451B-9AB3-31B4A8929FEC}"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1E57A1C-D039-4771-A7A9-E320EA04847F}" type="datetimeFigureOut">
              <a:rPr lang="en-US" smtClean="0"/>
              <a:t>12/29/2016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FEDA76E-D5BA-451B-9AB3-31B4A8929FEC}"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E57A1C-D039-4771-A7A9-E320EA04847F}" type="datetimeFigureOut">
              <a:rPr lang="en-US" smtClean="0"/>
              <a:t>12/29/2016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FEDA76E-D5BA-451B-9AB3-31B4A8929FEC}"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E57A1C-D039-4771-A7A9-E320EA04847F}" type="datetimeFigureOut">
              <a:rPr lang="en-US" smtClean="0"/>
              <a:t>12/29/2016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FEDA76E-D5BA-451B-9AB3-31B4A8929FEC}"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E57A1C-D039-4771-A7A9-E320EA04847F}" type="datetimeFigureOut">
              <a:rPr lang="en-US" smtClean="0"/>
              <a:t>12/29/2016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FEDA76E-D5BA-451B-9AB3-31B4A8929FEC}"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E57A1C-D039-4771-A7A9-E320EA04847F}" type="datetimeFigureOut">
              <a:rPr lang="en-US" smtClean="0"/>
              <a:t>12/29/2016</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EDA76E-D5BA-451B-9AB3-31B4A8929FEC}"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13.xml"/><Relationship Id="rId4" Type="http://schemas.openxmlformats.org/officeDocument/2006/relationships/image" Target="../media/image22.png"/></Relationships>
</file>

<file path=ppt/slides/_rels/slide12.xml.rels><?xml version="1.0" encoding="UTF-8" standalone="yes"?>
<Relationships xmlns="http://schemas.openxmlformats.org/package/2006/relationships"><Relationship Id="rId8" Type="http://schemas.openxmlformats.org/officeDocument/2006/relationships/tags" Target="../tags/tag91.xml"/><Relationship Id="rId13" Type="http://schemas.openxmlformats.org/officeDocument/2006/relationships/tags" Target="../tags/tag96.xml"/><Relationship Id="rId18" Type="http://schemas.openxmlformats.org/officeDocument/2006/relationships/tags" Target="../tags/tag101.xml"/><Relationship Id="rId26" Type="http://schemas.openxmlformats.org/officeDocument/2006/relationships/tags" Target="../tags/tag109.xml"/><Relationship Id="rId3" Type="http://schemas.openxmlformats.org/officeDocument/2006/relationships/tags" Target="../tags/tag86.xml"/><Relationship Id="rId21" Type="http://schemas.openxmlformats.org/officeDocument/2006/relationships/tags" Target="../tags/tag104.xml"/><Relationship Id="rId7" Type="http://schemas.openxmlformats.org/officeDocument/2006/relationships/tags" Target="../tags/tag90.xml"/><Relationship Id="rId12" Type="http://schemas.openxmlformats.org/officeDocument/2006/relationships/tags" Target="../tags/tag95.xml"/><Relationship Id="rId17" Type="http://schemas.openxmlformats.org/officeDocument/2006/relationships/tags" Target="../tags/tag100.xml"/><Relationship Id="rId25" Type="http://schemas.openxmlformats.org/officeDocument/2006/relationships/tags" Target="../tags/tag108.xml"/><Relationship Id="rId2" Type="http://schemas.openxmlformats.org/officeDocument/2006/relationships/tags" Target="../tags/tag85.xml"/><Relationship Id="rId16" Type="http://schemas.openxmlformats.org/officeDocument/2006/relationships/tags" Target="../tags/tag99.xml"/><Relationship Id="rId20" Type="http://schemas.openxmlformats.org/officeDocument/2006/relationships/tags" Target="../tags/tag103.xml"/><Relationship Id="rId1" Type="http://schemas.openxmlformats.org/officeDocument/2006/relationships/tags" Target="../tags/tag84.xml"/><Relationship Id="rId6" Type="http://schemas.openxmlformats.org/officeDocument/2006/relationships/tags" Target="../tags/tag89.xml"/><Relationship Id="rId11" Type="http://schemas.openxmlformats.org/officeDocument/2006/relationships/tags" Target="../tags/tag94.xml"/><Relationship Id="rId24" Type="http://schemas.openxmlformats.org/officeDocument/2006/relationships/tags" Target="../tags/tag107.xml"/><Relationship Id="rId5" Type="http://schemas.openxmlformats.org/officeDocument/2006/relationships/tags" Target="../tags/tag88.xml"/><Relationship Id="rId15" Type="http://schemas.openxmlformats.org/officeDocument/2006/relationships/tags" Target="../tags/tag98.xml"/><Relationship Id="rId23" Type="http://schemas.openxmlformats.org/officeDocument/2006/relationships/tags" Target="../tags/tag106.xml"/><Relationship Id="rId10" Type="http://schemas.openxmlformats.org/officeDocument/2006/relationships/tags" Target="../tags/tag93.xml"/><Relationship Id="rId19" Type="http://schemas.openxmlformats.org/officeDocument/2006/relationships/tags" Target="../tags/tag102.xml"/><Relationship Id="rId4" Type="http://schemas.openxmlformats.org/officeDocument/2006/relationships/tags" Target="../tags/tag87.xml"/><Relationship Id="rId9" Type="http://schemas.openxmlformats.org/officeDocument/2006/relationships/tags" Target="../tags/tag92.xml"/><Relationship Id="rId14" Type="http://schemas.openxmlformats.org/officeDocument/2006/relationships/tags" Target="../tags/tag97.xml"/><Relationship Id="rId22" Type="http://schemas.openxmlformats.org/officeDocument/2006/relationships/tags" Target="../tags/tag105.xml"/><Relationship Id="rId27"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18" Type="http://schemas.openxmlformats.org/officeDocument/2006/relationships/tags" Target="../tags/tag19.xml"/><Relationship Id="rId3" Type="http://schemas.openxmlformats.org/officeDocument/2006/relationships/tags" Target="../tags/tag4.xml"/><Relationship Id="rId21" Type="http://schemas.openxmlformats.org/officeDocument/2006/relationships/image" Target="../media/image2.jpeg"/><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tags" Target="../tags/tag18.xml"/><Relationship Id="rId2" Type="http://schemas.openxmlformats.org/officeDocument/2006/relationships/tags" Target="../tags/tag3.xml"/><Relationship Id="rId16" Type="http://schemas.openxmlformats.org/officeDocument/2006/relationships/tags" Target="../tags/tag17.xml"/><Relationship Id="rId20" Type="http://schemas.openxmlformats.org/officeDocument/2006/relationships/slideLayout" Target="../slideLayouts/slideLayout1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5" Type="http://schemas.openxmlformats.org/officeDocument/2006/relationships/tags" Target="../tags/tag16.xml"/><Relationship Id="rId10" Type="http://schemas.openxmlformats.org/officeDocument/2006/relationships/tags" Target="../tags/tag11.xml"/><Relationship Id="rId19" Type="http://schemas.openxmlformats.org/officeDocument/2006/relationships/tags" Target="../tags/tag20.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 Id="rId22"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8" Type="http://schemas.openxmlformats.org/officeDocument/2006/relationships/tags" Target="../tags/tag27.xml"/><Relationship Id="rId13" Type="http://schemas.openxmlformats.org/officeDocument/2006/relationships/tags" Target="../tags/tag32.xml"/><Relationship Id="rId18" Type="http://schemas.openxmlformats.org/officeDocument/2006/relationships/tags" Target="../tags/tag37.xml"/><Relationship Id="rId26" Type="http://schemas.openxmlformats.org/officeDocument/2006/relationships/tags" Target="../tags/tag45.xml"/><Relationship Id="rId39" Type="http://schemas.openxmlformats.org/officeDocument/2006/relationships/tags" Target="../tags/tag58.xml"/><Relationship Id="rId3" Type="http://schemas.openxmlformats.org/officeDocument/2006/relationships/tags" Target="../tags/tag22.xml"/><Relationship Id="rId21" Type="http://schemas.openxmlformats.org/officeDocument/2006/relationships/tags" Target="../tags/tag40.xml"/><Relationship Id="rId34" Type="http://schemas.openxmlformats.org/officeDocument/2006/relationships/tags" Target="../tags/tag53.xml"/><Relationship Id="rId7" Type="http://schemas.openxmlformats.org/officeDocument/2006/relationships/tags" Target="../tags/tag26.xml"/><Relationship Id="rId12" Type="http://schemas.openxmlformats.org/officeDocument/2006/relationships/tags" Target="../tags/tag31.xml"/><Relationship Id="rId17" Type="http://schemas.openxmlformats.org/officeDocument/2006/relationships/tags" Target="../tags/tag36.xml"/><Relationship Id="rId25" Type="http://schemas.openxmlformats.org/officeDocument/2006/relationships/tags" Target="../tags/tag44.xml"/><Relationship Id="rId33" Type="http://schemas.openxmlformats.org/officeDocument/2006/relationships/tags" Target="../tags/tag52.xml"/><Relationship Id="rId38" Type="http://schemas.openxmlformats.org/officeDocument/2006/relationships/tags" Target="../tags/tag57.xml"/><Relationship Id="rId2" Type="http://schemas.openxmlformats.org/officeDocument/2006/relationships/tags" Target="../tags/tag21.xml"/><Relationship Id="rId16" Type="http://schemas.openxmlformats.org/officeDocument/2006/relationships/tags" Target="../tags/tag35.xml"/><Relationship Id="rId20" Type="http://schemas.openxmlformats.org/officeDocument/2006/relationships/tags" Target="../tags/tag39.xml"/><Relationship Id="rId29" Type="http://schemas.openxmlformats.org/officeDocument/2006/relationships/tags" Target="../tags/tag48.xml"/><Relationship Id="rId41" Type="http://schemas.openxmlformats.org/officeDocument/2006/relationships/oleObject" Target="../embeddings/oleObject1.bin"/><Relationship Id="rId1" Type="http://schemas.openxmlformats.org/officeDocument/2006/relationships/vmlDrawing" Target="../drawings/vmlDrawing1.vml"/><Relationship Id="rId6" Type="http://schemas.openxmlformats.org/officeDocument/2006/relationships/tags" Target="../tags/tag25.xml"/><Relationship Id="rId11" Type="http://schemas.openxmlformats.org/officeDocument/2006/relationships/tags" Target="../tags/tag30.xml"/><Relationship Id="rId24" Type="http://schemas.openxmlformats.org/officeDocument/2006/relationships/tags" Target="../tags/tag43.xml"/><Relationship Id="rId32" Type="http://schemas.openxmlformats.org/officeDocument/2006/relationships/tags" Target="../tags/tag51.xml"/><Relationship Id="rId37" Type="http://schemas.openxmlformats.org/officeDocument/2006/relationships/tags" Target="../tags/tag56.xml"/><Relationship Id="rId40" Type="http://schemas.openxmlformats.org/officeDocument/2006/relationships/slideLayout" Target="../slideLayouts/slideLayout13.xml"/><Relationship Id="rId5" Type="http://schemas.openxmlformats.org/officeDocument/2006/relationships/tags" Target="../tags/tag24.xml"/><Relationship Id="rId15" Type="http://schemas.openxmlformats.org/officeDocument/2006/relationships/tags" Target="../tags/tag34.xml"/><Relationship Id="rId23" Type="http://schemas.openxmlformats.org/officeDocument/2006/relationships/tags" Target="../tags/tag42.xml"/><Relationship Id="rId28" Type="http://schemas.openxmlformats.org/officeDocument/2006/relationships/tags" Target="../tags/tag47.xml"/><Relationship Id="rId36" Type="http://schemas.openxmlformats.org/officeDocument/2006/relationships/tags" Target="../tags/tag55.xml"/><Relationship Id="rId10" Type="http://schemas.openxmlformats.org/officeDocument/2006/relationships/tags" Target="../tags/tag29.xml"/><Relationship Id="rId19" Type="http://schemas.openxmlformats.org/officeDocument/2006/relationships/tags" Target="../tags/tag38.xml"/><Relationship Id="rId31" Type="http://schemas.openxmlformats.org/officeDocument/2006/relationships/tags" Target="../tags/tag50.xml"/><Relationship Id="rId4" Type="http://schemas.openxmlformats.org/officeDocument/2006/relationships/tags" Target="../tags/tag23.xml"/><Relationship Id="rId9" Type="http://schemas.openxmlformats.org/officeDocument/2006/relationships/tags" Target="../tags/tag28.xml"/><Relationship Id="rId14" Type="http://schemas.openxmlformats.org/officeDocument/2006/relationships/tags" Target="../tags/tag33.xml"/><Relationship Id="rId22" Type="http://schemas.openxmlformats.org/officeDocument/2006/relationships/tags" Target="../tags/tag41.xml"/><Relationship Id="rId27" Type="http://schemas.openxmlformats.org/officeDocument/2006/relationships/tags" Target="../tags/tag46.xml"/><Relationship Id="rId30" Type="http://schemas.openxmlformats.org/officeDocument/2006/relationships/tags" Target="../tags/tag49.xml"/><Relationship Id="rId35" Type="http://schemas.openxmlformats.org/officeDocument/2006/relationships/tags" Target="../tags/tag54.xml"/></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8" Type="http://schemas.openxmlformats.org/officeDocument/2006/relationships/slideLayout" Target="../slideLayouts/slideLayout6.xml"/><Relationship Id="rId3" Type="http://schemas.openxmlformats.org/officeDocument/2006/relationships/tags" Target="../tags/tag61.xml"/><Relationship Id="rId7" Type="http://schemas.openxmlformats.org/officeDocument/2006/relationships/tags" Target="../tags/tag65.xml"/><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tags" Target="../tags/tag64.xml"/><Relationship Id="rId11" Type="http://schemas.openxmlformats.org/officeDocument/2006/relationships/image" Target="../media/image10.emf"/><Relationship Id="rId5" Type="http://schemas.openxmlformats.org/officeDocument/2006/relationships/tags" Target="../tags/tag63.xml"/><Relationship Id="rId10" Type="http://schemas.openxmlformats.org/officeDocument/2006/relationships/image" Target="../media/image9.emf"/><Relationship Id="rId4" Type="http://schemas.openxmlformats.org/officeDocument/2006/relationships/tags" Target="../tags/tag62.xml"/><Relationship Id="rId9"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8" Type="http://schemas.openxmlformats.org/officeDocument/2006/relationships/tags" Target="../tags/tag73.xml"/><Relationship Id="rId13" Type="http://schemas.openxmlformats.org/officeDocument/2006/relationships/image" Target="../media/image12.emf"/><Relationship Id="rId3" Type="http://schemas.openxmlformats.org/officeDocument/2006/relationships/tags" Target="../tags/tag68.xml"/><Relationship Id="rId7" Type="http://schemas.openxmlformats.org/officeDocument/2006/relationships/tags" Target="../tags/tag72.xml"/><Relationship Id="rId12" Type="http://schemas.openxmlformats.org/officeDocument/2006/relationships/image" Target="../media/image11.emf"/><Relationship Id="rId2" Type="http://schemas.openxmlformats.org/officeDocument/2006/relationships/tags" Target="../tags/tag67.xml"/><Relationship Id="rId1" Type="http://schemas.openxmlformats.org/officeDocument/2006/relationships/tags" Target="../tags/tag66.xml"/><Relationship Id="rId6" Type="http://schemas.openxmlformats.org/officeDocument/2006/relationships/tags" Target="../tags/tag71.xml"/><Relationship Id="rId11" Type="http://schemas.openxmlformats.org/officeDocument/2006/relationships/notesSlide" Target="../notesSlides/notesSlide4.xml"/><Relationship Id="rId5" Type="http://schemas.openxmlformats.org/officeDocument/2006/relationships/tags" Target="../tags/tag70.xml"/><Relationship Id="rId10" Type="http://schemas.openxmlformats.org/officeDocument/2006/relationships/slideLayout" Target="../slideLayouts/slideLayout6.xml"/><Relationship Id="rId4" Type="http://schemas.openxmlformats.org/officeDocument/2006/relationships/tags" Target="../tags/tag69.xml"/><Relationship Id="rId9" Type="http://schemas.openxmlformats.org/officeDocument/2006/relationships/tags" Target="../tags/tag74.xml"/><Relationship Id="rId14" Type="http://schemas.openxmlformats.org/officeDocument/2006/relationships/image" Target="../media/image13.emf"/></Relationships>
</file>

<file path=ppt/slides/_rels/slide9.xml.rels><?xml version="1.0" encoding="UTF-8" standalone="yes"?>
<Relationships xmlns="http://schemas.openxmlformats.org/package/2006/relationships"><Relationship Id="rId8" Type="http://schemas.openxmlformats.org/officeDocument/2006/relationships/tags" Target="../tags/tag82.xml"/><Relationship Id="rId13" Type="http://schemas.openxmlformats.org/officeDocument/2006/relationships/image" Target="../media/image15.emf"/><Relationship Id="rId3" Type="http://schemas.openxmlformats.org/officeDocument/2006/relationships/tags" Target="../tags/tag77.xml"/><Relationship Id="rId7" Type="http://schemas.openxmlformats.org/officeDocument/2006/relationships/tags" Target="../tags/tag81.xml"/><Relationship Id="rId12" Type="http://schemas.openxmlformats.org/officeDocument/2006/relationships/image" Target="../media/image14.emf"/><Relationship Id="rId2" Type="http://schemas.openxmlformats.org/officeDocument/2006/relationships/tags" Target="../tags/tag76.xml"/><Relationship Id="rId1" Type="http://schemas.openxmlformats.org/officeDocument/2006/relationships/tags" Target="../tags/tag75.xml"/><Relationship Id="rId6" Type="http://schemas.openxmlformats.org/officeDocument/2006/relationships/tags" Target="../tags/tag80.xml"/><Relationship Id="rId11" Type="http://schemas.openxmlformats.org/officeDocument/2006/relationships/notesSlide" Target="../notesSlides/notesSlide5.xml"/><Relationship Id="rId5" Type="http://schemas.openxmlformats.org/officeDocument/2006/relationships/tags" Target="../tags/tag79.xml"/><Relationship Id="rId15" Type="http://schemas.openxmlformats.org/officeDocument/2006/relationships/image" Target="../media/image17.emf"/><Relationship Id="rId10" Type="http://schemas.openxmlformats.org/officeDocument/2006/relationships/slideLayout" Target="../slideLayouts/slideLayout6.xml"/><Relationship Id="rId4" Type="http://schemas.openxmlformats.org/officeDocument/2006/relationships/tags" Target="../tags/tag78.xml"/><Relationship Id="rId9" Type="http://schemas.openxmlformats.org/officeDocument/2006/relationships/tags" Target="../tags/tag83.xml"/><Relationship Id="rId14" Type="http://schemas.openxmlformats.org/officeDocument/2006/relationships/image" Target="../media/image1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verslide_title"/>
          <p:cNvSpPr/>
          <p:nvPr/>
        </p:nvSpPr>
        <p:spPr bwMode="auto">
          <a:xfrm>
            <a:off x="623597" y="3167946"/>
            <a:ext cx="8021908" cy="1965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000" b="1" dirty="0" smtClean="0">
              <a:solidFill>
                <a:srgbClr val="4D4D4D"/>
              </a:solidFill>
              <a:latin typeface="Arial" pitchFamily="34" charset="0"/>
              <a:cs typeface="Arial" pitchFamily="34" charset="0"/>
            </a:endParaRPr>
          </a:p>
          <a:p>
            <a:endParaRPr lang="en-US" sz="3000" b="1" dirty="0">
              <a:solidFill>
                <a:srgbClr val="4D4D4D"/>
              </a:solidFill>
              <a:latin typeface="Arial" pitchFamily="34" charset="0"/>
              <a:cs typeface="Arial" pitchFamily="34" charset="0"/>
            </a:endParaRPr>
          </a:p>
          <a:p>
            <a:endParaRPr lang="en-GB" sz="3000" b="1" dirty="0" smtClean="0">
              <a:solidFill>
                <a:srgbClr val="4D4D4D"/>
              </a:solidFill>
              <a:latin typeface="Arial" pitchFamily="34" charset="0"/>
              <a:cs typeface="Arial" pitchFamily="34" charset="0"/>
            </a:endParaRPr>
          </a:p>
          <a:p>
            <a:endParaRPr lang="en-GB" sz="3000" b="1" dirty="0">
              <a:solidFill>
                <a:srgbClr val="4D4D4D"/>
              </a:solidFill>
              <a:latin typeface="Arial" pitchFamily="34" charset="0"/>
              <a:cs typeface="Arial" pitchFamily="34" charset="0"/>
            </a:endParaRPr>
          </a:p>
          <a:p>
            <a:r>
              <a:rPr lang="en-GB" sz="3000" b="1" dirty="0" smtClean="0">
                <a:solidFill>
                  <a:srgbClr val="4D4D4D"/>
                </a:solidFill>
                <a:latin typeface="Arial" pitchFamily="34" charset="0"/>
                <a:cs typeface="Arial" pitchFamily="34" charset="0"/>
              </a:rPr>
              <a:t>Motilal </a:t>
            </a:r>
            <a:r>
              <a:rPr lang="en-GB" sz="3000" b="1" dirty="0">
                <a:solidFill>
                  <a:srgbClr val="4D4D4D"/>
                </a:solidFill>
                <a:latin typeface="Arial" pitchFamily="34" charset="0"/>
                <a:cs typeface="Arial" pitchFamily="34" charset="0"/>
              </a:rPr>
              <a:t>Oswal – Making of a </a:t>
            </a:r>
            <a:r>
              <a:rPr lang="en-GB" sz="3000" b="1" dirty="0" smtClean="0">
                <a:solidFill>
                  <a:srgbClr val="4D4D4D"/>
                </a:solidFill>
                <a:latin typeface="Arial" pitchFamily="34" charset="0"/>
                <a:cs typeface="Arial" pitchFamily="34" charset="0"/>
              </a:rPr>
              <a:t>financial services </a:t>
            </a:r>
            <a:r>
              <a:rPr lang="en-GB" sz="3000" b="1" dirty="0">
                <a:solidFill>
                  <a:srgbClr val="4D4D4D"/>
                </a:solidFill>
                <a:latin typeface="Arial" pitchFamily="34" charset="0"/>
                <a:cs typeface="Arial" pitchFamily="34" charset="0"/>
              </a:rPr>
              <a:t>behemoth </a:t>
            </a:r>
            <a:r>
              <a:rPr lang="en-GB" sz="3000" b="1" dirty="0" smtClean="0">
                <a:solidFill>
                  <a:srgbClr val="4D4D4D"/>
                </a:solidFill>
                <a:latin typeface="Arial" pitchFamily="34" charset="0"/>
                <a:cs typeface="Arial" pitchFamily="34" charset="0"/>
              </a:rPr>
              <a:t>!!!</a:t>
            </a:r>
          </a:p>
          <a:p>
            <a:endParaRPr lang="en-US" sz="3000" b="1" dirty="0" smtClean="0">
              <a:solidFill>
                <a:srgbClr val="4D4D4D"/>
              </a:solidFill>
              <a:latin typeface="Arial" pitchFamily="34" charset="0"/>
              <a:cs typeface="Arial" pitchFamily="34" charset="0"/>
            </a:endParaRPr>
          </a:p>
          <a:p>
            <a:endParaRPr lang="en-US" sz="3000" b="1" dirty="0" smtClean="0">
              <a:solidFill>
                <a:srgbClr val="4D4D4D"/>
              </a:solidFill>
              <a:latin typeface="Arial" pitchFamily="34" charset="0"/>
              <a:cs typeface="Arial" pitchFamily="34" charset="0"/>
            </a:endParaRPr>
          </a:p>
          <a:p>
            <a:endParaRPr lang="en-US" sz="3000" b="1" dirty="0">
              <a:solidFill>
                <a:srgbClr val="4D4D4D"/>
              </a:solidFill>
              <a:latin typeface="Arial" pitchFamily="34" charset="0"/>
              <a:cs typeface="Arial" pitchFamily="34" charset="0"/>
            </a:endParaRPr>
          </a:p>
          <a:p>
            <a:endParaRPr lang="en-GB" sz="3000" b="1" dirty="0">
              <a:solidFill>
                <a:srgbClr val="4D4D4D"/>
              </a:solidFill>
              <a:latin typeface="Arial" pitchFamily="34" charset="0"/>
              <a:cs typeface="Arial" pitchFamily="34" charset="0"/>
            </a:endParaRPr>
          </a:p>
        </p:txBody>
      </p:sp>
      <p:pic>
        <p:nvPicPr>
          <p:cNvPr id="4098" name="Picture 2" descr="Image result for motilal oswal"/>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2512019" y="1573426"/>
            <a:ext cx="3253154" cy="11620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p:cNvSpPr txBox="1"/>
          <p:nvPr/>
        </p:nvSpPr>
        <p:spPr>
          <a:xfrm>
            <a:off x="5572132" y="285728"/>
            <a:ext cx="3214678" cy="584775"/>
          </a:xfrm>
          <a:prstGeom prst="rect">
            <a:avLst/>
          </a:prstGeom>
          <a:noFill/>
        </p:spPr>
        <p:txBody>
          <a:bodyPr wrap="square" rtlCol="0">
            <a:spAutoFit/>
          </a:bodyPr>
          <a:lstStyle/>
          <a:p>
            <a:r>
              <a:rPr lang="en-US" sz="1600" b="1" dirty="0" smtClean="0">
                <a:solidFill>
                  <a:srgbClr val="4D4D4D"/>
                </a:solidFill>
                <a:latin typeface="Arial" pitchFamily="34" charset="0"/>
                <a:cs typeface="Arial" pitchFamily="34" charset="0"/>
              </a:rPr>
              <a:t>For educational purpose only</a:t>
            </a:r>
          </a:p>
          <a:p>
            <a:endParaRPr lang="en-IN" sz="1600" b="1" dirty="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22031" y="162000"/>
            <a:ext cx="8301046" cy="831600"/>
          </a:xfrm>
        </p:spPr>
        <p:txBody>
          <a:bodyPr>
            <a:normAutofit fontScale="90000"/>
          </a:bodyPr>
          <a:lstStyle/>
          <a:p>
            <a:r>
              <a:rPr lang="en-US" dirty="0" smtClean="0"/>
              <a:t/>
            </a:r>
            <a:br>
              <a:rPr lang="en-US" dirty="0" smtClean="0"/>
            </a:br>
            <a:r>
              <a:rPr lang="en-US" dirty="0" smtClean="0"/>
              <a:t>Valuation</a:t>
            </a:r>
            <a:endParaRPr lang="en-GB" dirty="0"/>
          </a:p>
        </p:txBody>
      </p:sp>
      <p:pic>
        <p:nvPicPr>
          <p:cNvPr id="5" name="Picture 4"/>
          <p:cNvPicPr>
            <a:picLocks noChangeAspect="1"/>
          </p:cNvPicPr>
          <p:nvPr/>
        </p:nvPicPr>
        <p:blipFill>
          <a:blip r:embed="rId2"/>
          <a:stretch>
            <a:fillRect/>
          </a:stretch>
        </p:blipFill>
        <p:spPr>
          <a:xfrm>
            <a:off x="422031" y="1939035"/>
            <a:ext cx="8301047" cy="2150562"/>
          </a:xfrm>
          <a:prstGeom prst="rect">
            <a:avLst/>
          </a:prstGeom>
        </p:spPr>
      </p:pic>
      <p:pic>
        <p:nvPicPr>
          <p:cNvPr id="6" name="Picture 5"/>
          <p:cNvPicPr>
            <a:picLocks noChangeAspect="1"/>
          </p:cNvPicPr>
          <p:nvPr/>
        </p:nvPicPr>
        <p:blipFill>
          <a:blip r:embed="rId3"/>
          <a:stretch>
            <a:fillRect/>
          </a:stretch>
        </p:blipFill>
        <p:spPr>
          <a:xfrm>
            <a:off x="422030" y="1411798"/>
            <a:ext cx="8301047" cy="546776"/>
          </a:xfrm>
          <a:prstGeom prst="rect">
            <a:avLst/>
          </a:prstGeom>
        </p:spPr>
      </p:pic>
    </p:spTree>
    <p:extLst>
      <p:ext uri="{BB962C8B-B14F-4D97-AF65-F5344CB8AC3E}">
        <p14:creationId xmlns:p14="http://schemas.microsoft.com/office/powerpoint/2010/main" xmlns="" val="11602330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22031" y="162000"/>
            <a:ext cx="8301046" cy="831600"/>
          </a:xfrm>
        </p:spPr>
        <p:txBody>
          <a:bodyPr/>
          <a:lstStyle/>
          <a:p>
            <a:r>
              <a:rPr lang="en-US" dirty="0" smtClean="0"/>
              <a:t>Future Valuation - </a:t>
            </a:r>
            <a:r>
              <a:rPr lang="en-US" dirty="0" err="1" smtClean="0"/>
              <a:t>SOTP</a:t>
            </a:r>
            <a:r>
              <a:rPr lang="en-US" dirty="0" smtClean="0"/>
              <a:t> based</a:t>
            </a:r>
            <a:endParaRPr lang="en-GB" dirty="0"/>
          </a:p>
        </p:txBody>
      </p:sp>
      <p:pic>
        <p:nvPicPr>
          <p:cNvPr id="9" name="Picture 8"/>
          <p:cNvPicPr>
            <a:picLocks noChangeAspect="1"/>
          </p:cNvPicPr>
          <p:nvPr/>
        </p:nvPicPr>
        <p:blipFill>
          <a:blip r:embed="rId2"/>
          <a:stretch>
            <a:fillRect/>
          </a:stretch>
        </p:blipFill>
        <p:spPr>
          <a:xfrm>
            <a:off x="1481624" y="3382449"/>
            <a:ext cx="6936143" cy="2076450"/>
          </a:xfrm>
          <a:prstGeom prst="rect">
            <a:avLst/>
          </a:prstGeom>
        </p:spPr>
      </p:pic>
      <p:pic>
        <p:nvPicPr>
          <p:cNvPr id="10" name="Picture 9"/>
          <p:cNvPicPr>
            <a:picLocks noChangeAspect="1"/>
          </p:cNvPicPr>
          <p:nvPr/>
        </p:nvPicPr>
        <p:blipFill>
          <a:blip r:embed="rId3"/>
          <a:stretch>
            <a:fillRect/>
          </a:stretch>
        </p:blipFill>
        <p:spPr>
          <a:xfrm>
            <a:off x="179376" y="1247171"/>
            <a:ext cx="8238392" cy="1762125"/>
          </a:xfrm>
          <a:prstGeom prst="rect">
            <a:avLst/>
          </a:prstGeom>
        </p:spPr>
      </p:pic>
      <p:pic>
        <p:nvPicPr>
          <p:cNvPr id="11" name="Picture 10"/>
          <p:cNvPicPr>
            <a:picLocks noChangeAspect="1"/>
          </p:cNvPicPr>
          <p:nvPr/>
        </p:nvPicPr>
        <p:blipFill>
          <a:blip r:embed="rId4"/>
          <a:stretch>
            <a:fillRect/>
          </a:stretch>
        </p:blipFill>
        <p:spPr>
          <a:xfrm>
            <a:off x="118817" y="3408207"/>
            <a:ext cx="1362808" cy="1733550"/>
          </a:xfrm>
          <a:prstGeom prst="rect">
            <a:avLst/>
          </a:prstGeom>
        </p:spPr>
      </p:pic>
      <p:sp>
        <p:nvSpPr>
          <p:cNvPr id="12" name="Oval 11"/>
          <p:cNvSpPr/>
          <p:nvPr/>
        </p:nvSpPr>
        <p:spPr>
          <a:xfrm>
            <a:off x="7396152" y="4609365"/>
            <a:ext cx="1410143" cy="1222689"/>
          </a:xfrm>
          <a:prstGeom prst="ellipse">
            <a:avLst/>
          </a:prstGeom>
          <a:solidFill>
            <a:schemeClr val="accent1">
              <a:alpha val="42000"/>
            </a:schemeClr>
          </a:solidFill>
          <a:ln w="63500">
            <a:solidFill>
              <a:schemeClr val="accent4"/>
            </a:solidFill>
            <a:prstDash val="lgDash"/>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GB" sz="1400" dirty="0" smtClean="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xmlns="" val="35861032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22031" y="162000"/>
            <a:ext cx="8301046" cy="831600"/>
          </a:xfrm>
        </p:spPr>
        <p:txBody>
          <a:bodyPr/>
          <a:lstStyle/>
          <a:p>
            <a:r>
              <a:rPr lang="en-US" dirty="0" smtClean="0"/>
              <a:t>To Summarize</a:t>
            </a:r>
            <a:endParaRPr lang="en-GB" dirty="0"/>
          </a:p>
        </p:txBody>
      </p:sp>
      <p:sp>
        <p:nvSpPr>
          <p:cNvPr id="4" name="TextColumnContent"/>
          <p:cNvSpPr>
            <a:spLocks noChangeArrowheads="1"/>
          </p:cNvSpPr>
          <p:nvPr>
            <p:custDataLst>
              <p:tags r:id="rId1"/>
            </p:custDataLst>
          </p:nvPr>
        </p:nvSpPr>
        <p:spPr bwMode="gray">
          <a:xfrm>
            <a:off x="420566" y="2038350"/>
            <a:ext cx="3796811" cy="3602038"/>
          </a:xfrm>
          <a:prstGeom prst="rect">
            <a:avLst/>
          </a:prstGeom>
          <a:noFill/>
          <a:ln w="9525" algn="ctr">
            <a:noFill/>
            <a:miter lim="800000"/>
            <a:headEnd type="none" w="lg" len="lg"/>
            <a:tailEnd type="none" w="lg" len="lg"/>
          </a:ln>
          <a:effectLst/>
        </p:spPr>
        <p:txBody>
          <a:bodyPr tIns="91440" bIns="91440"/>
          <a:lstStyle/>
          <a:p>
            <a:pPr marL="342900" indent="-342900">
              <a:buFont typeface="+mj-lt"/>
              <a:buAutoNum type="arabicPeriod"/>
            </a:pPr>
            <a:endParaRPr lang="en-GB" sz="1400" dirty="0">
              <a:solidFill>
                <a:srgbClr val="000000"/>
              </a:solidFill>
              <a:latin typeface="Arial" pitchFamily="34" charset="0"/>
              <a:cs typeface="Arial" pitchFamily="34" charset="0"/>
            </a:endParaRPr>
          </a:p>
        </p:txBody>
      </p:sp>
      <p:sp>
        <p:nvSpPr>
          <p:cNvPr id="5" name="Rectangle 8"/>
          <p:cNvSpPr>
            <a:spLocks noGrp="1" noChangeArrowheads="1"/>
          </p:cNvSpPr>
          <p:nvPr>
            <p:ph type="body" idx="4294967295"/>
            <p:custDataLst>
              <p:tags r:id="rId2"/>
            </p:custDataLst>
          </p:nvPr>
        </p:nvSpPr>
        <p:spPr>
          <a:xfrm>
            <a:off x="2357537" y="1660091"/>
            <a:ext cx="3663115" cy="566622"/>
          </a:xfrm>
          <a:noFill/>
          <a:extLst>
            <a:ext uri="{91240B29-F687-4F45-9708-019B960494DF}">
              <a14:hiddenLine xmlns:a14="http://schemas.microsoft.com/office/drawing/2010/main" xmlns="" w="19050">
                <a:solidFill>
                  <a:schemeClr val="hlink"/>
                </a:solidFill>
                <a:miter lim="800000"/>
                <a:headEnd/>
                <a:tailEnd/>
              </a14:hiddenLine>
            </a:ext>
          </a:extLst>
        </p:spPr>
        <p:txBody>
          <a:bodyPr vert="horz" lIns="55097" tIns="36731" rIns="36731" bIns="36731" rtlCol="0" anchor="ctr">
            <a:spAutoFit/>
          </a:bodyPr>
          <a:lstStyle/>
          <a:p>
            <a:pPr eaLnBrk="1" hangingPunct="1"/>
            <a:r>
              <a:rPr lang="en-US" smtClean="0"/>
              <a:t>…</a:t>
            </a:r>
          </a:p>
        </p:txBody>
      </p:sp>
      <p:sp>
        <p:nvSpPr>
          <p:cNvPr id="6" name="Rectangle 14"/>
          <p:cNvSpPr>
            <a:spLocks noGrp="1" noChangeArrowheads="1"/>
          </p:cNvSpPr>
          <p:nvPr>
            <p:ph type="body" idx="4294967295"/>
            <p:custDataLst>
              <p:tags r:id="rId3"/>
            </p:custDataLst>
          </p:nvPr>
        </p:nvSpPr>
        <p:spPr>
          <a:xfrm>
            <a:off x="3389189" y="2461864"/>
            <a:ext cx="2631462" cy="566622"/>
          </a:xfrm>
          <a:noFill/>
          <a:extLst>
            <a:ext uri="{91240B29-F687-4F45-9708-019B960494DF}">
              <a14:hiddenLine xmlns:a14="http://schemas.microsoft.com/office/drawing/2010/main" xmlns="" w="19050">
                <a:solidFill>
                  <a:schemeClr val="hlink"/>
                </a:solidFill>
                <a:miter lim="800000"/>
                <a:headEnd/>
                <a:tailEnd/>
              </a14:hiddenLine>
            </a:ext>
          </a:extLst>
        </p:spPr>
        <p:txBody>
          <a:bodyPr vert="horz" lIns="55097" tIns="36731" rIns="36731" bIns="36731" rtlCol="0" anchor="ctr">
            <a:spAutoFit/>
          </a:bodyPr>
          <a:lstStyle/>
          <a:p>
            <a:pPr eaLnBrk="1" hangingPunct="1"/>
            <a:r>
              <a:rPr lang="en-US" smtClean="0"/>
              <a:t>…</a:t>
            </a:r>
          </a:p>
        </p:txBody>
      </p:sp>
      <p:sp>
        <p:nvSpPr>
          <p:cNvPr id="7" name="Rectangle 20"/>
          <p:cNvSpPr>
            <a:spLocks noGrp="1" noChangeArrowheads="1"/>
          </p:cNvSpPr>
          <p:nvPr>
            <p:ph type="body" idx="4294967295"/>
            <p:custDataLst>
              <p:tags r:id="rId4"/>
            </p:custDataLst>
          </p:nvPr>
        </p:nvSpPr>
        <p:spPr>
          <a:xfrm>
            <a:off x="2236429" y="3265257"/>
            <a:ext cx="3784223" cy="566622"/>
          </a:xfrm>
          <a:noFill/>
          <a:extLst>
            <a:ext uri="{91240B29-F687-4F45-9708-019B960494DF}">
              <a14:hiddenLine xmlns:a14="http://schemas.microsoft.com/office/drawing/2010/main" xmlns="" w="19050">
                <a:solidFill>
                  <a:schemeClr val="hlink"/>
                </a:solidFill>
                <a:miter lim="800000"/>
                <a:headEnd/>
                <a:tailEnd/>
              </a14:hiddenLine>
            </a:ext>
          </a:extLst>
        </p:spPr>
        <p:txBody>
          <a:bodyPr vert="horz" lIns="55097" tIns="36731" rIns="36731" bIns="36731" rtlCol="0" anchor="ctr">
            <a:spAutoFit/>
          </a:bodyPr>
          <a:lstStyle/>
          <a:p>
            <a:pPr eaLnBrk="1" hangingPunct="1"/>
            <a:r>
              <a:rPr lang="en-US" smtClean="0"/>
              <a:t>…</a:t>
            </a:r>
          </a:p>
        </p:txBody>
      </p:sp>
      <p:sp>
        <p:nvSpPr>
          <p:cNvPr id="8" name="Rectangle 26"/>
          <p:cNvSpPr>
            <a:spLocks noGrp="1" noChangeArrowheads="1"/>
          </p:cNvSpPr>
          <p:nvPr>
            <p:ph type="body" idx="4294967295"/>
            <p:custDataLst>
              <p:tags r:id="rId5"/>
            </p:custDataLst>
          </p:nvPr>
        </p:nvSpPr>
        <p:spPr>
          <a:xfrm>
            <a:off x="2067477" y="4067032"/>
            <a:ext cx="3953175" cy="566622"/>
          </a:xfrm>
          <a:noFill/>
          <a:extLst>
            <a:ext uri="{91240B29-F687-4F45-9708-019B960494DF}">
              <a14:hiddenLine xmlns:a14="http://schemas.microsoft.com/office/drawing/2010/main" xmlns="" w="19050">
                <a:solidFill>
                  <a:schemeClr val="hlink"/>
                </a:solidFill>
                <a:miter lim="800000"/>
                <a:headEnd/>
                <a:tailEnd/>
              </a14:hiddenLine>
            </a:ext>
          </a:extLst>
        </p:spPr>
        <p:txBody>
          <a:bodyPr vert="horz" lIns="55097" tIns="36731" rIns="36731" bIns="36731" rtlCol="0" anchor="ctr">
            <a:spAutoFit/>
          </a:bodyPr>
          <a:lstStyle/>
          <a:p>
            <a:pPr eaLnBrk="1" hangingPunct="1"/>
            <a:r>
              <a:rPr lang="en-US" smtClean="0"/>
              <a:t>…</a:t>
            </a:r>
          </a:p>
        </p:txBody>
      </p:sp>
      <p:sp>
        <p:nvSpPr>
          <p:cNvPr id="9" name="Rectangle 32"/>
          <p:cNvSpPr>
            <a:spLocks noGrp="1" noChangeArrowheads="1"/>
          </p:cNvSpPr>
          <p:nvPr>
            <p:ph type="body" idx="4294967295"/>
            <p:custDataLst>
              <p:tags r:id="rId6"/>
            </p:custDataLst>
          </p:nvPr>
        </p:nvSpPr>
        <p:spPr>
          <a:xfrm>
            <a:off x="3197810" y="4870425"/>
            <a:ext cx="2822841" cy="566622"/>
          </a:xfrm>
          <a:noFill/>
          <a:extLst>
            <a:ext uri="{91240B29-F687-4F45-9708-019B960494DF}">
              <a14:hiddenLine xmlns:a14="http://schemas.microsoft.com/office/drawing/2010/main" xmlns="" w="19050">
                <a:solidFill>
                  <a:schemeClr val="hlink"/>
                </a:solidFill>
                <a:miter lim="800000"/>
                <a:headEnd/>
                <a:tailEnd/>
              </a14:hiddenLine>
            </a:ext>
          </a:extLst>
        </p:spPr>
        <p:txBody>
          <a:bodyPr vert="horz" lIns="55097" tIns="36731" rIns="36731" bIns="36731" rtlCol="0" anchor="ctr">
            <a:spAutoFit/>
          </a:bodyPr>
          <a:lstStyle/>
          <a:p>
            <a:pPr eaLnBrk="1" hangingPunct="1"/>
            <a:r>
              <a:rPr lang="en-US" smtClean="0"/>
              <a:t>…</a:t>
            </a:r>
          </a:p>
        </p:txBody>
      </p:sp>
      <p:sp>
        <p:nvSpPr>
          <p:cNvPr id="10" name="Rectangle 7"/>
          <p:cNvSpPr>
            <a:spLocks noChangeArrowheads="1"/>
          </p:cNvSpPr>
          <p:nvPr>
            <p:custDataLst>
              <p:tags r:id="rId7"/>
            </p:custDataLst>
          </p:nvPr>
        </p:nvSpPr>
        <p:spPr bwMode="auto">
          <a:xfrm>
            <a:off x="896774" y="1522411"/>
            <a:ext cx="7638946" cy="600926"/>
          </a:xfrm>
          <a:prstGeom prst="rect">
            <a:avLst/>
          </a:prstGeom>
          <a:solidFill>
            <a:schemeClr val="bg1"/>
          </a:solidFill>
          <a:ln w="19050">
            <a:solidFill>
              <a:schemeClr val="accent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55097" tIns="36731" rIns="36731" bIns="36731" anchor="ctr"/>
          <a:lstStyle/>
          <a:p>
            <a:r>
              <a:rPr lang="en-US" sz="1837" dirty="0" smtClean="0"/>
              <a:t>Great value investors at the helm </a:t>
            </a:r>
            <a:endParaRPr lang="en-US" sz="1837" dirty="0"/>
          </a:p>
        </p:txBody>
      </p:sp>
      <p:grpSp>
        <p:nvGrpSpPr>
          <p:cNvPr id="3" name="Group 9"/>
          <p:cNvGrpSpPr>
            <a:grpSpLocks/>
          </p:cNvGrpSpPr>
          <p:nvPr>
            <p:custDataLst>
              <p:tags r:id="rId8"/>
            </p:custDataLst>
          </p:nvPr>
        </p:nvGrpSpPr>
        <p:grpSpPr bwMode="auto">
          <a:xfrm>
            <a:off x="519998" y="1522411"/>
            <a:ext cx="333419" cy="600926"/>
            <a:chOff x="1240" y="1968"/>
            <a:chExt cx="960" cy="960"/>
          </a:xfrm>
          <a:solidFill>
            <a:schemeClr val="accent2">
              <a:lumMod val="50000"/>
            </a:schemeClr>
          </a:solidFill>
        </p:grpSpPr>
        <p:sp>
          <p:nvSpPr>
            <p:cNvPr id="12" name="Rectangle 10"/>
            <p:cNvSpPr>
              <a:spLocks noChangeArrowheads="1"/>
            </p:cNvSpPr>
            <p:nvPr>
              <p:custDataLst>
                <p:tags r:id="rId25"/>
              </p:custDataLst>
            </p:nvPr>
          </p:nvSpPr>
          <p:spPr bwMode="auto">
            <a:xfrm>
              <a:off x="1240" y="1968"/>
              <a:ext cx="960" cy="960"/>
            </a:xfrm>
            <a:prstGeom prst="rect">
              <a:avLst/>
            </a:prstGeom>
            <a:grpFill/>
            <a:ln w="19050">
              <a:solidFill>
                <a:schemeClr val="accent2"/>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55097" tIns="36731" rIns="36731" bIns="36731" anchor="ctr"/>
            <a:lstStyle/>
            <a:p>
              <a:endParaRPr lang="en-US" sz="1837"/>
            </a:p>
          </p:txBody>
        </p:sp>
        <p:sp>
          <p:nvSpPr>
            <p:cNvPr id="13" name="Rectangle 11"/>
            <p:cNvSpPr>
              <a:spLocks noChangeArrowheads="1"/>
            </p:cNvSpPr>
            <p:nvPr>
              <p:custDataLst>
                <p:tags r:id="rId26"/>
              </p:custDataLst>
            </p:nvPr>
          </p:nvSpPr>
          <p:spPr bwMode="auto">
            <a:xfrm>
              <a:off x="1240" y="1968"/>
              <a:ext cx="960" cy="960"/>
            </a:xfrm>
            <a:prstGeom prst="rect">
              <a:avLst/>
            </a:prstGeom>
            <a:grpFill/>
            <a:ln w="19050">
              <a:solidFill>
                <a:schemeClr val="accent2"/>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55097" tIns="36731" rIns="36731" bIns="36731" anchor="ctr"/>
            <a:lstStyle/>
            <a:p>
              <a:pPr marL="349861" indent="-349861" algn="ctr" defTabSz="913526">
                <a:buClr>
                  <a:schemeClr val="tx2"/>
                </a:buClr>
              </a:pPr>
              <a:r>
                <a:rPr lang="en-US" sz="2449">
                  <a:solidFill>
                    <a:schemeClr val="bg1"/>
                  </a:solidFill>
                </a:rPr>
                <a:t>1</a:t>
              </a:r>
            </a:p>
          </p:txBody>
        </p:sp>
      </p:grpSp>
      <p:sp>
        <p:nvSpPr>
          <p:cNvPr id="14" name="Rectangle 13"/>
          <p:cNvSpPr>
            <a:spLocks noChangeArrowheads="1"/>
          </p:cNvSpPr>
          <p:nvPr>
            <p:custDataLst>
              <p:tags r:id="rId9"/>
            </p:custDataLst>
          </p:nvPr>
        </p:nvSpPr>
        <p:spPr bwMode="auto">
          <a:xfrm>
            <a:off x="896774" y="2324186"/>
            <a:ext cx="7638946" cy="600925"/>
          </a:xfrm>
          <a:prstGeom prst="rect">
            <a:avLst/>
          </a:prstGeom>
          <a:solidFill>
            <a:schemeClr val="bg1"/>
          </a:solidFill>
          <a:ln w="19050">
            <a:solidFill>
              <a:schemeClr val="accent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55097" tIns="36731" rIns="36731" bIns="36731" anchor="ctr"/>
          <a:lstStyle/>
          <a:p>
            <a:r>
              <a:rPr lang="en-US" sz="1837" dirty="0" smtClean="0"/>
              <a:t>Firing all cylinders – all businesses are showing good traction</a:t>
            </a:r>
            <a:endParaRPr lang="en-US" sz="1837" b="1" dirty="0"/>
          </a:p>
        </p:txBody>
      </p:sp>
      <p:grpSp>
        <p:nvGrpSpPr>
          <p:cNvPr id="11" name="Group 15"/>
          <p:cNvGrpSpPr>
            <a:grpSpLocks/>
          </p:cNvGrpSpPr>
          <p:nvPr>
            <p:custDataLst>
              <p:tags r:id="rId10"/>
            </p:custDataLst>
          </p:nvPr>
        </p:nvGrpSpPr>
        <p:grpSpPr bwMode="auto">
          <a:xfrm>
            <a:off x="519998" y="2324186"/>
            <a:ext cx="333419" cy="600925"/>
            <a:chOff x="1240" y="1968"/>
            <a:chExt cx="960" cy="960"/>
          </a:xfrm>
          <a:solidFill>
            <a:schemeClr val="accent2">
              <a:lumMod val="50000"/>
            </a:schemeClr>
          </a:solidFill>
        </p:grpSpPr>
        <p:sp>
          <p:nvSpPr>
            <p:cNvPr id="16" name="Rectangle 16"/>
            <p:cNvSpPr>
              <a:spLocks noChangeArrowheads="1"/>
            </p:cNvSpPr>
            <p:nvPr>
              <p:custDataLst>
                <p:tags r:id="rId23"/>
              </p:custDataLst>
            </p:nvPr>
          </p:nvSpPr>
          <p:spPr bwMode="auto">
            <a:xfrm>
              <a:off x="1240" y="1968"/>
              <a:ext cx="960" cy="960"/>
            </a:xfrm>
            <a:prstGeom prst="rect">
              <a:avLst/>
            </a:prstGeom>
            <a:grpFill/>
            <a:ln w="19050">
              <a:solidFill>
                <a:schemeClr val="accent2"/>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55097" tIns="36731" rIns="36731" bIns="36731" anchor="ctr"/>
            <a:lstStyle/>
            <a:p>
              <a:endParaRPr lang="en-US" sz="1837"/>
            </a:p>
          </p:txBody>
        </p:sp>
        <p:sp>
          <p:nvSpPr>
            <p:cNvPr id="17" name="Rectangle 17"/>
            <p:cNvSpPr>
              <a:spLocks noChangeArrowheads="1"/>
            </p:cNvSpPr>
            <p:nvPr>
              <p:custDataLst>
                <p:tags r:id="rId24"/>
              </p:custDataLst>
            </p:nvPr>
          </p:nvSpPr>
          <p:spPr bwMode="auto">
            <a:xfrm>
              <a:off x="1240" y="1968"/>
              <a:ext cx="960" cy="960"/>
            </a:xfrm>
            <a:prstGeom prst="rect">
              <a:avLst/>
            </a:prstGeom>
            <a:grpFill/>
            <a:ln w="19050">
              <a:solidFill>
                <a:schemeClr val="accent2"/>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55097" tIns="36731" rIns="36731" bIns="36731" anchor="ctr"/>
            <a:lstStyle/>
            <a:p>
              <a:pPr marL="349861" indent="-349861" algn="ctr" defTabSz="913526">
                <a:buClr>
                  <a:schemeClr val="tx2"/>
                </a:buClr>
              </a:pPr>
              <a:r>
                <a:rPr lang="en-US" sz="2449">
                  <a:solidFill>
                    <a:schemeClr val="bg1"/>
                  </a:solidFill>
                </a:rPr>
                <a:t>2</a:t>
              </a:r>
            </a:p>
          </p:txBody>
        </p:sp>
      </p:grpSp>
      <p:sp>
        <p:nvSpPr>
          <p:cNvPr id="18" name="Rectangle 19"/>
          <p:cNvSpPr>
            <a:spLocks noChangeArrowheads="1"/>
          </p:cNvSpPr>
          <p:nvPr>
            <p:custDataLst>
              <p:tags r:id="rId11"/>
            </p:custDataLst>
          </p:nvPr>
        </p:nvSpPr>
        <p:spPr bwMode="auto">
          <a:xfrm>
            <a:off x="896774" y="3127579"/>
            <a:ext cx="7638946" cy="632736"/>
          </a:xfrm>
          <a:prstGeom prst="rect">
            <a:avLst/>
          </a:prstGeom>
          <a:solidFill>
            <a:schemeClr val="bg1"/>
          </a:solidFill>
          <a:ln w="19050">
            <a:solidFill>
              <a:schemeClr val="accent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55097" tIns="36731" rIns="36731" bIns="36731" anchor="ctr"/>
          <a:lstStyle/>
          <a:p>
            <a:r>
              <a:rPr lang="en-US" sz="1837" dirty="0" smtClean="0"/>
              <a:t>Investment phase towards completion and businesses are at inflection point</a:t>
            </a:r>
            <a:endParaRPr lang="en-US" sz="1837" dirty="0"/>
          </a:p>
        </p:txBody>
      </p:sp>
      <p:grpSp>
        <p:nvGrpSpPr>
          <p:cNvPr id="15" name="Group 21"/>
          <p:cNvGrpSpPr>
            <a:grpSpLocks/>
          </p:cNvGrpSpPr>
          <p:nvPr>
            <p:custDataLst>
              <p:tags r:id="rId12"/>
            </p:custDataLst>
          </p:nvPr>
        </p:nvGrpSpPr>
        <p:grpSpPr bwMode="auto">
          <a:xfrm>
            <a:off x="519998" y="3127580"/>
            <a:ext cx="333419" cy="600925"/>
            <a:chOff x="1240" y="1968"/>
            <a:chExt cx="960" cy="960"/>
          </a:xfrm>
          <a:solidFill>
            <a:schemeClr val="accent2">
              <a:lumMod val="50000"/>
            </a:schemeClr>
          </a:solidFill>
        </p:grpSpPr>
        <p:sp>
          <p:nvSpPr>
            <p:cNvPr id="20" name="Rectangle 22"/>
            <p:cNvSpPr>
              <a:spLocks noChangeArrowheads="1"/>
            </p:cNvSpPr>
            <p:nvPr>
              <p:custDataLst>
                <p:tags r:id="rId21"/>
              </p:custDataLst>
            </p:nvPr>
          </p:nvSpPr>
          <p:spPr bwMode="auto">
            <a:xfrm>
              <a:off x="1240" y="1968"/>
              <a:ext cx="960" cy="960"/>
            </a:xfrm>
            <a:prstGeom prst="rect">
              <a:avLst/>
            </a:prstGeom>
            <a:grpFill/>
            <a:ln w="19050">
              <a:solidFill>
                <a:schemeClr val="accent2"/>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55097" tIns="36731" rIns="36731" bIns="36731" anchor="ctr"/>
            <a:lstStyle/>
            <a:p>
              <a:endParaRPr lang="en-US" sz="1837"/>
            </a:p>
          </p:txBody>
        </p:sp>
        <p:sp>
          <p:nvSpPr>
            <p:cNvPr id="21" name="Rectangle 23"/>
            <p:cNvSpPr>
              <a:spLocks noChangeArrowheads="1"/>
            </p:cNvSpPr>
            <p:nvPr>
              <p:custDataLst>
                <p:tags r:id="rId22"/>
              </p:custDataLst>
            </p:nvPr>
          </p:nvSpPr>
          <p:spPr bwMode="auto">
            <a:xfrm>
              <a:off x="1240" y="1968"/>
              <a:ext cx="960" cy="960"/>
            </a:xfrm>
            <a:prstGeom prst="rect">
              <a:avLst/>
            </a:prstGeom>
            <a:grpFill/>
            <a:ln w="19050">
              <a:solidFill>
                <a:schemeClr val="accent2"/>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55097" tIns="36731" rIns="36731" bIns="36731" anchor="ctr"/>
            <a:lstStyle/>
            <a:p>
              <a:pPr marL="349861" indent="-349861" algn="ctr" defTabSz="913526">
                <a:buClr>
                  <a:schemeClr val="tx2"/>
                </a:buClr>
              </a:pPr>
              <a:r>
                <a:rPr lang="en-US" sz="2449">
                  <a:solidFill>
                    <a:schemeClr val="bg1"/>
                  </a:solidFill>
                </a:rPr>
                <a:t>3</a:t>
              </a:r>
            </a:p>
          </p:txBody>
        </p:sp>
      </p:grpSp>
      <p:sp>
        <p:nvSpPr>
          <p:cNvPr id="22" name="Rectangle 21"/>
          <p:cNvSpPr>
            <a:spLocks noChangeArrowheads="1"/>
          </p:cNvSpPr>
          <p:nvPr>
            <p:custDataLst>
              <p:tags r:id="rId13"/>
            </p:custDataLst>
          </p:nvPr>
        </p:nvSpPr>
        <p:spPr bwMode="auto">
          <a:xfrm>
            <a:off x="896775" y="3929352"/>
            <a:ext cx="7638945" cy="600926"/>
          </a:xfrm>
          <a:prstGeom prst="rect">
            <a:avLst/>
          </a:prstGeom>
          <a:solidFill>
            <a:schemeClr val="bg1"/>
          </a:solidFill>
          <a:ln w="19050">
            <a:solidFill>
              <a:schemeClr val="accent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55097" tIns="36731" rIns="36731" bIns="36731" anchor="ctr"/>
          <a:lstStyle/>
          <a:p>
            <a:r>
              <a:rPr lang="en-US" sz="1837" dirty="0" smtClean="0"/>
              <a:t>Demonetization will provide further boost to its businesses</a:t>
            </a:r>
            <a:endParaRPr lang="en-US" sz="1837" b="1" dirty="0"/>
          </a:p>
        </p:txBody>
      </p:sp>
      <p:grpSp>
        <p:nvGrpSpPr>
          <p:cNvPr id="19" name="Group 27"/>
          <p:cNvGrpSpPr>
            <a:grpSpLocks/>
          </p:cNvGrpSpPr>
          <p:nvPr>
            <p:custDataLst>
              <p:tags r:id="rId14"/>
            </p:custDataLst>
          </p:nvPr>
        </p:nvGrpSpPr>
        <p:grpSpPr bwMode="auto">
          <a:xfrm>
            <a:off x="519998" y="3929352"/>
            <a:ext cx="333419" cy="600926"/>
            <a:chOff x="1240" y="1968"/>
            <a:chExt cx="960" cy="960"/>
          </a:xfrm>
          <a:solidFill>
            <a:schemeClr val="accent2">
              <a:lumMod val="50000"/>
            </a:schemeClr>
          </a:solidFill>
        </p:grpSpPr>
        <p:sp>
          <p:nvSpPr>
            <p:cNvPr id="24" name="Rectangle 28"/>
            <p:cNvSpPr>
              <a:spLocks noChangeArrowheads="1"/>
            </p:cNvSpPr>
            <p:nvPr>
              <p:custDataLst>
                <p:tags r:id="rId19"/>
              </p:custDataLst>
            </p:nvPr>
          </p:nvSpPr>
          <p:spPr bwMode="auto">
            <a:xfrm>
              <a:off x="1240" y="1968"/>
              <a:ext cx="960" cy="960"/>
            </a:xfrm>
            <a:prstGeom prst="rect">
              <a:avLst/>
            </a:prstGeom>
            <a:grpFill/>
            <a:ln w="19050">
              <a:solidFill>
                <a:schemeClr val="accent2"/>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55097" tIns="36731" rIns="36731" bIns="36731" anchor="ctr"/>
            <a:lstStyle/>
            <a:p>
              <a:endParaRPr lang="en-US" sz="1837"/>
            </a:p>
          </p:txBody>
        </p:sp>
        <p:sp>
          <p:nvSpPr>
            <p:cNvPr id="25" name="Rectangle 29"/>
            <p:cNvSpPr>
              <a:spLocks noChangeArrowheads="1"/>
            </p:cNvSpPr>
            <p:nvPr>
              <p:custDataLst>
                <p:tags r:id="rId20"/>
              </p:custDataLst>
            </p:nvPr>
          </p:nvSpPr>
          <p:spPr bwMode="auto">
            <a:xfrm>
              <a:off x="1240" y="1968"/>
              <a:ext cx="960" cy="960"/>
            </a:xfrm>
            <a:prstGeom prst="rect">
              <a:avLst/>
            </a:prstGeom>
            <a:grpFill/>
            <a:ln w="19050">
              <a:solidFill>
                <a:schemeClr val="accent2"/>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55097" tIns="36731" rIns="36731" bIns="36731" anchor="ctr"/>
            <a:lstStyle/>
            <a:p>
              <a:pPr marL="349861" indent="-349861" algn="ctr" defTabSz="913526">
                <a:buClr>
                  <a:schemeClr val="tx2"/>
                </a:buClr>
              </a:pPr>
              <a:r>
                <a:rPr lang="en-US" sz="2449">
                  <a:solidFill>
                    <a:schemeClr val="bg1"/>
                  </a:solidFill>
                </a:rPr>
                <a:t>4</a:t>
              </a:r>
            </a:p>
          </p:txBody>
        </p:sp>
      </p:grpSp>
      <p:sp>
        <p:nvSpPr>
          <p:cNvPr id="26" name="Rectangle 31"/>
          <p:cNvSpPr>
            <a:spLocks noChangeArrowheads="1"/>
          </p:cNvSpPr>
          <p:nvPr>
            <p:custDataLst>
              <p:tags r:id="rId15"/>
            </p:custDataLst>
          </p:nvPr>
        </p:nvSpPr>
        <p:spPr bwMode="auto">
          <a:xfrm>
            <a:off x="896775" y="4732746"/>
            <a:ext cx="7638945" cy="600926"/>
          </a:xfrm>
          <a:prstGeom prst="rect">
            <a:avLst/>
          </a:prstGeom>
          <a:solidFill>
            <a:schemeClr val="bg1"/>
          </a:solidFill>
          <a:ln w="19050">
            <a:solidFill>
              <a:schemeClr val="accent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55097" tIns="36731" rIns="36731" bIns="36731" anchor="ctr"/>
          <a:lstStyle/>
          <a:p>
            <a:r>
              <a:rPr lang="en-US" sz="1837" dirty="0" smtClean="0"/>
              <a:t>Value unlocking opportunities in future through stake sale/demergers etc.</a:t>
            </a:r>
            <a:endParaRPr lang="en-US" sz="1837" b="1" dirty="0"/>
          </a:p>
        </p:txBody>
      </p:sp>
      <p:grpSp>
        <p:nvGrpSpPr>
          <p:cNvPr id="23" name="Group 33"/>
          <p:cNvGrpSpPr>
            <a:grpSpLocks/>
          </p:cNvGrpSpPr>
          <p:nvPr>
            <p:custDataLst>
              <p:tags r:id="rId16"/>
            </p:custDataLst>
          </p:nvPr>
        </p:nvGrpSpPr>
        <p:grpSpPr bwMode="auto">
          <a:xfrm>
            <a:off x="519998" y="4732746"/>
            <a:ext cx="333419" cy="600926"/>
            <a:chOff x="1240" y="1968"/>
            <a:chExt cx="960" cy="960"/>
          </a:xfrm>
          <a:solidFill>
            <a:schemeClr val="accent2">
              <a:lumMod val="50000"/>
            </a:schemeClr>
          </a:solidFill>
        </p:grpSpPr>
        <p:sp>
          <p:nvSpPr>
            <p:cNvPr id="28" name="Rectangle 34"/>
            <p:cNvSpPr>
              <a:spLocks noChangeArrowheads="1"/>
            </p:cNvSpPr>
            <p:nvPr>
              <p:custDataLst>
                <p:tags r:id="rId17"/>
              </p:custDataLst>
            </p:nvPr>
          </p:nvSpPr>
          <p:spPr bwMode="auto">
            <a:xfrm>
              <a:off x="1240" y="1968"/>
              <a:ext cx="960" cy="960"/>
            </a:xfrm>
            <a:prstGeom prst="rect">
              <a:avLst/>
            </a:prstGeom>
            <a:grpFill/>
            <a:ln w="19050">
              <a:solidFill>
                <a:schemeClr val="accent2"/>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55097" tIns="36731" rIns="36731" bIns="36731" anchor="ctr"/>
            <a:lstStyle/>
            <a:p>
              <a:endParaRPr lang="en-US" sz="1837"/>
            </a:p>
          </p:txBody>
        </p:sp>
        <p:sp>
          <p:nvSpPr>
            <p:cNvPr id="29" name="Rectangle 35"/>
            <p:cNvSpPr>
              <a:spLocks noChangeArrowheads="1"/>
            </p:cNvSpPr>
            <p:nvPr>
              <p:custDataLst>
                <p:tags r:id="rId18"/>
              </p:custDataLst>
            </p:nvPr>
          </p:nvSpPr>
          <p:spPr bwMode="auto">
            <a:xfrm>
              <a:off x="1240" y="1968"/>
              <a:ext cx="960" cy="960"/>
            </a:xfrm>
            <a:prstGeom prst="rect">
              <a:avLst/>
            </a:prstGeom>
            <a:grpFill/>
            <a:ln w="19050">
              <a:solidFill>
                <a:schemeClr val="accent2"/>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55097" tIns="36731" rIns="36731" bIns="36731" anchor="ctr"/>
            <a:lstStyle/>
            <a:p>
              <a:pPr marL="349861" indent="-349861" algn="ctr" defTabSz="913526">
                <a:buClr>
                  <a:schemeClr val="tx2"/>
                </a:buClr>
              </a:pPr>
              <a:r>
                <a:rPr lang="en-US" sz="2449">
                  <a:solidFill>
                    <a:schemeClr val="bg1"/>
                  </a:solidFill>
                </a:rPr>
                <a:t>5</a:t>
              </a:r>
            </a:p>
          </p:txBody>
        </p:sp>
      </p:grpSp>
    </p:spTree>
    <p:extLst>
      <p:ext uri="{BB962C8B-B14F-4D97-AF65-F5344CB8AC3E}">
        <p14:creationId xmlns:p14="http://schemas.microsoft.com/office/powerpoint/2010/main" xmlns="" val="737475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 calcmode="lin" valueType="num">
                                      <p:cBhvr additive="base">
                                        <p:cTn id="2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0" end="0"/>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ppt_x"/>
                                          </p:val>
                                        </p:tav>
                                        <p:tav tm="100000">
                                          <p:val>
                                            <p:strVal val="#ppt_x"/>
                                          </p:val>
                                        </p:tav>
                                      </p:tavLst>
                                    </p:anim>
                                    <p:anim calcmode="lin" valueType="num">
                                      <p:cBhvr additive="base">
                                        <p:cTn id="3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7">
                                            <p:txEl>
                                              <p:pRg st="0" end="0"/>
                                            </p:txEl>
                                          </p:spTgt>
                                        </p:tgtEl>
                                        <p:attrNameLst>
                                          <p:attrName>style.visibility</p:attrName>
                                        </p:attrNameLst>
                                      </p:cBhvr>
                                      <p:to>
                                        <p:strVal val="visible"/>
                                      </p:to>
                                    </p:set>
                                    <p:anim calcmode="lin" valueType="num">
                                      <p:cBhvr additive="base">
                                        <p:cTn id="3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7">
                                            <p:txEl>
                                              <p:pRg st="0" end="0"/>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anim calcmode="lin" valueType="num">
                                      <p:cBhvr additive="base">
                                        <p:cTn id="39" dur="500" fill="hold"/>
                                        <p:tgtEl>
                                          <p:spTgt spid="18"/>
                                        </p:tgtEl>
                                        <p:attrNameLst>
                                          <p:attrName>ppt_x</p:attrName>
                                        </p:attrNameLst>
                                      </p:cBhvr>
                                      <p:tavLst>
                                        <p:tav tm="0">
                                          <p:val>
                                            <p:strVal val="#ppt_x"/>
                                          </p:val>
                                        </p:tav>
                                        <p:tav tm="100000">
                                          <p:val>
                                            <p:strVal val="#ppt_x"/>
                                          </p:val>
                                        </p:tav>
                                      </p:tavLst>
                                    </p:anim>
                                    <p:anim calcmode="lin" valueType="num">
                                      <p:cBhvr additive="base">
                                        <p:cTn id="40" dur="500" fill="hold"/>
                                        <p:tgtEl>
                                          <p:spTgt spid="18"/>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ppt_x"/>
                                          </p:val>
                                        </p:tav>
                                        <p:tav tm="100000">
                                          <p:val>
                                            <p:strVal val="#ppt_x"/>
                                          </p:val>
                                        </p:tav>
                                      </p:tavLst>
                                    </p:anim>
                                    <p:anim calcmode="lin" valueType="num">
                                      <p:cBhvr additive="base">
                                        <p:cTn id="4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
                                            <p:txEl>
                                              <p:pRg st="0" end="0"/>
                                            </p:txEl>
                                          </p:spTgt>
                                        </p:tgtEl>
                                        <p:attrNameLst>
                                          <p:attrName>style.visibility</p:attrName>
                                        </p:attrNameLst>
                                      </p:cBhvr>
                                      <p:to>
                                        <p:strVal val="visible"/>
                                      </p:to>
                                    </p:set>
                                    <p:anim calcmode="lin" valueType="num">
                                      <p:cBhvr additive="base">
                                        <p:cTn id="49"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
                                            <p:txEl>
                                              <p:pRg st="0" end="0"/>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22"/>
                                        </p:tgtEl>
                                        <p:attrNameLst>
                                          <p:attrName>style.visibility</p:attrName>
                                        </p:attrNameLst>
                                      </p:cBhvr>
                                      <p:to>
                                        <p:strVal val="visible"/>
                                      </p:to>
                                    </p:set>
                                    <p:anim calcmode="lin" valueType="num">
                                      <p:cBhvr additive="base">
                                        <p:cTn id="53" dur="500" fill="hold"/>
                                        <p:tgtEl>
                                          <p:spTgt spid="22"/>
                                        </p:tgtEl>
                                        <p:attrNameLst>
                                          <p:attrName>ppt_x</p:attrName>
                                        </p:attrNameLst>
                                      </p:cBhvr>
                                      <p:tavLst>
                                        <p:tav tm="0">
                                          <p:val>
                                            <p:strVal val="#ppt_x"/>
                                          </p:val>
                                        </p:tav>
                                        <p:tav tm="100000">
                                          <p:val>
                                            <p:strVal val="#ppt_x"/>
                                          </p:val>
                                        </p:tav>
                                      </p:tavLst>
                                    </p:anim>
                                    <p:anim calcmode="lin" valueType="num">
                                      <p:cBhvr additive="base">
                                        <p:cTn id="54" dur="500" fill="hold"/>
                                        <p:tgtEl>
                                          <p:spTgt spid="22"/>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19"/>
                                        </p:tgtEl>
                                        <p:attrNameLst>
                                          <p:attrName>style.visibility</p:attrName>
                                        </p:attrNameLst>
                                      </p:cBhvr>
                                      <p:to>
                                        <p:strVal val="visible"/>
                                      </p:to>
                                    </p:set>
                                    <p:anim calcmode="lin" valueType="num">
                                      <p:cBhvr additive="base">
                                        <p:cTn id="57" dur="500" fill="hold"/>
                                        <p:tgtEl>
                                          <p:spTgt spid="19"/>
                                        </p:tgtEl>
                                        <p:attrNameLst>
                                          <p:attrName>ppt_x</p:attrName>
                                        </p:attrNameLst>
                                      </p:cBhvr>
                                      <p:tavLst>
                                        <p:tav tm="0">
                                          <p:val>
                                            <p:strVal val="#ppt_x"/>
                                          </p:val>
                                        </p:tav>
                                        <p:tav tm="100000">
                                          <p:val>
                                            <p:strVal val="#ppt_x"/>
                                          </p:val>
                                        </p:tav>
                                      </p:tavLst>
                                    </p:anim>
                                    <p:anim calcmode="lin" valueType="num">
                                      <p:cBhvr additive="base">
                                        <p:cTn id="5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9">
                                            <p:txEl>
                                              <p:pRg st="0" end="0"/>
                                            </p:txEl>
                                          </p:spTgt>
                                        </p:tgtEl>
                                        <p:attrNameLst>
                                          <p:attrName>style.visibility</p:attrName>
                                        </p:attrNameLst>
                                      </p:cBhvr>
                                      <p:to>
                                        <p:strVal val="visible"/>
                                      </p:to>
                                    </p:set>
                                    <p:anim calcmode="lin" valueType="num">
                                      <p:cBhvr additive="base">
                                        <p:cTn id="6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9">
                                            <p:txEl>
                                              <p:pRg st="0" end="0"/>
                                            </p:txEl>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6"/>
                                        </p:tgtEl>
                                        <p:attrNameLst>
                                          <p:attrName>style.visibility</p:attrName>
                                        </p:attrNameLst>
                                      </p:cBhvr>
                                      <p:to>
                                        <p:strVal val="visible"/>
                                      </p:to>
                                    </p:set>
                                    <p:anim calcmode="lin" valueType="num">
                                      <p:cBhvr additive="base">
                                        <p:cTn id="67" dur="500" fill="hold"/>
                                        <p:tgtEl>
                                          <p:spTgt spid="26"/>
                                        </p:tgtEl>
                                        <p:attrNameLst>
                                          <p:attrName>ppt_x</p:attrName>
                                        </p:attrNameLst>
                                      </p:cBhvr>
                                      <p:tavLst>
                                        <p:tav tm="0">
                                          <p:val>
                                            <p:strVal val="#ppt_x"/>
                                          </p:val>
                                        </p:tav>
                                        <p:tav tm="100000">
                                          <p:val>
                                            <p:strVal val="#ppt_x"/>
                                          </p:val>
                                        </p:tav>
                                      </p:tavLst>
                                    </p:anim>
                                    <p:anim calcmode="lin" valueType="num">
                                      <p:cBhvr additive="base">
                                        <p:cTn id="68" dur="500" fill="hold"/>
                                        <p:tgtEl>
                                          <p:spTgt spid="26"/>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23"/>
                                        </p:tgtEl>
                                        <p:attrNameLst>
                                          <p:attrName>style.visibility</p:attrName>
                                        </p:attrNameLst>
                                      </p:cBhvr>
                                      <p:to>
                                        <p:strVal val="visible"/>
                                      </p:to>
                                    </p:set>
                                    <p:anim calcmode="lin" valueType="num">
                                      <p:cBhvr additive="base">
                                        <p:cTn id="71" dur="500" fill="hold"/>
                                        <p:tgtEl>
                                          <p:spTgt spid="23"/>
                                        </p:tgtEl>
                                        <p:attrNameLst>
                                          <p:attrName>ppt_x</p:attrName>
                                        </p:attrNameLst>
                                      </p:cBhvr>
                                      <p:tavLst>
                                        <p:tav tm="0">
                                          <p:val>
                                            <p:strVal val="#ppt_x"/>
                                          </p:val>
                                        </p:tav>
                                        <p:tav tm="100000">
                                          <p:val>
                                            <p:strVal val="#ppt_x"/>
                                          </p:val>
                                        </p:tav>
                                      </p:tavLst>
                                    </p:anim>
                                    <p:anim calcmode="lin" valueType="num">
                                      <p:cBhvr additive="base">
                                        <p:cTn id="7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build="p"/>
      <p:bldP spid="8" grpId="0" build="p"/>
      <p:bldP spid="9" grpId="0" build="p"/>
      <p:bldP spid="10" grpId="0" animBg="1"/>
      <p:bldP spid="14" grpId="0" animBg="1"/>
      <p:bldP spid="18" grpId="0" animBg="1"/>
      <p:bldP spid="22" grpId="0" animBg="1"/>
      <p:bldP spid="2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22031" y="162000"/>
            <a:ext cx="8301046" cy="831600"/>
          </a:xfrm>
          <a:prstGeom prst="rect">
            <a:avLst/>
          </a:prstGeom>
        </p:spPr>
        <p:txBody>
          <a:bodyPr vert="horz" lIns="0" tIns="45720" rIns="0" bIns="45720" rtlCol="0" anchor="b" anchorCtr="0">
            <a:noAutofit/>
          </a:bodyPr>
          <a:lstStyle>
            <a:lvl1pPr algn="l" defTabSz="914400" rtl="0" eaLnBrk="1" latinLnBrk="0" hangingPunct="1">
              <a:spcBef>
                <a:spcPct val="0"/>
              </a:spcBef>
              <a:buNone/>
              <a:defRPr sz="2400" b="1" kern="1200">
                <a:solidFill>
                  <a:schemeClr val="tx2"/>
                </a:solidFill>
                <a:latin typeface="+mj-lt"/>
                <a:ea typeface="+mj-ea"/>
                <a:cs typeface="+mj-cs"/>
              </a:defRPr>
            </a:lvl1pPr>
          </a:lstStyle>
          <a:p>
            <a:r>
              <a:rPr lang="en-US" dirty="0" smtClean="0"/>
              <a:t>Disclaimer</a:t>
            </a:r>
            <a:endParaRPr lang="en-GB" dirty="0"/>
          </a:p>
        </p:txBody>
      </p:sp>
      <p:sp>
        <p:nvSpPr>
          <p:cNvPr id="3" name="TextBox 2"/>
          <p:cNvSpPr txBox="1"/>
          <p:nvPr/>
        </p:nvSpPr>
        <p:spPr>
          <a:xfrm>
            <a:off x="422031" y="1705969"/>
            <a:ext cx="8396523" cy="2767081"/>
          </a:xfrm>
          <a:prstGeom prst="rect">
            <a:avLst/>
          </a:prstGeom>
          <a:noFill/>
        </p:spPr>
        <p:txBody>
          <a:bodyPr wrap="square" tIns="90000" bIns="90000" rtlCol="0" anchor="t">
            <a:spAutoFit/>
          </a:bodyPr>
          <a:lstStyle/>
          <a:p>
            <a:pPr algn="ctr"/>
            <a:r>
              <a:rPr lang="en-US" sz="2400" dirty="0" smtClean="0">
                <a:solidFill>
                  <a:srgbClr val="000000"/>
                </a:solidFill>
                <a:latin typeface="Arial" pitchFamily="34" charset="0"/>
                <a:cs typeface="Arial" pitchFamily="34" charset="0"/>
              </a:rPr>
              <a:t>This presentation is for educational purpose only. Please use your own discretion before making any investment decision. It is always advisable to consult advisors for the investment decisions. </a:t>
            </a:r>
            <a:r>
              <a:rPr lang="en-GB" sz="2400" dirty="0"/>
              <a:t>The author disclaims any liability, loss, or risk taken by individuals who directly or indirectly act on the information contained herein. All readers must accept full responsibility for their use of this material.</a:t>
            </a:r>
            <a:endParaRPr lang="en-GB" sz="2400" dirty="0" smtClean="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xmlns="" val="2936598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Image result for thank you"/>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926988" y="1667485"/>
            <a:ext cx="5291132" cy="322988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691122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22031" y="162000"/>
            <a:ext cx="8301046" cy="831600"/>
          </a:xfrm>
        </p:spPr>
        <p:txBody>
          <a:bodyPr/>
          <a:lstStyle/>
          <a:p>
            <a:r>
              <a:rPr lang="en-US" dirty="0" smtClean="0"/>
              <a:t>Returns of the Marquee Investors</a:t>
            </a:r>
            <a:endParaRPr lang="en-GB" dirty="0"/>
          </a:p>
        </p:txBody>
      </p:sp>
      <p:pic>
        <p:nvPicPr>
          <p:cNvPr id="4100" name="Picture 4" descr="Image result for warren buffett"/>
          <p:cNvPicPr>
            <a:picLocks noChangeAspect="1" noChangeArrowheads="1"/>
          </p:cNvPicPr>
          <p:nvPr/>
        </p:nvPicPr>
        <p:blipFill>
          <a:blip r:embed="rId21">
            <a:extLst>
              <a:ext uri="{28A0092B-C50C-407E-A947-70E740481C1C}">
                <a14:useLocalDpi xmlns:a14="http://schemas.microsoft.com/office/drawing/2010/main" xmlns="" val="0"/>
              </a:ext>
            </a:extLst>
          </a:blip>
          <a:srcRect/>
          <a:stretch>
            <a:fillRect/>
          </a:stretch>
        </p:blipFill>
        <p:spPr bwMode="auto">
          <a:xfrm>
            <a:off x="2489599" y="1516948"/>
            <a:ext cx="3455985" cy="2105313"/>
          </a:xfrm>
          <a:prstGeom prst="rect">
            <a:avLst/>
          </a:prstGeom>
          <a:noFill/>
          <a:extLst>
            <a:ext uri="{909E8E84-426E-40DD-AFC4-6F175D3DCCD1}">
              <a14:hiddenFill xmlns:a14="http://schemas.microsoft.com/office/drawing/2010/main" xmlns="">
                <a:solidFill>
                  <a:srgbClr val="FFFFFF"/>
                </a:solidFill>
              </a14:hiddenFill>
            </a:ext>
          </a:extLst>
        </p:spPr>
      </p:pic>
      <p:sp>
        <p:nvSpPr>
          <p:cNvPr id="5" name="AutoShape 6" descr="Image result for prem watsa"/>
          <p:cNvSpPr>
            <a:spLocks noChangeAspect="1" noChangeArrowheads="1"/>
          </p:cNvSpPr>
          <p:nvPr/>
        </p:nvSpPr>
        <p:spPr bwMode="auto">
          <a:xfrm>
            <a:off x="143608" y="-144463"/>
            <a:ext cx="281354"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4112" name="Picture 16" descr="Image result for prem watsa"/>
          <p:cNvPicPr>
            <a:picLocks noChangeAspect="1" noChangeArrowheads="1"/>
          </p:cNvPicPr>
          <p:nvPr/>
        </p:nvPicPr>
        <p:blipFill>
          <a:blip r:embed="rId22">
            <a:extLst>
              <a:ext uri="{28A0092B-C50C-407E-A947-70E740481C1C}">
                <a14:useLocalDpi xmlns:a14="http://schemas.microsoft.com/office/drawing/2010/main" xmlns="" val="0"/>
              </a:ext>
            </a:extLst>
          </a:blip>
          <a:srcRect/>
          <a:stretch>
            <a:fillRect/>
          </a:stretch>
        </p:blipFill>
        <p:spPr bwMode="auto">
          <a:xfrm>
            <a:off x="6129130" y="1524546"/>
            <a:ext cx="2894007" cy="2090116"/>
          </a:xfrm>
          <a:prstGeom prst="rect">
            <a:avLst/>
          </a:prstGeom>
          <a:noFill/>
          <a:extLst>
            <a:ext uri="{909E8E84-426E-40DD-AFC4-6F175D3DCCD1}">
              <a14:hiddenFill xmlns:a14="http://schemas.microsoft.com/office/drawing/2010/main" xmlns="">
                <a:solidFill>
                  <a:srgbClr val="FFFFFF"/>
                </a:solidFill>
              </a14:hiddenFill>
            </a:ext>
          </a:extLst>
        </p:spPr>
      </p:pic>
      <p:sp>
        <p:nvSpPr>
          <p:cNvPr id="19" name="Rectangle 54"/>
          <p:cNvSpPr>
            <a:spLocks noChangeArrowheads="1"/>
          </p:cNvSpPr>
          <p:nvPr>
            <p:custDataLst>
              <p:tags r:id="rId1"/>
            </p:custDataLst>
          </p:nvPr>
        </p:nvSpPr>
        <p:spPr bwMode="gray">
          <a:xfrm>
            <a:off x="6947771" y="4201107"/>
            <a:ext cx="1235319" cy="198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smtClean="0">
                <a:ln>
                  <a:noFill/>
                </a:ln>
                <a:solidFill>
                  <a:schemeClr val="bg1"/>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AutoShape 57"/>
          <p:cNvSpPr>
            <a:spLocks noChangeArrowheads="1"/>
          </p:cNvSpPr>
          <p:nvPr>
            <p:custDataLst>
              <p:tags r:id="rId2"/>
            </p:custDataLst>
          </p:nvPr>
        </p:nvSpPr>
        <p:spPr bwMode="gray">
          <a:xfrm>
            <a:off x="3586530" y="3955606"/>
            <a:ext cx="1431681" cy="820177"/>
          </a:xfrm>
          <a:prstGeom prst="roundRect">
            <a:avLst>
              <a:gd name="adj" fmla="val 5574"/>
            </a:avLst>
          </a:prstGeom>
          <a:solidFill>
            <a:srgbClr val="E88A01"/>
          </a:solidFill>
          <a:ln w="28575" algn="ctr">
            <a:solidFill>
              <a:schemeClr val="bg1"/>
            </a:solidFill>
            <a:round/>
            <a:headEnd/>
            <a:tailEnd/>
          </a:ln>
          <a:effectLst/>
          <a:extLst>
            <a:ext uri="{AF507438-7753-43E0-B8FC-AC1667EBCBE1}">
              <a14:hiddenEffects xmlns:a14="http://schemas.microsoft.com/office/drawing/2010/main" xmlns="">
                <a:effectLst>
                  <a:outerShdw dist="35921" dir="2700000" algn="ctr" rotWithShape="0">
                    <a:srgbClr val="525252"/>
                  </a:outerShdw>
                </a:effectLst>
              </a14:hiddenEffects>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Rectangle 58"/>
          <p:cNvSpPr>
            <a:spLocks noChangeArrowheads="1"/>
          </p:cNvSpPr>
          <p:nvPr>
            <p:custDataLst>
              <p:tags r:id="rId3"/>
            </p:custDataLst>
          </p:nvPr>
        </p:nvSpPr>
        <p:spPr bwMode="gray">
          <a:xfrm>
            <a:off x="3678849" y="4206955"/>
            <a:ext cx="1235319" cy="1984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dirty="0" smtClean="0">
                <a:ln>
                  <a:noFill/>
                </a:ln>
                <a:solidFill>
                  <a:schemeClr val="bg1"/>
                </a:solidFill>
                <a:effectLst/>
                <a:latin typeface="Arial" pitchFamily="34" charset="0"/>
                <a:cs typeface="Arial" pitchFamily="34" charset="0"/>
              </a:rPr>
              <a:t>21.4%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 name="AutoShape 57"/>
          <p:cNvSpPr>
            <a:spLocks noChangeArrowheads="1"/>
          </p:cNvSpPr>
          <p:nvPr>
            <p:custDataLst>
              <p:tags r:id="rId4"/>
            </p:custDataLst>
          </p:nvPr>
        </p:nvSpPr>
        <p:spPr bwMode="gray">
          <a:xfrm>
            <a:off x="3586530" y="4904459"/>
            <a:ext cx="1431681" cy="820177"/>
          </a:xfrm>
          <a:prstGeom prst="roundRect">
            <a:avLst>
              <a:gd name="adj" fmla="val 5574"/>
            </a:avLst>
          </a:prstGeom>
          <a:solidFill>
            <a:srgbClr val="E88A01"/>
          </a:solidFill>
          <a:ln w="28575" algn="ctr">
            <a:solidFill>
              <a:schemeClr val="bg1"/>
            </a:solidFill>
            <a:round/>
            <a:headEnd/>
            <a:tailEnd/>
          </a:ln>
          <a:effectLst/>
          <a:extLst>
            <a:ext uri="{AF507438-7753-43E0-B8FC-AC1667EBCBE1}">
              <a14:hiddenEffects xmlns:a14="http://schemas.microsoft.com/office/drawing/2010/main" xmlns="">
                <a:effectLst>
                  <a:outerShdw dist="35921" dir="2700000" algn="ctr" rotWithShape="0">
                    <a:srgbClr val="525252"/>
                  </a:outerShdw>
                </a:effectLst>
              </a14:hiddenEffects>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58"/>
          <p:cNvSpPr>
            <a:spLocks noChangeArrowheads="1"/>
          </p:cNvSpPr>
          <p:nvPr>
            <p:custDataLst>
              <p:tags r:id="rId5"/>
            </p:custDataLst>
          </p:nvPr>
        </p:nvSpPr>
        <p:spPr bwMode="gray">
          <a:xfrm>
            <a:off x="3678849" y="5088863"/>
            <a:ext cx="1235319"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dirty="0" smtClean="0">
                <a:ln>
                  <a:noFill/>
                </a:ln>
                <a:solidFill>
                  <a:schemeClr val="bg1"/>
                </a:solidFill>
                <a:effectLst/>
                <a:latin typeface="Arial" pitchFamily="34" charset="0"/>
                <a:cs typeface="Arial" pitchFamily="34" charset="0"/>
              </a:rPr>
              <a:t>$11 million </a:t>
            </a:r>
          </a:p>
          <a:p>
            <a:pPr marL="0" marR="0" lvl="0" indent="0" algn="ctr" defTabSz="914400" rtl="0" eaLnBrk="1" fontAlgn="base" latinLnBrk="0" hangingPunct="1">
              <a:lnSpc>
                <a:spcPct val="100000"/>
              </a:lnSpc>
              <a:spcBef>
                <a:spcPct val="0"/>
              </a:spcBef>
              <a:spcAft>
                <a:spcPct val="0"/>
              </a:spcAft>
              <a:buClrTx/>
              <a:buSzTx/>
              <a:buFontTx/>
              <a:buNone/>
              <a:tabLst/>
            </a:pPr>
            <a:r>
              <a:rPr lang="en-US" sz="1300" b="1" dirty="0" smtClean="0">
                <a:solidFill>
                  <a:schemeClr val="bg1"/>
                </a:solidFill>
                <a:latin typeface="Arial" pitchFamily="34" charset="0"/>
                <a:cs typeface="Arial" pitchFamily="34" charset="0"/>
              </a:rPr>
              <a:t>(since 1964)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 name="AutoShape 57"/>
          <p:cNvSpPr>
            <a:spLocks noChangeArrowheads="1"/>
          </p:cNvSpPr>
          <p:nvPr>
            <p:custDataLst>
              <p:tags r:id="rId6"/>
            </p:custDataLst>
          </p:nvPr>
        </p:nvSpPr>
        <p:spPr bwMode="gray">
          <a:xfrm>
            <a:off x="3586530" y="5846280"/>
            <a:ext cx="1431681" cy="820177"/>
          </a:xfrm>
          <a:prstGeom prst="roundRect">
            <a:avLst>
              <a:gd name="adj" fmla="val 5574"/>
            </a:avLst>
          </a:prstGeom>
          <a:solidFill>
            <a:srgbClr val="E88A01"/>
          </a:solidFill>
          <a:ln w="28575" algn="ctr">
            <a:solidFill>
              <a:schemeClr val="bg1"/>
            </a:solidFill>
            <a:round/>
            <a:headEnd/>
            <a:tailEnd/>
          </a:ln>
          <a:effectLst/>
          <a:extLst>
            <a:ext uri="{AF507438-7753-43E0-B8FC-AC1667EBCBE1}">
              <a14:hiddenEffects xmlns:a14="http://schemas.microsoft.com/office/drawing/2010/main" xmlns="">
                <a:effectLst>
                  <a:outerShdw dist="35921" dir="2700000" algn="ctr" rotWithShape="0">
                    <a:srgbClr val="525252"/>
                  </a:outerShdw>
                </a:effectLst>
              </a14:hiddenEffects>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58"/>
          <p:cNvSpPr>
            <a:spLocks noChangeArrowheads="1"/>
          </p:cNvSpPr>
          <p:nvPr>
            <p:custDataLst>
              <p:tags r:id="rId7"/>
            </p:custDataLst>
          </p:nvPr>
        </p:nvSpPr>
        <p:spPr bwMode="gray">
          <a:xfrm>
            <a:off x="3678849" y="6059723"/>
            <a:ext cx="1235319" cy="1984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dirty="0" smtClean="0">
                <a:ln>
                  <a:noFill/>
                </a:ln>
                <a:solidFill>
                  <a:schemeClr val="bg1"/>
                </a:solidFill>
                <a:effectLst/>
                <a:latin typeface="Arial" pitchFamily="34" charset="0"/>
                <a:cs typeface="Arial" pitchFamily="34" charset="0"/>
              </a:rPr>
              <a:t>11000 X</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4" name="AutoShape 57"/>
          <p:cNvSpPr>
            <a:spLocks noChangeArrowheads="1"/>
          </p:cNvSpPr>
          <p:nvPr>
            <p:custDataLst>
              <p:tags r:id="rId8"/>
            </p:custDataLst>
          </p:nvPr>
        </p:nvSpPr>
        <p:spPr bwMode="gray">
          <a:xfrm>
            <a:off x="6751409" y="3955606"/>
            <a:ext cx="1431681" cy="820177"/>
          </a:xfrm>
          <a:prstGeom prst="roundRect">
            <a:avLst>
              <a:gd name="adj" fmla="val 5574"/>
            </a:avLst>
          </a:prstGeom>
          <a:solidFill>
            <a:srgbClr val="E88A01"/>
          </a:solidFill>
          <a:ln w="28575" algn="ctr">
            <a:solidFill>
              <a:schemeClr val="bg1"/>
            </a:solidFill>
            <a:round/>
            <a:headEnd/>
            <a:tailEnd/>
          </a:ln>
          <a:effectLst/>
          <a:extLst>
            <a:ext uri="{AF507438-7753-43E0-B8FC-AC1667EBCBE1}">
              <a14:hiddenEffects xmlns:a14="http://schemas.microsoft.com/office/drawing/2010/main" xmlns="">
                <a:effectLst>
                  <a:outerShdw dist="35921" dir="2700000" algn="ctr" rotWithShape="0">
                    <a:srgbClr val="525252"/>
                  </a:outerShdw>
                </a:effectLst>
              </a14:hiddenEffects>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 name="Rectangle 58"/>
          <p:cNvSpPr>
            <a:spLocks noChangeArrowheads="1"/>
          </p:cNvSpPr>
          <p:nvPr>
            <p:custDataLst>
              <p:tags r:id="rId9"/>
            </p:custDataLst>
          </p:nvPr>
        </p:nvSpPr>
        <p:spPr bwMode="gray">
          <a:xfrm>
            <a:off x="6843728" y="4207197"/>
            <a:ext cx="1235319" cy="1984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dirty="0" smtClean="0">
                <a:ln>
                  <a:noFill/>
                </a:ln>
                <a:solidFill>
                  <a:schemeClr val="bg1"/>
                </a:solidFill>
                <a:effectLst/>
                <a:latin typeface="Arial" pitchFamily="34" charset="0"/>
                <a:cs typeface="Arial" pitchFamily="34" charset="0"/>
              </a:rPr>
              <a:t>~21%</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6" name="AutoShape 57"/>
          <p:cNvSpPr>
            <a:spLocks noChangeArrowheads="1"/>
          </p:cNvSpPr>
          <p:nvPr>
            <p:custDataLst>
              <p:tags r:id="rId10"/>
            </p:custDataLst>
          </p:nvPr>
        </p:nvSpPr>
        <p:spPr bwMode="gray">
          <a:xfrm>
            <a:off x="6751409" y="4904459"/>
            <a:ext cx="1431681" cy="820177"/>
          </a:xfrm>
          <a:prstGeom prst="roundRect">
            <a:avLst>
              <a:gd name="adj" fmla="val 5574"/>
            </a:avLst>
          </a:prstGeom>
          <a:solidFill>
            <a:srgbClr val="E88A01"/>
          </a:solidFill>
          <a:ln w="28575" algn="ctr">
            <a:solidFill>
              <a:schemeClr val="bg1"/>
            </a:solidFill>
            <a:round/>
            <a:headEnd/>
            <a:tailEnd/>
          </a:ln>
          <a:effectLst/>
          <a:extLst>
            <a:ext uri="{AF507438-7753-43E0-B8FC-AC1667EBCBE1}">
              <a14:hiddenEffects xmlns:a14="http://schemas.microsoft.com/office/drawing/2010/main" xmlns="">
                <a:effectLst>
                  <a:outerShdw dist="35921" dir="2700000" algn="ctr" rotWithShape="0">
                    <a:srgbClr val="525252"/>
                  </a:outerShdw>
                </a:effectLst>
              </a14:hiddenEffects>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 name="Rectangle 58"/>
          <p:cNvSpPr>
            <a:spLocks noChangeArrowheads="1"/>
          </p:cNvSpPr>
          <p:nvPr>
            <p:custDataLst>
              <p:tags r:id="rId11"/>
            </p:custDataLst>
          </p:nvPr>
        </p:nvSpPr>
        <p:spPr bwMode="gray">
          <a:xfrm>
            <a:off x="6843728" y="5038405"/>
            <a:ext cx="1235319"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dirty="0" smtClean="0">
                <a:ln>
                  <a:noFill/>
                </a:ln>
                <a:solidFill>
                  <a:schemeClr val="bg1"/>
                </a:solidFill>
                <a:effectLst/>
                <a:latin typeface="Arial" pitchFamily="34" charset="0"/>
                <a:cs typeface="Arial" pitchFamily="34" charset="0"/>
              </a:rPr>
              <a:t>202,000</a:t>
            </a:r>
          </a:p>
          <a:p>
            <a:pPr marL="0" marR="0" lvl="0" indent="0" algn="ctr" defTabSz="914400" rtl="0" eaLnBrk="1" fontAlgn="base" latinLnBrk="0" hangingPunct="1">
              <a:lnSpc>
                <a:spcPct val="100000"/>
              </a:lnSpc>
              <a:spcBef>
                <a:spcPct val="0"/>
              </a:spcBef>
              <a:spcAft>
                <a:spcPct val="0"/>
              </a:spcAft>
              <a:buClrTx/>
              <a:buSzTx/>
              <a:buFontTx/>
              <a:buNone/>
              <a:tabLst/>
            </a:pPr>
            <a:r>
              <a:rPr lang="en-US" sz="1300" b="1" dirty="0" smtClean="0">
                <a:solidFill>
                  <a:schemeClr val="bg1"/>
                </a:solidFill>
                <a:latin typeface="Arial" pitchFamily="34" charset="0"/>
                <a:cs typeface="Arial" pitchFamily="34" charset="0"/>
              </a:rPr>
              <a:t>(since 1985)</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8" name="AutoShape 57"/>
          <p:cNvSpPr>
            <a:spLocks noChangeArrowheads="1"/>
          </p:cNvSpPr>
          <p:nvPr>
            <p:custDataLst>
              <p:tags r:id="rId12"/>
            </p:custDataLst>
          </p:nvPr>
        </p:nvSpPr>
        <p:spPr bwMode="gray">
          <a:xfrm>
            <a:off x="6751409" y="5846280"/>
            <a:ext cx="1431681" cy="820177"/>
          </a:xfrm>
          <a:prstGeom prst="roundRect">
            <a:avLst>
              <a:gd name="adj" fmla="val 5574"/>
            </a:avLst>
          </a:prstGeom>
          <a:solidFill>
            <a:srgbClr val="E88A01"/>
          </a:solidFill>
          <a:ln w="28575" algn="ctr">
            <a:solidFill>
              <a:schemeClr val="bg1"/>
            </a:solidFill>
            <a:round/>
            <a:headEnd/>
            <a:tailEnd/>
          </a:ln>
          <a:effectLst/>
          <a:extLst>
            <a:ext uri="{AF507438-7753-43E0-B8FC-AC1667EBCBE1}">
              <a14:hiddenEffects xmlns:a14="http://schemas.microsoft.com/office/drawing/2010/main" xmlns="">
                <a:effectLst>
                  <a:outerShdw dist="35921" dir="2700000" algn="ctr" rotWithShape="0">
                    <a:srgbClr val="525252"/>
                  </a:outerShdw>
                </a:effectLst>
              </a14:hiddenEffects>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 name="Rectangle 58"/>
          <p:cNvSpPr>
            <a:spLocks noChangeArrowheads="1"/>
          </p:cNvSpPr>
          <p:nvPr>
            <p:custDataLst>
              <p:tags r:id="rId13"/>
            </p:custDataLst>
          </p:nvPr>
        </p:nvSpPr>
        <p:spPr bwMode="gray">
          <a:xfrm>
            <a:off x="6843728" y="6059723"/>
            <a:ext cx="1235319" cy="1984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dirty="0" smtClean="0">
                <a:ln>
                  <a:noFill/>
                </a:ln>
                <a:solidFill>
                  <a:schemeClr val="bg1"/>
                </a:solidFill>
                <a:effectLst/>
                <a:latin typeface="Arial" pitchFamily="34" charset="0"/>
                <a:cs typeface="Arial" pitchFamily="34" charset="0"/>
              </a:rPr>
              <a:t>202 X</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0" name="AutoShape 57"/>
          <p:cNvSpPr>
            <a:spLocks noChangeArrowheads="1"/>
          </p:cNvSpPr>
          <p:nvPr>
            <p:custDataLst>
              <p:tags r:id="rId14"/>
            </p:custDataLst>
          </p:nvPr>
        </p:nvSpPr>
        <p:spPr bwMode="gray">
          <a:xfrm>
            <a:off x="234060" y="3954072"/>
            <a:ext cx="2131690" cy="820177"/>
          </a:xfrm>
          <a:prstGeom prst="roundRect">
            <a:avLst>
              <a:gd name="adj" fmla="val 5574"/>
            </a:avLst>
          </a:prstGeom>
          <a:solidFill>
            <a:schemeClr val="accent5">
              <a:lumMod val="50000"/>
            </a:schemeClr>
          </a:solidFill>
          <a:ln w="28575" algn="ctr">
            <a:solidFill>
              <a:schemeClr val="bg1"/>
            </a:solidFill>
            <a:round/>
            <a:headEnd/>
            <a:tailEnd/>
          </a:ln>
          <a:effectLs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 name="Rectangle 58"/>
          <p:cNvSpPr>
            <a:spLocks noChangeArrowheads="1"/>
          </p:cNvSpPr>
          <p:nvPr>
            <p:custDataLst>
              <p:tags r:id="rId15"/>
            </p:custDataLst>
          </p:nvPr>
        </p:nvSpPr>
        <p:spPr bwMode="gray">
          <a:xfrm>
            <a:off x="564793" y="4239184"/>
            <a:ext cx="1235319"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dirty="0" smtClean="0">
                <a:ln>
                  <a:noFill/>
                </a:ln>
                <a:solidFill>
                  <a:schemeClr val="bg1"/>
                </a:solidFill>
                <a:effectLst/>
                <a:latin typeface="Arial" pitchFamily="34" charset="0"/>
                <a:cs typeface="Arial" pitchFamily="34" charset="0"/>
              </a:rPr>
              <a:t>Returns </a:t>
            </a:r>
            <a:r>
              <a:rPr kumimoji="0" lang="en-GB" sz="1300" b="1" i="0" u="none" strike="noStrike" cap="none" normalizeH="0" baseline="0" dirty="0" err="1" smtClean="0">
                <a:ln>
                  <a:noFill/>
                </a:ln>
                <a:solidFill>
                  <a:schemeClr val="bg1"/>
                </a:solidFill>
                <a:effectLst/>
                <a:latin typeface="Arial" pitchFamily="34" charset="0"/>
                <a:cs typeface="Arial" pitchFamily="34" charset="0"/>
              </a:rPr>
              <a:t>CAGR</a:t>
            </a:r>
            <a:r>
              <a:rPr kumimoji="0" lang="en-GB" sz="1300" b="1" i="0" u="none" strike="noStrike" cap="none" normalizeH="0" baseline="0" dirty="0" smtClean="0">
                <a:ln>
                  <a:noFill/>
                </a:ln>
                <a:solidFill>
                  <a:schemeClr val="bg1"/>
                </a:solidFill>
                <a:effectLst/>
                <a:latin typeface="Arial"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 name="AutoShape 57"/>
          <p:cNvSpPr>
            <a:spLocks noChangeArrowheads="1"/>
          </p:cNvSpPr>
          <p:nvPr>
            <p:custDataLst>
              <p:tags r:id="rId16"/>
            </p:custDataLst>
          </p:nvPr>
        </p:nvSpPr>
        <p:spPr bwMode="gray">
          <a:xfrm>
            <a:off x="234060" y="4902925"/>
            <a:ext cx="2131690" cy="820177"/>
          </a:xfrm>
          <a:prstGeom prst="roundRect">
            <a:avLst>
              <a:gd name="adj" fmla="val 5574"/>
            </a:avLst>
          </a:prstGeom>
          <a:solidFill>
            <a:schemeClr val="accent5">
              <a:lumMod val="50000"/>
            </a:schemeClr>
          </a:solidFill>
          <a:ln w="28575" algn="ctr">
            <a:solidFill>
              <a:schemeClr val="bg1"/>
            </a:solidFill>
            <a:round/>
            <a:headEnd/>
            <a:tailEnd/>
          </a:ln>
          <a:effectLs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 name="Rectangle 58"/>
          <p:cNvSpPr>
            <a:spLocks noChangeArrowheads="1"/>
          </p:cNvSpPr>
          <p:nvPr>
            <p:custDataLst>
              <p:tags r:id="rId17"/>
            </p:custDataLst>
          </p:nvPr>
        </p:nvSpPr>
        <p:spPr bwMode="gray">
          <a:xfrm>
            <a:off x="545362" y="5088818"/>
            <a:ext cx="1235319"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300" b="1" dirty="0" smtClean="0">
                <a:solidFill>
                  <a:schemeClr val="bg1"/>
                </a:solidFill>
                <a:latin typeface="Arial" pitchFamily="34" charset="0"/>
                <a:cs typeface="Arial" pitchFamily="34" charset="0"/>
              </a:rPr>
              <a:t>$1000 investment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4" name="AutoShape 57"/>
          <p:cNvSpPr>
            <a:spLocks noChangeArrowheads="1"/>
          </p:cNvSpPr>
          <p:nvPr>
            <p:custDataLst>
              <p:tags r:id="rId18"/>
            </p:custDataLst>
          </p:nvPr>
        </p:nvSpPr>
        <p:spPr bwMode="gray">
          <a:xfrm>
            <a:off x="234060" y="5844746"/>
            <a:ext cx="2131690" cy="820177"/>
          </a:xfrm>
          <a:prstGeom prst="roundRect">
            <a:avLst>
              <a:gd name="adj" fmla="val 5574"/>
            </a:avLst>
          </a:prstGeom>
          <a:solidFill>
            <a:schemeClr val="accent5">
              <a:lumMod val="50000"/>
            </a:schemeClr>
          </a:solidFill>
          <a:ln w="28575" algn="ctr">
            <a:solidFill>
              <a:schemeClr val="bg1"/>
            </a:solidFill>
            <a:round/>
            <a:headEnd/>
            <a:tailEnd/>
          </a:ln>
          <a:effectLs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 name="Rectangle 58"/>
          <p:cNvSpPr>
            <a:spLocks noChangeArrowheads="1"/>
          </p:cNvSpPr>
          <p:nvPr>
            <p:custDataLst>
              <p:tags r:id="rId19"/>
            </p:custDataLst>
          </p:nvPr>
        </p:nvSpPr>
        <p:spPr bwMode="gray">
          <a:xfrm>
            <a:off x="545362" y="6030639"/>
            <a:ext cx="1235319"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300" b="1" dirty="0" smtClean="0">
                <a:solidFill>
                  <a:schemeClr val="bg1"/>
                </a:solidFill>
                <a:latin typeface="Arial" pitchFamily="34" charset="0"/>
                <a:cs typeface="Arial" pitchFamily="34" charset="0"/>
              </a:rPr>
              <a:t>Absolute Returns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triped Right Arrow 2"/>
          <p:cNvSpPr/>
          <p:nvPr/>
        </p:nvSpPr>
        <p:spPr>
          <a:xfrm>
            <a:off x="2513375" y="4685584"/>
            <a:ext cx="808397" cy="1254857"/>
          </a:xfrm>
          <a:prstGeom prst="stripedRightArrow">
            <a:avLst/>
          </a:prstGeom>
          <a:solidFill>
            <a:schemeClr val="accent2">
              <a:lumMod val="50000"/>
            </a:schemeClr>
          </a:solidFill>
          <a:ln w="952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GB" sz="1400" dirty="0" smtClean="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xmlns="" val="3978358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randombar(horizontal)">
                                      <p:cBhvr>
                                        <p:cTn id="7" dur="500"/>
                                        <p:tgtEl>
                                          <p:spTgt spid="19"/>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randombar(horizontal)">
                                      <p:cBhvr>
                                        <p:cTn id="10" dur="500"/>
                                        <p:tgtEl>
                                          <p:spTgt spid="21"/>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randombar(horizontal)">
                                      <p:cBhvr>
                                        <p:cTn id="13" dur="500"/>
                                        <p:tgtEl>
                                          <p:spTgt spid="22"/>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randombar(horizontal)">
                                      <p:cBhvr>
                                        <p:cTn id="16" dur="500"/>
                                        <p:tgtEl>
                                          <p:spTgt spid="30"/>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randombar(horizontal)">
                                      <p:cBhvr>
                                        <p:cTn id="19" dur="500"/>
                                        <p:tgtEl>
                                          <p:spTgt spid="31"/>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randombar(horizontal)">
                                      <p:cBhvr>
                                        <p:cTn id="22" dur="500"/>
                                        <p:tgtEl>
                                          <p:spTgt spid="32"/>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randombar(horizontal)">
                                      <p:cBhvr>
                                        <p:cTn id="25" dur="500"/>
                                        <p:tgtEl>
                                          <p:spTgt spid="33"/>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randombar(horizontal)">
                                      <p:cBhvr>
                                        <p:cTn id="28" dur="500"/>
                                        <p:tgtEl>
                                          <p:spTgt spid="34"/>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randombar(horizontal)">
                                      <p:cBhvr>
                                        <p:cTn id="31" dur="500"/>
                                        <p:tgtEl>
                                          <p:spTgt spid="35"/>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randombar(horizontal)">
                                      <p:cBhvr>
                                        <p:cTn id="34" dur="500"/>
                                        <p:tgtEl>
                                          <p:spTgt spid="36"/>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37"/>
                                        </p:tgtEl>
                                        <p:attrNameLst>
                                          <p:attrName>style.visibility</p:attrName>
                                        </p:attrNameLst>
                                      </p:cBhvr>
                                      <p:to>
                                        <p:strVal val="visible"/>
                                      </p:to>
                                    </p:set>
                                    <p:animEffect transition="in" filter="randombar(horizontal)">
                                      <p:cBhvr>
                                        <p:cTn id="37" dur="500"/>
                                        <p:tgtEl>
                                          <p:spTgt spid="37"/>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38"/>
                                        </p:tgtEl>
                                        <p:attrNameLst>
                                          <p:attrName>style.visibility</p:attrName>
                                        </p:attrNameLst>
                                      </p:cBhvr>
                                      <p:to>
                                        <p:strVal val="visible"/>
                                      </p:to>
                                    </p:set>
                                    <p:animEffect transition="in" filter="randombar(horizontal)">
                                      <p:cBhvr>
                                        <p:cTn id="40" dur="500"/>
                                        <p:tgtEl>
                                          <p:spTgt spid="38"/>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randombar(horizontal)">
                                      <p:cBhvr>
                                        <p:cTn id="43" dur="500"/>
                                        <p:tgtEl>
                                          <p:spTgt spid="39"/>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40"/>
                                        </p:tgtEl>
                                        <p:attrNameLst>
                                          <p:attrName>style.visibility</p:attrName>
                                        </p:attrNameLst>
                                      </p:cBhvr>
                                      <p:to>
                                        <p:strVal val="visible"/>
                                      </p:to>
                                    </p:set>
                                    <p:animEffect transition="in" filter="randombar(horizontal)">
                                      <p:cBhvr>
                                        <p:cTn id="46" dur="500"/>
                                        <p:tgtEl>
                                          <p:spTgt spid="40"/>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41"/>
                                        </p:tgtEl>
                                        <p:attrNameLst>
                                          <p:attrName>style.visibility</p:attrName>
                                        </p:attrNameLst>
                                      </p:cBhvr>
                                      <p:to>
                                        <p:strVal val="visible"/>
                                      </p:to>
                                    </p:set>
                                    <p:animEffect transition="in" filter="randombar(horizontal)">
                                      <p:cBhvr>
                                        <p:cTn id="49" dur="500"/>
                                        <p:tgtEl>
                                          <p:spTgt spid="41"/>
                                        </p:tgtEl>
                                      </p:cBhvr>
                                    </p:animEffect>
                                  </p:childTnLst>
                                </p:cTn>
                              </p:par>
                              <p:par>
                                <p:cTn id="50" presetID="14" presetClass="entr" presetSubtype="10" fill="hold" grpId="0" nodeType="withEffect">
                                  <p:stCondLst>
                                    <p:cond delay="0"/>
                                  </p:stCondLst>
                                  <p:childTnLst>
                                    <p:set>
                                      <p:cBhvr>
                                        <p:cTn id="51" dur="1" fill="hold">
                                          <p:stCondLst>
                                            <p:cond delay="0"/>
                                          </p:stCondLst>
                                        </p:cTn>
                                        <p:tgtEl>
                                          <p:spTgt spid="42"/>
                                        </p:tgtEl>
                                        <p:attrNameLst>
                                          <p:attrName>style.visibility</p:attrName>
                                        </p:attrNameLst>
                                      </p:cBhvr>
                                      <p:to>
                                        <p:strVal val="visible"/>
                                      </p:to>
                                    </p:set>
                                    <p:animEffect transition="in" filter="randombar(horizontal)">
                                      <p:cBhvr>
                                        <p:cTn id="52" dur="500"/>
                                        <p:tgtEl>
                                          <p:spTgt spid="42"/>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randombar(horizontal)">
                                      <p:cBhvr>
                                        <p:cTn id="55" dur="500"/>
                                        <p:tgtEl>
                                          <p:spTgt spid="43"/>
                                        </p:tgtEl>
                                      </p:cBhvr>
                                    </p:animEffect>
                                  </p:childTnLst>
                                </p:cTn>
                              </p:par>
                              <p:par>
                                <p:cTn id="56" presetID="14" presetClass="entr" presetSubtype="10" fill="hold" grpId="0" nodeType="withEffect">
                                  <p:stCondLst>
                                    <p:cond delay="0"/>
                                  </p:stCondLst>
                                  <p:childTnLst>
                                    <p:set>
                                      <p:cBhvr>
                                        <p:cTn id="57" dur="1" fill="hold">
                                          <p:stCondLst>
                                            <p:cond delay="0"/>
                                          </p:stCondLst>
                                        </p:cTn>
                                        <p:tgtEl>
                                          <p:spTgt spid="44"/>
                                        </p:tgtEl>
                                        <p:attrNameLst>
                                          <p:attrName>style.visibility</p:attrName>
                                        </p:attrNameLst>
                                      </p:cBhvr>
                                      <p:to>
                                        <p:strVal val="visible"/>
                                      </p:to>
                                    </p:set>
                                    <p:animEffect transition="in" filter="randombar(horizontal)">
                                      <p:cBhvr>
                                        <p:cTn id="58" dur="500"/>
                                        <p:tgtEl>
                                          <p:spTgt spid="44"/>
                                        </p:tgtEl>
                                      </p:cBhvr>
                                    </p:animEffect>
                                  </p:childTnLst>
                                </p:cTn>
                              </p:par>
                              <p:par>
                                <p:cTn id="59" presetID="14" presetClass="entr" presetSubtype="10" fill="hold" grpId="0" nodeType="withEffect">
                                  <p:stCondLst>
                                    <p:cond delay="0"/>
                                  </p:stCondLst>
                                  <p:childTnLst>
                                    <p:set>
                                      <p:cBhvr>
                                        <p:cTn id="60" dur="1" fill="hold">
                                          <p:stCondLst>
                                            <p:cond delay="0"/>
                                          </p:stCondLst>
                                        </p:cTn>
                                        <p:tgtEl>
                                          <p:spTgt spid="45"/>
                                        </p:tgtEl>
                                        <p:attrNameLst>
                                          <p:attrName>style.visibility</p:attrName>
                                        </p:attrNameLst>
                                      </p:cBhvr>
                                      <p:to>
                                        <p:strVal val="visible"/>
                                      </p:to>
                                    </p:set>
                                    <p:animEffect transition="in" filter="randombar(horizontal)">
                                      <p:cBhvr>
                                        <p:cTn id="61" dur="500"/>
                                        <p:tgtEl>
                                          <p:spTgt spid="45"/>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3"/>
                                        </p:tgtEl>
                                        <p:attrNameLst>
                                          <p:attrName>style.visibility</p:attrName>
                                        </p:attrNameLst>
                                      </p:cBhvr>
                                      <p:to>
                                        <p:strVal val="visible"/>
                                      </p:to>
                                    </p:set>
                                    <p:animEffect transition="in" filter="randombar(horizontal)">
                                      <p:cBhvr>
                                        <p:cTn id="6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1" grpId="0" animBg="1"/>
      <p:bldP spid="22" grpId="0"/>
      <p:bldP spid="30" grpId="0" animBg="1"/>
      <p:bldP spid="31" grpId="0"/>
      <p:bldP spid="32" grpId="0" animBg="1"/>
      <p:bldP spid="33" grpId="0"/>
      <p:bldP spid="34" grpId="0" animBg="1"/>
      <p:bldP spid="35" grpId="0"/>
      <p:bldP spid="36" grpId="0" animBg="1"/>
      <p:bldP spid="37" grpId="0"/>
      <p:bldP spid="38" grpId="0" animBg="1"/>
      <p:bldP spid="39" grpId="0"/>
      <p:bldP spid="40" grpId="0" animBg="1"/>
      <p:bldP spid="41" grpId="0"/>
      <p:bldP spid="42" grpId="0" animBg="1"/>
      <p:bldP spid="43" grpId="0"/>
      <p:bldP spid="44" grpId="0" animBg="1"/>
      <p:bldP spid="45" grpId="0"/>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22031" y="162000"/>
            <a:ext cx="8301046" cy="831600"/>
          </a:xfrm>
        </p:spPr>
        <p:txBody>
          <a:bodyPr>
            <a:normAutofit fontScale="90000"/>
          </a:bodyPr>
          <a:lstStyle/>
          <a:p>
            <a:r>
              <a:rPr lang="en-US" dirty="0" smtClean="0"/>
              <a:t>Can they be the Buffet and Watsa's of India?</a:t>
            </a:r>
            <a:endParaRPr lang="en-GB" dirty="0"/>
          </a:p>
        </p:txBody>
      </p:sp>
      <p:pic>
        <p:nvPicPr>
          <p:cNvPr id="5122" name="Picture 2" descr="Image result for raamdeo agrawal"/>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22031" y="1622737"/>
            <a:ext cx="3630085" cy="2949444"/>
          </a:xfrm>
          <a:prstGeom prst="rect">
            <a:avLst/>
          </a:prstGeom>
          <a:noFill/>
          <a:extLst>
            <a:ext uri="{909E8E84-426E-40DD-AFC4-6F175D3DCCD1}">
              <a14:hiddenFill xmlns:a14="http://schemas.microsoft.com/office/drawing/2010/main" xmlns="">
                <a:solidFill>
                  <a:srgbClr val="FFFFFF"/>
                </a:solidFill>
              </a14:hiddenFill>
            </a:ext>
          </a:extLst>
        </p:spPr>
      </p:pic>
      <p:pic>
        <p:nvPicPr>
          <p:cNvPr id="5128" name="Picture 8" descr="Image result for Motilal oswal"/>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850382" y="1622737"/>
            <a:ext cx="3056462" cy="2949444"/>
          </a:xfrm>
          <a:prstGeom prst="rect">
            <a:avLst/>
          </a:prstGeom>
          <a:noFill/>
          <a:extLst>
            <a:ext uri="{909E8E84-426E-40DD-AFC4-6F175D3DCCD1}">
              <a14:hiddenFill xmlns:a14="http://schemas.microsoft.com/office/drawing/2010/main" xmlns="">
                <a:solidFill>
                  <a:srgbClr val="FFFFFF"/>
                </a:solidFill>
              </a14:hiddenFill>
            </a:ext>
          </a:extLst>
        </p:spPr>
      </p:pic>
      <p:sp>
        <p:nvSpPr>
          <p:cNvPr id="6" name="TextBox 5"/>
          <p:cNvSpPr txBox="1"/>
          <p:nvPr/>
        </p:nvSpPr>
        <p:spPr>
          <a:xfrm>
            <a:off x="469621" y="5100035"/>
            <a:ext cx="1694182" cy="397201"/>
          </a:xfrm>
          <a:prstGeom prst="rect">
            <a:avLst/>
          </a:prstGeom>
          <a:noFill/>
        </p:spPr>
        <p:txBody>
          <a:bodyPr wrap="none" tIns="90000" bIns="90000" rtlCol="0" anchor="t">
            <a:spAutoFit/>
          </a:bodyPr>
          <a:lstStyle/>
          <a:p>
            <a:pPr marL="285750" indent="-285750" algn="ctr">
              <a:buFont typeface="Wingdings" panose="05000000000000000000" pitchFamily="2" charset="2"/>
              <a:buChar char="ü"/>
            </a:pPr>
            <a:r>
              <a:rPr lang="en-US" sz="1400" dirty="0" smtClean="0">
                <a:solidFill>
                  <a:srgbClr val="000000"/>
                </a:solidFill>
                <a:latin typeface="Arial" pitchFamily="34" charset="0"/>
                <a:cs typeface="Arial" pitchFamily="34" charset="0"/>
              </a:rPr>
              <a:t>Value Investors</a:t>
            </a:r>
            <a:endParaRPr lang="en-GB" sz="1400" dirty="0" smtClean="0">
              <a:solidFill>
                <a:srgbClr val="000000"/>
              </a:solidFill>
              <a:latin typeface="Arial" pitchFamily="34" charset="0"/>
              <a:cs typeface="Arial" pitchFamily="34" charset="0"/>
            </a:endParaRPr>
          </a:p>
        </p:txBody>
      </p:sp>
      <p:sp>
        <p:nvSpPr>
          <p:cNvPr id="9" name="TextBox 8"/>
          <p:cNvSpPr txBox="1"/>
          <p:nvPr/>
        </p:nvSpPr>
        <p:spPr>
          <a:xfrm>
            <a:off x="422031" y="5627888"/>
            <a:ext cx="1957588" cy="397201"/>
          </a:xfrm>
          <a:prstGeom prst="rect">
            <a:avLst/>
          </a:prstGeom>
          <a:noFill/>
        </p:spPr>
        <p:txBody>
          <a:bodyPr wrap="none" tIns="90000" bIns="90000" rtlCol="0" anchor="t">
            <a:spAutoFit/>
          </a:bodyPr>
          <a:lstStyle/>
          <a:p>
            <a:pPr marL="285750" indent="-285750" algn="ctr">
              <a:buFont typeface="Wingdings" panose="05000000000000000000" pitchFamily="2" charset="2"/>
              <a:buChar char="ü"/>
            </a:pPr>
            <a:r>
              <a:rPr lang="en-US" sz="1400" dirty="0" smtClean="0">
                <a:solidFill>
                  <a:srgbClr val="000000"/>
                </a:solidFill>
                <a:latin typeface="Arial" pitchFamily="34" charset="0"/>
                <a:cs typeface="Arial" pitchFamily="34" charset="0"/>
              </a:rPr>
              <a:t>PE Style approach</a:t>
            </a:r>
            <a:endParaRPr lang="en-GB" sz="1400" dirty="0" smtClean="0">
              <a:solidFill>
                <a:srgbClr val="000000"/>
              </a:solidFill>
              <a:latin typeface="Arial" pitchFamily="34" charset="0"/>
              <a:cs typeface="Arial" pitchFamily="34" charset="0"/>
            </a:endParaRPr>
          </a:p>
        </p:txBody>
      </p:sp>
      <p:sp>
        <p:nvSpPr>
          <p:cNvPr id="10" name="TextBox 9"/>
          <p:cNvSpPr txBox="1"/>
          <p:nvPr/>
        </p:nvSpPr>
        <p:spPr>
          <a:xfrm>
            <a:off x="2695088" y="5100034"/>
            <a:ext cx="2364493" cy="397201"/>
          </a:xfrm>
          <a:prstGeom prst="rect">
            <a:avLst/>
          </a:prstGeom>
          <a:noFill/>
        </p:spPr>
        <p:txBody>
          <a:bodyPr wrap="none" tIns="90000" bIns="90000" rtlCol="0" anchor="t">
            <a:spAutoFit/>
          </a:bodyPr>
          <a:lstStyle/>
          <a:p>
            <a:pPr marL="285750" indent="-285750" algn="ctr">
              <a:buFont typeface="Wingdings" panose="05000000000000000000" pitchFamily="2" charset="2"/>
              <a:buChar char="ü"/>
            </a:pPr>
            <a:r>
              <a:rPr lang="en-US" sz="1400" dirty="0" smtClean="0">
                <a:solidFill>
                  <a:srgbClr val="000000"/>
                </a:solidFill>
                <a:latin typeface="Arial" pitchFamily="34" charset="0"/>
                <a:cs typeface="Arial" pitchFamily="34" charset="0"/>
              </a:rPr>
              <a:t>Cash generating Assets</a:t>
            </a:r>
            <a:endParaRPr lang="en-GB" sz="1400" dirty="0" smtClean="0">
              <a:solidFill>
                <a:srgbClr val="000000"/>
              </a:solidFill>
              <a:latin typeface="Arial" pitchFamily="34" charset="0"/>
              <a:cs typeface="Arial" pitchFamily="34" charset="0"/>
            </a:endParaRPr>
          </a:p>
        </p:txBody>
      </p:sp>
      <p:sp>
        <p:nvSpPr>
          <p:cNvPr id="11" name="TextBox 10"/>
          <p:cNvSpPr txBox="1"/>
          <p:nvPr/>
        </p:nvSpPr>
        <p:spPr>
          <a:xfrm>
            <a:off x="2727527" y="5615007"/>
            <a:ext cx="2294219" cy="397201"/>
          </a:xfrm>
          <a:prstGeom prst="rect">
            <a:avLst/>
          </a:prstGeom>
          <a:noFill/>
        </p:spPr>
        <p:txBody>
          <a:bodyPr wrap="none" tIns="90000" bIns="90000" rtlCol="0" anchor="t">
            <a:spAutoFit/>
          </a:bodyPr>
          <a:lstStyle/>
          <a:p>
            <a:pPr marL="285750" indent="-285750" algn="ctr">
              <a:buFont typeface="Wingdings" panose="05000000000000000000" pitchFamily="2" charset="2"/>
              <a:buChar char="ü"/>
            </a:pPr>
            <a:r>
              <a:rPr lang="en-US" sz="1400" dirty="0" smtClean="0">
                <a:solidFill>
                  <a:srgbClr val="000000"/>
                </a:solidFill>
                <a:latin typeface="Arial" pitchFamily="34" charset="0"/>
                <a:cs typeface="Arial" pitchFamily="34" charset="0"/>
              </a:rPr>
              <a:t>Sponsor Commitments</a:t>
            </a:r>
            <a:endParaRPr lang="en-GB" sz="1400" dirty="0" smtClean="0">
              <a:solidFill>
                <a:srgbClr val="000000"/>
              </a:solidFill>
              <a:latin typeface="Arial" pitchFamily="34" charset="0"/>
              <a:cs typeface="Arial" pitchFamily="34" charset="0"/>
            </a:endParaRPr>
          </a:p>
        </p:txBody>
      </p:sp>
      <p:sp>
        <p:nvSpPr>
          <p:cNvPr id="12" name="TextBox 11"/>
          <p:cNvSpPr txBox="1"/>
          <p:nvPr/>
        </p:nvSpPr>
        <p:spPr>
          <a:xfrm>
            <a:off x="5203144" y="5100033"/>
            <a:ext cx="2929007" cy="397201"/>
          </a:xfrm>
          <a:prstGeom prst="rect">
            <a:avLst/>
          </a:prstGeom>
          <a:noFill/>
        </p:spPr>
        <p:txBody>
          <a:bodyPr wrap="none" tIns="90000" bIns="90000" rtlCol="0" anchor="t">
            <a:spAutoFit/>
          </a:bodyPr>
          <a:lstStyle/>
          <a:p>
            <a:pPr marL="285750" indent="-285750" algn="ctr">
              <a:buFont typeface="Wingdings" panose="05000000000000000000" pitchFamily="2" charset="2"/>
              <a:buChar char="ü"/>
            </a:pPr>
            <a:r>
              <a:rPr lang="en-US" sz="1400" dirty="0" smtClean="0">
                <a:solidFill>
                  <a:srgbClr val="000000"/>
                </a:solidFill>
                <a:latin typeface="Arial" pitchFamily="34" charset="0"/>
                <a:cs typeface="Arial" pitchFamily="34" charset="0"/>
              </a:rPr>
              <a:t>Fantastic personal track record</a:t>
            </a:r>
            <a:endParaRPr lang="en-GB" sz="1400" dirty="0" smtClean="0">
              <a:solidFill>
                <a:srgbClr val="000000"/>
              </a:solidFill>
              <a:latin typeface="Arial" pitchFamily="34" charset="0"/>
              <a:cs typeface="Arial" pitchFamily="34" charset="0"/>
            </a:endParaRPr>
          </a:p>
        </p:txBody>
      </p:sp>
      <p:sp>
        <p:nvSpPr>
          <p:cNvPr id="13" name="TextBox 12"/>
          <p:cNvSpPr txBox="1"/>
          <p:nvPr/>
        </p:nvSpPr>
        <p:spPr>
          <a:xfrm>
            <a:off x="5203144" y="5615006"/>
            <a:ext cx="2374368" cy="397201"/>
          </a:xfrm>
          <a:prstGeom prst="rect">
            <a:avLst/>
          </a:prstGeom>
          <a:noFill/>
        </p:spPr>
        <p:txBody>
          <a:bodyPr wrap="none" tIns="90000" bIns="90000" rtlCol="0" anchor="t">
            <a:spAutoFit/>
          </a:bodyPr>
          <a:lstStyle/>
          <a:p>
            <a:pPr marL="285750" indent="-285750" algn="ctr">
              <a:buFont typeface="Wingdings" panose="05000000000000000000" pitchFamily="2" charset="2"/>
              <a:buChar char="ü"/>
            </a:pPr>
            <a:r>
              <a:rPr lang="en-US" sz="1400" dirty="0" smtClean="0">
                <a:solidFill>
                  <a:srgbClr val="000000"/>
                </a:solidFill>
                <a:latin typeface="Arial" pitchFamily="34" charset="0"/>
                <a:cs typeface="Arial" pitchFamily="34" charset="0"/>
              </a:rPr>
              <a:t>High growth businesses</a:t>
            </a:r>
            <a:endParaRPr lang="en-GB" sz="1400" dirty="0" smtClean="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xmlns="" val="3818753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anim calcmode="lin" valueType="num">
                                      <p:cBhvr>
                                        <p:cTn id="14" dur="1000" fill="hold"/>
                                        <p:tgtEl>
                                          <p:spTgt spid="9"/>
                                        </p:tgtEl>
                                        <p:attrNameLst>
                                          <p:attrName>ppt_x</p:attrName>
                                        </p:attrNameLst>
                                      </p:cBhvr>
                                      <p:tavLst>
                                        <p:tav tm="0">
                                          <p:val>
                                            <p:strVal val="#ppt_x"/>
                                          </p:val>
                                        </p:tav>
                                        <p:tav tm="100000">
                                          <p:val>
                                            <p:strVal val="#ppt_x"/>
                                          </p:val>
                                        </p:tav>
                                      </p:tavLst>
                                    </p:anim>
                                    <p:anim calcmode="lin" valueType="num">
                                      <p:cBhvr>
                                        <p:cTn id="15" dur="1000" fill="hold"/>
                                        <p:tgtEl>
                                          <p:spTgt spid="9"/>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600"/>
                                        <p:tgtEl>
                                          <p:spTgt spid="11"/>
                                        </p:tgtEl>
                                      </p:cBhvr>
                                    </p:animEffect>
                                    <p:anim calcmode="lin" valueType="num">
                                      <p:cBhvr>
                                        <p:cTn id="26" dur="600" fill="hold"/>
                                        <p:tgtEl>
                                          <p:spTgt spid="11"/>
                                        </p:tgtEl>
                                        <p:attrNameLst>
                                          <p:attrName>ppt_x</p:attrName>
                                        </p:attrNameLst>
                                      </p:cBhvr>
                                      <p:tavLst>
                                        <p:tav tm="0">
                                          <p:val>
                                            <p:strVal val="#ppt_x"/>
                                          </p:val>
                                        </p:tav>
                                        <p:tav tm="100000">
                                          <p:val>
                                            <p:strVal val="#ppt_x"/>
                                          </p:val>
                                        </p:tav>
                                      </p:tavLst>
                                    </p:anim>
                                    <p:anim calcmode="lin" valueType="num">
                                      <p:cBhvr>
                                        <p:cTn id="27" dur="600" fill="hold"/>
                                        <p:tgtEl>
                                          <p:spTgt spid="11"/>
                                        </p:tgtEl>
                                        <p:attrNameLst>
                                          <p:attrName>ppt_y</p:attrName>
                                        </p:attrNameLst>
                                      </p:cBhvr>
                                      <p:tavLst>
                                        <p:tav tm="0">
                                          <p:val>
                                            <p:strVal val="#ppt_y+.1"/>
                                          </p:val>
                                        </p:tav>
                                        <p:tav tm="100000">
                                          <p:val>
                                            <p:strVal val="#ppt_y"/>
                                          </p:val>
                                        </p:tav>
                                      </p:tavLst>
                                    </p:anim>
                                  </p:childTnLst>
                                </p:cTn>
                              </p:par>
                            </p:childTnLst>
                          </p:cTn>
                        </p:par>
                        <p:par>
                          <p:cTn id="28" fill="hold">
                            <p:stCondLst>
                              <p:cond delay="3600"/>
                            </p:stCondLst>
                            <p:childTnLst>
                              <p:par>
                                <p:cTn id="29" presetID="42" presetClass="entr" presetSubtype="0"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1000"/>
                                        <p:tgtEl>
                                          <p:spTgt spid="12"/>
                                        </p:tgtEl>
                                      </p:cBhvr>
                                    </p:animEffect>
                                    <p:anim calcmode="lin" valueType="num">
                                      <p:cBhvr>
                                        <p:cTn id="32" dur="1000" fill="hold"/>
                                        <p:tgtEl>
                                          <p:spTgt spid="12"/>
                                        </p:tgtEl>
                                        <p:attrNameLst>
                                          <p:attrName>ppt_x</p:attrName>
                                        </p:attrNameLst>
                                      </p:cBhvr>
                                      <p:tavLst>
                                        <p:tav tm="0">
                                          <p:val>
                                            <p:strVal val="#ppt_x"/>
                                          </p:val>
                                        </p:tav>
                                        <p:tav tm="100000">
                                          <p:val>
                                            <p:strVal val="#ppt_x"/>
                                          </p:val>
                                        </p:tav>
                                      </p:tavLst>
                                    </p:anim>
                                    <p:anim calcmode="lin" valueType="num">
                                      <p:cBhvr>
                                        <p:cTn id="33" dur="1000" fill="hold"/>
                                        <p:tgtEl>
                                          <p:spTgt spid="12"/>
                                        </p:tgtEl>
                                        <p:attrNameLst>
                                          <p:attrName>ppt_y</p:attrName>
                                        </p:attrNameLst>
                                      </p:cBhvr>
                                      <p:tavLst>
                                        <p:tav tm="0">
                                          <p:val>
                                            <p:strVal val="#ppt_y+.1"/>
                                          </p:val>
                                        </p:tav>
                                        <p:tav tm="100000">
                                          <p:val>
                                            <p:strVal val="#ppt_y"/>
                                          </p:val>
                                        </p:tav>
                                      </p:tavLst>
                                    </p:anim>
                                  </p:childTnLst>
                                </p:cTn>
                              </p:par>
                            </p:childTnLst>
                          </p:cTn>
                        </p:par>
                        <p:par>
                          <p:cTn id="34" fill="hold">
                            <p:stCondLst>
                              <p:cond delay="4600"/>
                            </p:stCondLst>
                            <p:childTnLst>
                              <p:par>
                                <p:cTn id="35" presetID="42" presetClass="entr" presetSubtype="0"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1000"/>
                                        <p:tgtEl>
                                          <p:spTgt spid="13"/>
                                        </p:tgtEl>
                                      </p:cBhvr>
                                    </p:animEffect>
                                    <p:anim calcmode="lin" valueType="num">
                                      <p:cBhvr>
                                        <p:cTn id="38" dur="1000" fill="hold"/>
                                        <p:tgtEl>
                                          <p:spTgt spid="13"/>
                                        </p:tgtEl>
                                        <p:attrNameLst>
                                          <p:attrName>ppt_x</p:attrName>
                                        </p:attrNameLst>
                                      </p:cBhvr>
                                      <p:tavLst>
                                        <p:tav tm="0">
                                          <p:val>
                                            <p:strVal val="#ppt_x"/>
                                          </p:val>
                                        </p:tav>
                                        <p:tav tm="100000">
                                          <p:val>
                                            <p:strVal val="#ppt_x"/>
                                          </p:val>
                                        </p:tav>
                                      </p:tavLst>
                                    </p:anim>
                                    <p:anim calcmode="lin" valueType="num">
                                      <p:cBhvr>
                                        <p:cTn id="3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P spid="11" grpId="0"/>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22031" y="162000"/>
            <a:ext cx="8301046" cy="831600"/>
          </a:xfrm>
        </p:spPr>
        <p:txBody>
          <a:bodyPr/>
          <a:lstStyle/>
          <a:p>
            <a:r>
              <a:rPr lang="en-US" dirty="0" smtClean="0"/>
              <a:t>What does the numbers say?</a:t>
            </a:r>
            <a:endParaRPr lang="en-GB" dirty="0"/>
          </a:p>
        </p:txBody>
      </p:sp>
      <p:pic>
        <p:nvPicPr>
          <p:cNvPr id="6148" name="Picture 4" descr="responsiv"/>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307256" y="1775448"/>
            <a:ext cx="4350130" cy="316630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658315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4" name="Object 53" hidden="1"/>
          <p:cNvGraphicFramePr>
            <a:graphicFrameLocks noChangeAspect="1"/>
          </p:cNvGraphicFramePr>
          <p:nvPr>
            <p:custDataLst>
              <p:tags r:id="rId2"/>
            </p:custDataLst>
            <p:extLst>
              <p:ext uri="{D42A27DB-BD31-4B8C-83A1-F6EECF244321}">
                <p14:modId xmlns:p14="http://schemas.microsoft.com/office/powerpoint/2010/main" xmlns="" val="2476400796"/>
              </p:ext>
            </p:extLst>
          </p:nvPr>
        </p:nvGraphicFramePr>
        <p:xfrm>
          <a:off x="1466" y="1589"/>
          <a:ext cx="1465" cy="1587"/>
        </p:xfrm>
        <a:graphic>
          <a:graphicData uri="http://schemas.openxmlformats.org/presentationml/2006/ole">
            <p:oleObj spid="_x0000_s1026" name="think-cell Slide" r:id="rId41" imgW="360" imgH="360" progId="">
              <p:embed/>
            </p:oleObj>
          </a:graphicData>
        </a:graphic>
      </p:graphicFrame>
      <p:sp>
        <p:nvSpPr>
          <p:cNvPr id="47" name="AutoShape 18"/>
          <p:cNvSpPr>
            <a:spLocks noChangeArrowheads="1"/>
          </p:cNvSpPr>
          <p:nvPr>
            <p:custDataLst>
              <p:tags r:id="rId3"/>
            </p:custDataLst>
          </p:nvPr>
        </p:nvSpPr>
        <p:spPr bwMode="gray">
          <a:xfrm>
            <a:off x="7226940" y="1235076"/>
            <a:ext cx="1334965" cy="466725"/>
          </a:xfrm>
          <a:prstGeom prst="roundRect">
            <a:avLst>
              <a:gd name="adj" fmla="val 16667"/>
            </a:avLst>
          </a:prstGeom>
          <a:gradFill rotWithShape="1">
            <a:gsLst>
              <a:gs pos="0">
                <a:schemeClr val="tx2"/>
              </a:gs>
              <a:gs pos="100000">
                <a:schemeClr val="tx2">
                  <a:gamma/>
                  <a:shade val="46275"/>
                  <a:invGamma/>
                </a:schemeClr>
              </a:gs>
            </a:gsLst>
            <a:lin ang="5400000" scaled="1"/>
          </a:gradFill>
          <a:ln w="19050" algn="ctr">
            <a:solidFill>
              <a:schemeClr val="tx2"/>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 name="Rectangle 19"/>
          <p:cNvSpPr>
            <a:spLocks noChangeArrowheads="1"/>
          </p:cNvSpPr>
          <p:nvPr>
            <p:custDataLst>
              <p:tags r:id="rId4"/>
            </p:custDataLst>
          </p:nvPr>
        </p:nvSpPr>
        <p:spPr bwMode="gray">
          <a:xfrm>
            <a:off x="7306071" y="1315522"/>
            <a:ext cx="1176703"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err="1" smtClean="0">
                <a:ln>
                  <a:noFill/>
                </a:ln>
                <a:solidFill>
                  <a:schemeClr val="bg1"/>
                </a:solidFill>
                <a:effectLst/>
                <a:latin typeface="Arial" pitchFamily="34" charset="0"/>
                <a:cs typeface="Arial" pitchFamily="34" charset="0"/>
              </a:rPr>
              <a:t>TTM</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9" name="Rectangle 22"/>
          <p:cNvSpPr>
            <a:spLocks noChangeArrowheads="1"/>
          </p:cNvSpPr>
          <p:nvPr>
            <p:custDataLst>
              <p:tags r:id="rId5"/>
            </p:custDataLst>
          </p:nvPr>
        </p:nvSpPr>
        <p:spPr bwMode="gray">
          <a:xfrm>
            <a:off x="7226940" y="1609726"/>
            <a:ext cx="1487365" cy="3859213"/>
          </a:xfrm>
          <a:prstGeom prst="rect">
            <a:avLst/>
          </a:prstGeom>
          <a:solidFill>
            <a:srgbClr val="DDDDDD"/>
          </a:solidFill>
          <a:ln w="19050" algn="ctr">
            <a:solidFill>
              <a:schemeClr val="tx2"/>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0" name="Oval 26"/>
          <p:cNvSpPr>
            <a:spLocks noChangeArrowheads="1"/>
          </p:cNvSpPr>
          <p:nvPr>
            <p:custDataLst>
              <p:tags r:id="rId6"/>
            </p:custDataLst>
          </p:nvPr>
        </p:nvSpPr>
        <p:spPr bwMode="gray">
          <a:xfrm>
            <a:off x="7130225" y="1119188"/>
            <a:ext cx="187569" cy="203200"/>
          </a:xfrm>
          <a:prstGeom prst="ellipse">
            <a:avLst/>
          </a:prstGeom>
          <a:solidFill>
            <a:schemeClr val="tx2"/>
          </a:solidFill>
          <a:ln w="19050">
            <a:solidFill>
              <a:schemeClr val="bg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ctr" anchorCtr="1"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Arial" pitchFamily="34" charset="0"/>
                <a:cs typeface="Arial" pitchFamily="34" charset="0"/>
              </a:rPr>
              <a:t>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 name="Rectangle 47"/>
          <p:cNvSpPr>
            <a:spLocks noChangeArrowheads="1"/>
          </p:cNvSpPr>
          <p:nvPr>
            <p:custDataLst>
              <p:tags r:id="rId7"/>
            </p:custDataLst>
          </p:nvPr>
        </p:nvSpPr>
        <p:spPr bwMode="gray">
          <a:xfrm>
            <a:off x="7500967" y="2254978"/>
            <a:ext cx="1365738"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
                <a:schemeClr val="tx2"/>
              </a:buClr>
              <a:buSzPts val="1500"/>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53.94%</a:t>
            </a:r>
          </a:p>
        </p:txBody>
      </p:sp>
      <p:sp>
        <p:nvSpPr>
          <p:cNvPr id="52" name="Rectangle 47"/>
          <p:cNvSpPr>
            <a:spLocks noChangeArrowheads="1"/>
          </p:cNvSpPr>
          <p:nvPr>
            <p:custDataLst>
              <p:tags r:id="rId8"/>
            </p:custDataLst>
          </p:nvPr>
        </p:nvSpPr>
        <p:spPr bwMode="gray">
          <a:xfrm>
            <a:off x="7492174" y="3453381"/>
            <a:ext cx="1365738"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
                <a:schemeClr val="tx2"/>
              </a:buClr>
              <a:buSzPts val="1500"/>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84.53%</a:t>
            </a:r>
          </a:p>
        </p:txBody>
      </p:sp>
      <p:sp>
        <p:nvSpPr>
          <p:cNvPr id="53" name="Rectangle 47"/>
          <p:cNvSpPr>
            <a:spLocks noChangeArrowheads="1"/>
          </p:cNvSpPr>
          <p:nvPr>
            <p:custDataLst>
              <p:tags r:id="rId9"/>
            </p:custDataLst>
          </p:nvPr>
        </p:nvSpPr>
        <p:spPr bwMode="gray">
          <a:xfrm>
            <a:off x="7505362" y="4592037"/>
            <a:ext cx="1365738"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
                <a:schemeClr val="tx2"/>
              </a:buClr>
              <a:buSzPts val="1500"/>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12.38%</a:t>
            </a:r>
          </a:p>
        </p:txBody>
      </p:sp>
      <p:sp>
        <p:nvSpPr>
          <p:cNvPr id="2" name="Title 1"/>
          <p:cNvSpPr>
            <a:spLocks noGrp="1"/>
          </p:cNvSpPr>
          <p:nvPr>
            <p:ph type="title" idx="4294967295"/>
          </p:nvPr>
        </p:nvSpPr>
        <p:spPr>
          <a:xfrm>
            <a:off x="422031" y="162000"/>
            <a:ext cx="8301046" cy="831600"/>
          </a:xfrm>
        </p:spPr>
        <p:txBody>
          <a:bodyPr>
            <a:normAutofit fontScale="90000"/>
          </a:bodyPr>
          <a:lstStyle/>
          <a:p>
            <a:r>
              <a:rPr lang="en-US" dirty="0" smtClean="0"/>
              <a:t>What would you say after looking at these numbers?</a:t>
            </a:r>
            <a:endParaRPr lang="en-GB" dirty="0"/>
          </a:p>
        </p:txBody>
      </p:sp>
      <p:sp>
        <p:nvSpPr>
          <p:cNvPr id="4" name="AutoShape 7"/>
          <p:cNvSpPr>
            <a:spLocks noChangeArrowheads="1"/>
          </p:cNvSpPr>
          <p:nvPr>
            <p:custDataLst>
              <p:tags r:id="rId10"/>
            </p:custDataLst>
          </p:nvPr>
        </p:nvSpPr>
        <p:spPr bwMode="gray">
          <a:xfrm>
            <a:off x="168839" y="1235076"/>
            <a:ext cx="1467150" cy="466725"/>
          </a:xfrm>
          <a:prstGeom prst="roundRect">
            <a:avLst>
              <a:gd name="adj" fmla="val 16667"/>
            </a:avLst>
          </a:prstGeom>
          <a:gradFill rotWithShape="1">
            <a:gsLst>
              <a:gs pos="0">
                <a:schemeClr val="tx2"/>
              </a:gs>
              <a:gs pos="100000">
                <a:schemeClr val="tx2">
                  <a:gamma/>
                  <a:shade val="46275"/>
                  <a:invGamma/>
                </a:schemeClr>
              </a:gs>
            </a:gsLst>
            <a:lin ang="5400000" scaled="1"/>
          </a:gradFill>
          <a:ln w="19050" algn="ctr">
            <a:solidFill>
              <a:schemeClr val="tx2"/>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AutoShape 14"/>
          <p:cNvSpPr>
            <a:spLocks noChangeArrowheads="1"/>
          </p:cNvSpPr>
          <p:nvPr>
            <p:custDataLst>
              <p:tags r:id="rId11"/>
            </p:custDataLst>
          </p:nvPr>
        </p:nvSpPr>
        <p:spPr bwMode="gray">
          <a:xfrm>
            <a:off x="2332415" y="1235076"/>
            <a:ext cx="1334966" cy="466725"/>
          </a:xfrm>
          <a:prstGeom prst="roundRect">
            <a:avLst>
              <a:gd name="adj" fmla="val 16667"/>
            </a:avLst>
          </a:prstGeom>
          <a:gradFill rotWithShape="1">
            <a:gsLst>
              <a:gs pos="0">
                <a:schemeClr val="tx2"/>
              </a:gs>
              <a:gs pos="100000">
                <a:schemeClr val="tx2">
                  <a:gamma/>
                  <a:shade val="46275"/>
                  <a:invGamma/>
                </a:schemeClr>
              </a:gs>
            </a:gsLst>
            <a:lin ang="5400000" scaled="1"/>
          </a:gradFill>
          <a:ln w="19050" algn="ctr">
            <a:solidFill>
              <a:schemeClr val="tx2"/>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15"/>
          <p:cNvSpPr>
            <a:spLocks noChangeArrowheads="1"/>
          </p:cNvSpPr>
          <p:nvPr>
            <p:custDataLst>
              <p:tags r:id="rId12"/>
            </p:custDataLst>
          </p:nvPr>
        </p:nvSpPr>
        <p:spPr bwMode="gray">
          <a:xfrm>
            <a:off x="2411546" y="1315522"/>
            <a:ext cx="1176704"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pitchFamily="34" charset="0"/>
                <a:cs typeface="Arial" pitchFamily="34" charset="0"/>
              </a:rPr>
              <a:t>10 Years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AutoShape 16"/>
          <p:cNvSpPr>
            <a:spLocks noChangeArrowheads="1"/>
          </p:cNvSpPr>
          <p:nvPr>
            <p:custDataLst>
              <p:tags r:id="rId13"/>
            </p:custDataLst>
          </p:nvPr>
        </p:nvSpPr>
        <p:spPr bwMode="gray">
          <a:xfrm>
            <a:off x="3973645" y="1235076"/>
            <a:ext cx="1333500" cy="466725"/>
          </a:xfrm>
          <a:prstGeom prst="roundRect">
            <a:avLst>
              <a:gd name="adj" fmla="val 16667"/>
            </a:avLst>
          </a:prstGeom>
          <a:gradFill rotWithShape="1">
            <a:gsLst>
              <a:gs pos="0">
                <a:schemeClr val="tx2"/>
              </a:gs>
              <a:gs pos="100000">
                <a:schemeClr val="tx2">
                  <a:gamma/>
                  <a:shade val="46275"/>
                  <a:invGamma/>
                </a:schemeClr>
              </a:gs>
            </a:gsLst>
            <a:lin ang="5400000" scaled="1"/>
          </a:gradFill>
          <a:ln w="19050" algn="ctr">
            <a:solidFill>
              <a:schemeClr val="tx2"/>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17"/>
          <p:cNvSpPr>
            <a:spLocks noChangeArrowheads="1"/>
          </p:cNvSpPr>
          <p:nvPr>
            <p:custDataLst>
              <p:tags r:id="rId14"/>
            </p:custDataLst>
          </p:nvPr>
        </p:nvSpPr>
        <p:spPr bwMode="gray">
          <a:xfrm>
            <a:off x="4051311" y="1315522"/>
            <a:ext cx="1176703"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pitchFamily="34" charset="0"/>
                <a:cs typeface="Arial" pitchFamily="34" charset="0"/>
              </a:rPr>
              <a:t>5 years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AutoShape 18"/>
          <p:cNvSpPr>
            <a:spLocks noChangeArrowheads="1"/>
          </p:cNvSpPr>
          <p:nvPr>
            <p:custDataLst>
              <p:tags r:id="rId15"/>
            </p:custDataLst>
          </p:nvPr>
        </p:nvSpPr>
        <p:spPr bwMode="gray">
          <a:xfrm>
            <a:off x="5613411" y="1235076"/>
            <a:ext cx="1334965" cy="466725"/>
          </a:xfrm>
          <a:prstGeom prst="roundRect">
            <a:avLst>
              <a:gd name="adj" fmla="val 16667"/>
            </a:avLst>
          </a:prstGeom>
          <a:gradFill rotWithShape="1">
            <a:gsLst>
              <a:gs pos="0">
                <a:schemeClr val="tx2"/>
              </a:gs>
              <a:gs pos="100000">
                <a:schemeClr val="tx2">
                  <a:gamma/>
                  <a:shade val="46275"/>
                  <a:invGamma/>
                </a:schemeClr>
              </a:gs>
            </a:gsLst>
            <a:lin ang="5400000" scaled="1"/>
          </a:gradFill>
          <a:ln w="19050" algn="ctr">
            <a:solidFill>
              <a:schemeClr val="tx2"/>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19"/>
          <p:cNvSpPr>
            <a:spLocks noChangeArrowheads="1"/>
          </p:cNvSpPr>
          <p:nvPr>
            <p:custDataLst>
              <p:tags r:id="rId16"/>
            </p:custDataLst>
          </p:nvPr>
        </p:nvSpPr>
        <p:spPr bwMode="gray">
          <a:xfrm>
            <a:off x="5692542" y="1315522"/>
            <a:ext cx="1176703"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pitchFamily="34" charset="0"/>
                <a:cs typeface="Arial" pitchFamily="34" charset="0"/>
              </a:rPr>
              <a:t>3 Years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Rectangle 20"/>
          <p:cNvSpPr>
            <a:spLocks noChangeArrowheads="1"/>
          </p:cNvSpPr>
          <p:nvPr>
            <p:custDataLst>
              <p:tags r:id="rId17"/>
            </p:custDataLst>
          </p:nvPr>
        </p:nvSpPr>
        <p:spPr bwMode="gray">
          <a:xfrm>
            <a:off x="2332415" y="1609726"/>
            <a:ext cx="1487366" cy="3859213"/>
          </a:xfrm>
          <a:prstGeom prst="rect">
            <a:avLst/>
          </a:prstGeom>
          <a:solidFill>
            <a:srgbClr val="DDDDDD"/>
          </a:solidFill>
          <a:ln w="19050" algn="ctr">
            <a:solidFill>
              <a:schemeClr val="tx2"/>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21"/>
          <p:cNvSpPr>
            <a:spLocks noChangeArrowheads="1"/>
          </p:cNvSpPr>
          <p:nvPr>
            <p:custDataLst>
              <p:tags r:id="rId18"/>
            </p:custDataLst>
          </p:nvPr>
        </p:nvSpPr>
        <p:spPr bwMode="gray">
          <a:xfrm>
            <a:off x="3973645" y="1609726"/>
            <a:ext cx="1487366" cy="3859213"/>
          </a:xfrm>
          <a:prstGeom prst="rect">
            <a:avLst/>
          </a:prstGeom>
          <a:solidFill>
            <a:srgbClr val="DDDDDD"/>
          </a:solidFill>
          <a:ln w="19050" algn="ctr">
            <a:solidFill>
              <a:schemeClr val="tx2"/>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22"/>
          <p:cNvSpPr>
            <a:spLocks noChangeArrowheads="1"/>
          </p:cNvSpPr>
          <p:nvPr>
            <p:custDataLst>
              <p:tags r:id="rId19"/>
            </p:custDataLst>
          </p:nvPr>
        </p:nvSpPr>
        <p:spPr bwMode="gray">
          <a:xfrm>
            <a:off x="5613411" y="1609726"/>
            <a:ext cx="1487365" cy="3859213"/>
          </a:xfrm>
          <a:prstGeom prst="rect">
            <a:avLst/>
          </a:prstGeom>
          <a:solidFill>
            <a:srgbClr val="DDDDDD"/>
          </a:solidFill>
          <a:ln w="19050" algn="ctr">
            <a:solidFill>
              <a:schemeClr val="tx2"/>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Oval 24"/>
          <p:cNvSpPr>
            <a:spLocks noChangeArrowheads="1"/>
          </p:cNvSpPr>
          <p:nvPr>
            <p:custDataLst>
              <p:tags r:id="rId20"/>
            </p:custDataLst>
          </p:nvPr>
        </p:nvSpPr>
        <p:spPr bwMode="gray">
          <a:xfrm>
            <a:off x="2238630" y="1119188"/>
            <a:ext cx="187569" cy="203200"/>
          </a:xfrm>
          <a:prstGeom prst="ellipse">
            <a:avLst/>
          </a:prstGeom>
          <a:solidFill>
            <a:schemeClr val="tx2"/>
          </a:solidFill>
          <a:ln w="19050">
            <a:solidFill>
              <a:schemeClr val="bg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ctr" anchorCtr="1"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Arial" pitchFamily="34" charset="0"/>
                <a:cs typeface="Arial" pitchFamily="34" charset="0"/>
              </a:rPr>
              <a:t>B</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Oval 25"/>
          <p:cNvSpPr>
            <a:spLocks noChangeArrowheads="1"/>
          </p:cNvSpPr>
          <p:nvPr>
            <p:custDataLst>
              <p:tags r:id="rId21"/>
            </p:custDataLst>
          </p:nvPr>
        </p:nvSpPr>
        <p:spPr bwMode="gray">
          <a:xfrm>
            <a:off x="3872534" y="1119188"/>
            <a:ext cx="187569" cy="203200"/>
          </a:xfrm>
          <a:prstGeom prst="ellipse">
            <a:avLst/>
          </a:prstGeom>
          <a:solidFill>
            <a:schemeClr val="tx2"/>
          </a:solidFill>
          <a:ln w="19050">
            <a:solidFill>
              <a:schemeClr val="bg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ctr" anchorCtr="1"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Arial" pitchFamily="34" charset="0"/>
                <a:cs typeface="Arial" pitchFamily="34" charset="0"/>
              </a:rPr>
              <a:t>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Oval 26"/>
          <p:cNvSpPr>
            <a:spLocks noChangeArrowheads="1"/>
          </p:cNvSpPr>
          <p:nvPr>
            <p:custDataLst>
              <p:tags r:id="rId22"/>
            </p:custDataLst>
          </p:nvPr>
        </p:nvSpPr>
        <p:spPr bwMode="gray">
          <a:xfrm>
            <a:off x="5516696" y="1119188"/>
            <a:ext cx="187569" cy="203200"/>
          </a:xfrm>
          <a:prstGeom prst="ellipse">
            <a:avLst/>
          </a:prstGeom>
          <a:solidFill>
            <a:schemeClr val="tx2"/>
          </a:solidFill>
          <a:ln w="19050">
            <a:solidFill>
              <a:schemeClr val="bg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ctr" anchorCtr="1"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Arial" pitchFamily="34" charset="0"/>
                <a:cs typeface="Arial" pitchFamily="34" charset="0"/>
              </a:rPr>
              <a:t>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Rectangle 27"/>
          <p:cNvSpPr>
            <a:spLocks noChangeArrowheads="1"/>
          </p:cNvSpPr>
          <p:nvPr>
            <p:custDataLst>
              <p:tags r:id="rId23"/>
            </p:custDataLst>
          </p:nvPr>
        </p:nvSpPr>
        <p:spPr bwMode="gray">
          <a:xfrm>
            <a:off x="178324" y="1609726"/>
            <a:ext cx="1925330" cy="3859213"/>
          </a:xfrm>
          <a:prstGeom prst="rect">
            <a:avLst/>
          </a:prstGeom>
          <a:solidFill>
            <a:schemeClr val="accent2"/>
          </a:solidFill>
          <a:ln w="19050" algn="ctr">
            <a:solidFill>
              <a:schemeClr val="tx2"/>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36"/>
          <p:cNvSpPr>
            <a:spLocks noChangeArrowheads="1"/>
          </p:cNvSpPr>
          <p:nvPr>
            <p:custDataLst>
              <p:tags r:id="rId24"/>
            </p:custDataLst>
          </p:nvPr>
        </p:nvSpPr>
        <p:spPr bwMode="gray">
          <a:xfrm>
            <a:off x="335273" y="2161681"/>
            <a:ext cx="2630665"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
                <a:schemeClr val="tx2"/>
              </a:buClr>
              <a:buSzPts val="1500"/>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Sales </a:t>
            </a:r>
            <a:r>
              <a:rPr kumimoji="0" lang="en-US" sz="1800" b="0" i="0" u="none" strike="noStrike" cap="none" normalizeH="0" baseline="0" dirty="0" err="1" smtClean="0">
                <a:ln>
                  <a:noFill/>
                </a:ln>
                <a:solidFill>
                  <a:schemeClr val="tx1"/>
                </a:solidFill>
                <a:effectLst/>
                <a:latin typeface="Arial" pitchFamily="34" charset="0"/>
                <a:cs typeface="Arial" pitchFamily="34" charset="0"/>
              </a:rPr>
              <a:t>CAGR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 name="Rectangle 37"/>
          <p:cNvSpPr>
            <a:spLocks noChangeArrowheads="1"/>
          </p:cNvSpPr>
          <p:nvPr>
            <p:custDataLst>
              <p:tags r:id="rId25"/>
            </p:custDataLst>
          </p:nvPr>
        </p:nvSpPr>
        <p:spPr bwMode="gray">
          <a:xfrm>
            <a:off x="535485" y="1315522"/>
            <a:ext cx="1176703"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pitchFamily="34" charset="0"/>
                <a:cs typeface="Arial" pitchFamily="34" charset="0"/>
              </a:rPr>
              <a:t>Metrics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 name="Oval 38"/>
          <p:cNvSpPr>
            <a:spLocks noChangeArrowheads="1"/>
          </p:cNvSpPr>
          <p:nvPr>
            <p:custDataLst>
              <p:tags r:id="rId26"/>
            </p:custDataLst>
          </p:nvPr>
        </p:nvSpPr>
        <p:spPr bwMode="gray">
          <a:xfrm>
            <a:off x="199911" y="1102221"/>
            <a:ext cx="142896" cy="203200"/>
          </a:xfrm>
          <a:prstGeom prst="ellipse">
            <a:avLst/>
          </a:prstGeom>
          <a:solidFill>
            <a:schemeClr val="tx2"/>
          </a:solidFill>
          <a:ln w="19050">
            <a:solidFill>
              <a:schemeClr val="bg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ctr" anchorCtr="1"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Arial" pitchFamily="34" charset="0"/>
                <a:cs typeface="Arial" pitchFamily="34" charset="0"/>
              </a:rPr>
              <a:t>A</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Line 39"/>
          <p:cNvSpPr>
            <a:spLocks noChangeShapeType="1"/>
          </p:cNvSpPr>
          <p:nvPr>
            <p:custDataLst>
              <p:tags r:id="rId27"/>
            </p:custDataLst>
          </p:nvPr>
        </p:nvSpPr>
        <p:spPr bwMode="gray">
          <a:xfrm>
            <a:off x="178323" y="3063875"/>
            <a:ext cx="8535982" cy="0"/>
          </a:xfrm>
          <a:prstGeom prst="line">
            <a:avLst/>
          </a:prstGeom>
          <a:noFill/>
          <a:ln w="19050">
            <a:solidFill>
              <a:srgbClr val="676767"/>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12700" dir="5400000" algn="ctr" rotWithShape="0">
                    <a:srgbClr val="808080">
                      <a:alpha val="50000"/>
                    </a:srgbClr>
                  </a:outerShdw>
                </a:effectLst>
              </a14:hiddenEffects>
            </a:ext>
          </a:extLst>
        </p:spPr>
        <p:txBody>
          <a:bodyPr vert="horz" wrap="square" lIns="0" tIns="0" rIns="0" bIns="0" numCol="1" anchor="ctr" anchorCtr="0" compatLnSpc="1">
            <a:prstTxWarp prst="textNoShape">
              <a:avLst/>
            </a:prstTxWarp>
            <a:spAutoFit/>
          </a:bodyPr>
          <a:lstStyle/>
          <a:p>
            <a:endParaRPr lang="en-US"/>
          </a:p>
        </p:txBody>
      </p:sp>
      <p:sp>
        <p:nvSpPr>
          <p:cNvPr id="30" name="Line 40"/>
          <p:cNvSpPr>
            <a:spLocks noChangeShapeType="1"/>
          </p:cNvSpPr>
          <p:nvPr>
            <p:custDataLst>
              <p:tags r:id="rId28"/>
            </p:custDataLst>
          </p:nvPr>
        </p:nvSpPr>
        <p:spPr bwMode="gray">
          <a:xfrm>
            <a:off x="178323" y="4343400"/>
            <a:ext cx="8535982" cy="0"/>
          </a:xfrm>
          <a:prstGeom prst="line">
            <a:avLst/>
          </a:prstGeom>
          <a:noFill/>
          <a:ln w="19050">
            <a:solidFill>
              <a:srgbClr val="676767"/>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12700" dir="5400000" algn="ctr" rotWithShape="0">
                    <a:srgbClr val="808080">
                      <a:alpha val="50000"/>
                    </a:srgbClr>
                  </a:outerShdw>
                </a:effectLst>
              </a14:hiddenEffects>
            </a:ext>
          </a:extLst>
        </p:spPr>
        <p:txBody>
          <a:bodyPr vert="horz" wrap="square" lIns="0" tIns="0" rIns="0" bIns="0" numCol="1" anchor="ctr" anchorCtr="0" compatLnSpc="1">
            <a:prstTxWarp prst="textNoShape">
              <a:avLst/>
            </a:prstTxWarp>
            <a:spAutoFit/>
          </a:bodyPr>
          <a:lstStyle/>
          <a:p>
            <a:endParaRPr lang="en-US"/>
          </a:p>
        </p:txBody>
      </p:sp>
      <p:sp>
        <p:nvSpPr>
          <p:cNvPr id="33" name="Rectangle 44"/>
          <p:cNvSpPr>
            <a:spLocks noChangeArrowheads="1"/>
          </p:cNvSpPr>
          <p:nvPr>
            <p:custDataLst>
              <p:tags r:id="rId29"/>
            </p:custDataLst>
          </p:nvPr>
        </p:nvSpPr>
        <p:spPr bwMode="gray">
          <a:xfrm>
            <a:off x="400051" y="4632327"/>
            <a:ext cx="1365738"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
                <a:schemeClr val="tx2"/>
              </a:buClr>
              <a:buSzPts val="1500"/>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ROE</a:t>
            </a:r>
          </a:p>
        </p:txBody>
      </p:sp>
      <p:sp>
        <p:nvSpPr>
          <p:cNvPr id="35" name="Rectangle 47"/>
          <p:cNvSpPr>
            <a:spLocks noChangeArrowheads="1"/>
          </p:cNvSpPr>
          <p:nvPr>
            <p:custDataLst>
              <p:tags r:id="rId30"/>
            </p:custDataLst>
          </p:nvPr>
        </p:nvSpPr>
        <p:spPr bwMode="gray">
          <a:xfrm>
            <a:off x="2694365" y="2245519"/>
            <a:ext cx="1365738"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
                <a:schemeClr val="tx2"/>
              </a:buClr>
              <a:buSzPts val="1500"/>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12.69%</a:t>
            </a:r>
          </a:p>
        </p:txBody>
      </p:sp>
      <p:sp>
        <p:nvSpPr>
          <p:cNvPr id="38" name="Rectangle 37"/>
          <p:cNvSpPr>
            <a:spLocks noChangeArrowheads="1"/>
          </p:cNvSpPr>
          <p:nvPr>
            <p:custDataLst>
              <p:tags r:id="rId31"/>
            </p:custDataLst>
          </p:nvPr>
        </p:nvSpPr>
        <p:spPr bwMode="gray">
          <a:xfrm>
            <a:off x="317834" y="3480080"/>
            <a:ext cx="2630665"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
                <a:schemeClr val="tx2"/>
              </a:buClr>
              <a:buSzPts val="1500"/>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Net Profit </a:t>
            </a:r>
            <a:r>
              <a:rPr kumimoji="0" lang="en-US" sz="1800" b="0" i="0" u="none" strike="noStrike" cap="none" normalizeH="0" baseline="0" dirty="0" err="1" smtClean="0">
                <a:ln>
                  <a:noFill/>
                </a:ln>
                <a:solidFill>
                  <a:schemeClr val="tx1"/>
                </a:solidFill>
                <a:effectLst/>
                <a:latin typeface="Arial" pitchFamily="34" charset="0"/>
                <a:cs typeface="Arial" pitchFamily="34" charset="0"/>
              </a:rPr>
              <a:t>CAGR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 name="Rectangle 47"/>
          <p:cNvSpPr>
            <a:spLocks noChangeArrowheads="1"/>
          </p:cNvSpPr>
          <p:nvPr>
            <p:custDataLst>
              <p:tags r:id="rId32"/>
            </p:custDataLst>
          </p:nvPr>
        </p:nvSpPr>
        <p:spPr bwMode="gray">
          <a:xfrm>
            <a:off x="4265051" y="2232025"/>
            <a:ext cx="1365738"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
                <a:schemeClr val="tx2"/>
              </a:buClr>
              <a:buSzPts val="1500"/>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12.82%</a:t>
            </a:r>
          </a:p>
        </p:txBody>
      </p:sp>
      <p:sp>
        <p:nvSpPr>
          <p:cNvPr id="40" name="Rectangle 47"/>
          <p:cNvSpPr>
            <a:spLocks noChangeArrowheads="1"/>
          </p:cNvSpPr>
          <p:nvPr>
            <p:custDataLst>
              <p:tags r:id="rId33"/>
            </p:custDataLst>
          </p:nvPr>
        </p:nvSpPr>
        <p:spPr bwMode="gray">
          <a:xfrm>
            <a:off x="5887437" y="2254978"/>
            <a:ext cx="1365738"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
                <a:schemeClr val="tx2"/>
              </a:buClr>
              <a:buSzPts val="1500"/>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31.64%</a:t>
            </a:r>
          </a:p>
        </p:txBody>
      </p:sp>
      <p:sp>
        <p:nvSpPr>
          <p:cNvPr id="41" name="Rectangle 47"/>
          <p:cNvSpPr>
            <a:spLocks noChangeArrowheads="1"/>
          </p:cNvSpPr>
          <p:nvPr>
            <p:custDataLst>
              <p:tags r:id="rId34"/>
            </p:custDataLst>
          </p:nvPr>
        </p:nvSpPr>
        <p:spPr bwMode="gray">
          <a:xfrm>
            <a:off x="2685573" y="3443922"/>
            <a:ext cx="1365738"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
                <a:schemeClr val="tx2"/>
              </a:buClr>
              <a:buSzPts val="1500"/>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9.36%</a:t>
            </a:r>
          </a:p>
        </p:txBody>
      </p:sp>
      <p:sp>
        <p:nvSpPr>
          <p:cNvPr id="42" name="Rectangle 47"/>
          <p:cNvSpPr>
            <a:spLocks noChangeArrowheads="1"/>
          </p:cNvSpPr>
          <p:nvPr>
            <p:custDataLst>
              <p:tags r:id="rId35"/>
            </p:custDataLst>
          </p:nvPr>
        </p:nvSpPr>
        <p:spPr bwMode="gray">
          <a:xfrm>
            <a:off x="4256259" y="3430428"/>
            <a:ext cx="1365738"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
                <a:schemeClr val="tx2"/>
              </a:buClr>
              <a:buSzPts val="1500"/>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4.62%</a:t>
            </a:r>
          </a:p>
        </p:txBody>
      </p:sp>
      <p:sp>
        <p:nvSpPr>
          <p:cNvPr id="43" name="Rectangle 47"/>
          <p:cNvSpPr>
            <a:spLocks noChangeArrowheads="1"/>
          </p:cNvSpPr>
          <p:nvPr>
            <p:custDataLst>
              <p:tags r:id="rId36"/>
            </p:custDataLst>
          </p:nvPr>
        </p:nvSpPr>
        <p:spPr bwMode="gray">
          <a:xfrm>
            <a:off x="5878645" y="3453381"/>
            <a:ext cx="1365738"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
                <a:schemeClr val="tx2"/>
              </a:buClr>
              <a:buSzPts val="1500"/>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20.34%</a:t>
            </a:r>
          </a:p>
        </p:txBody>
      </p:sp>
      <p:sp>
        <p:nvSpPr>
          <p:cNvPr id="44" name="Rectangle 47"/>
          <p:cNvSpPr>
            <a:spLocks noChangeArrowheads="1"/>
          </p:cNvSpPr>
          <p:nvPr>
            <p:custDataLst>
              <p:tags r:id="rId37"/>
            </p:custDataLst>
          </p:nvPr>
        </p:nvSpPr>
        <p:spPr bwMode="gray">
          <a:xfrm>
            <a:off x="2698761" y="4582578"/>
            <a:ext cx="1365738"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
                <a:schemeClr val="tx2"/>
              </a:buClr>
              <a:buSzPts val="1500"/>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13.4%</a:t>
            </a:r>
          </a:p>
        </p:txBody>
      </p:sp>
      <p:sp>
        <p:nvSpPr>
          <p:cNvPr id="45" name="Rectangle 47"/>
          <p:cNvSpPr>
            <a:spLocks noChangeArrowheads="1"/>
          </p:cNvSpPr>
          <p:nvPr>
            <p:custDataLst>
              <p:tags r:id="rId38"/>
            </p:custDataLst>
          </p:nvPr>
        </p:nvSpPr>
        <p:spPr bwMode="gray">
          <a:xfrm>
            <a:off x="4269447" y="4569084"/>
            <a:ext cx="1365738"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
                <a:schemeClr val="tx2"/>
              </a:buClr>
              <a:buSzPts val="1500"/>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9.6%</a:t>
            </a:r>
          </a:p>
        </p:txBody>
      </p:sp>
      <p:sp>
        <p:nvSpPr>
          <p:cNvPr id="46" name="Rectangle 47"/>
          <p:cNvSpPr>
            <a:spLocks noChangeArrowheads="1"/>
          </p:cNvSpPr>
          <p:nvPr>
            <p:custDataLst>
              <p:tags r:id="rId39"/>
            </p:custDataLst>
          </p:nvPr>
        </p:nvSpPr>
        <p:spPr bwMode="gray">
          <a:xfrm>
            <a:off x="5891833" y="4592037"/>
            <a:ext cx="1365738"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
                <a:schemeClr val="tx2"/>
              </a:buClr>
              <a:buSzPts val="1500"/>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10.25%</a:t>
            </a:r>
          </a:p>
        </p:txBody>
      </p:sp>
    </p:spTree>
    <p:extLst>
      <p:ext uri="{BB962C8B-B14F-4D97-AF65-F5344CB8AC3E}">
        <p14:creationId xmlns:p14="http://schemas.microsoft.com/office/powerpoint/2010/main" xmlns="" val="653579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randombar(horizontal)">
                                      <p:cBhvr>
                                        <p:cTn id="10" dur="500"/>
                                        <p:tgtEl>
                                          <p:spTgt spid="7"/>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randombar(horizontal)">
                                      <p:cBhvr>
                                        <p:cTn id="13" dur="500"/>
                                        <p:tgtEl>
                                          <p:spTgt spid="8"/>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randombar(horizontal)">
                                      <p:cBhvr>
                                        <p:cTn id="16" dur="500"/>
                                        <p:tgtEl>
                                          <p:spTgt spid="13"/>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randombar(horizontal)">
                                      <p:cBhvr>
                                        <p:cTn id="19" dur="500"/>
                                        <p:tgtEl>
                                          <p:spTgt spid="16"/>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randombar(horizontal)">
                                      <p:cBhvr>
                                        <p:cTn id="22" dur="500"/>
                                        <p:tgtEl>
                                          <p:spTgt spid="19"/>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randombar(horizontal)">
                                      <p:cBhvr>
                                        <p:cTn id="25" dur="500"/>
                                        <p:tgtEl>
                                          <p:spTgt spid="26"/>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27"/>
                                        </p:tgtEl>
                                        <p:attrNameLst>
                                          <p:attrName>style.visibility</p:attrName>
                                        </p:attrNameLst>
                                      </p:cBhvr>
                                      <p:to>
                                        <p:strVal val="visible"/>
                                      </p:to>
                                    </p:set>
                                    <p:animEffect transition="in" filter="randombar(horizontal)">
                                      <p:cBhvr>
                                        <p:cTn id="28" dur="500"/>
                                        <p:tgtEl>
                                          <p:spTgt spid="27"/>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randombar(horizontal)">
                                      <p:cBhvr>
                                        <p:cTn id="31" dur="500"/>
                                        <p:tgtEl>
                                          <p:spTgt spid="28"/>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33"/>
                                        </p:tgtEl>
                                        <p:attrNameLst>
                                          <p:attrName>style.visibility</p:attrName>
                                        </p:attrNameLst>
                                      </p:cBhvr>
                                      <p:to>
                                        <p:strVal val="visible"/>
                                      </p:to>
                                    </p:set>
                                    <p:animEffect transition="in" filter="randombar(horizontal)">
                                      <p:cBhvr>
                                        <p:cTn id="34" dur="500"/>
                                        <p:tgtEl>
                                          <p:spTgt spid="33"/>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randombar(horizontal)">
                                      <p:cBhvr>
                                        <p:cTn id="37" dur="500"/>
                                        <p:tgtEl>
                                          <p:spTgt spid="38"/>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35"/>
                                        </p:tgtEl>
                                        <p:attrNameLst>
                                          <p:attrName>style.visibility</p:attrName>
                                        </p:attrNameLst>
                                      </p:cBhvr>
                                      <p:to>
                                        <p:strVal val="visible"/>
                                      </p:to>
                                    </p:set>
                                    <p:animEffect transition="in" filter="randombar(horizontal)">
                                      <p:cBhvr>
                                        <p:cTn id="40" dur="500"/>
                                        <p:tgtEl>
                                          <p:spTgt spid="35"/>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41"/>
                                        </p:tgtEl>
                                        <p:attrNameLst>
                                          <p:attrName>style.visibility</p:attrName>
                                        </p:attrNameLst>
                                      </p:cBhvr>
                                      <p:to>
                                        <p:strVal val="visible"/>
                                      </p:to>
                                    </p:set>
                                    <p:animEffect transition="in" filter="randombar(horizontal)">
                                      <p:cBhvr>
                                        <p:cTn id="43" dur="500"/>
                                        <p:tgtEl>
                                          <p:spTgt spid="41"/>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44"/>
                                        </p:tgtEl>
                                        <p:attrNameLst>
                                          <p:attrName>style.visibility</p:attrName>
                                        </p:attrNameLst>
                                      </p:cBhvr>
                                      <p:to>
                                        <p:strVal val="visible"/>
                                      </p:to>
                                    </p:set>
                                    <p:animEffect transition="in" filter="randombar(horizontal)">
                                      <p:cBhvr>
                                        <p:cTn id="46" dur="500"/>
                                        <p:tgtEl>
                                          <p:spTgt spid="44"/>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randombar(horizontal)">
                                      <p:cBhvr>
                                        <p:cTn id="49" dur="500"/>
                                        <p:tgtEl>
                                          <p:spTgt spid="30"/>
                                        </p:tgtEl>
                                      </p:cBhvr>
                                    </p:animEffect>
                                  </p:childTnLst>
                                </p:cTn>
                              </p:par>
                              <p:par>
                                <p:cTn id="50" presetID="14" presetClass="entr" presetSubtype="10" fill="hold" grpId="0" nodeType="withEffect">
                                  <p:stCondLst>
                                    <p:cond delay="0"/>
                                  </p:stCondLst>
                                  <p:childTnLst>
                                    <p:set>
                                      <p:cBhvr>
                                        <p:cTn id="51" dur="1" fill="hold">
                                          <p:stCondLst>
                                            <p:cond delay="0"/>
                                          </p:stCondLst>
                                        </p:cTn>
                                        <p:tgtEl>
                                          <p:spTgt spid="29"/>
                                        </p:tgtEl>
                                        <p:attrNameLst>
                                          <p:attrName>style.visibility</p:attrName>
                                        </p:attrNameLst>
                                      </p:cBhvr>
                                      <p:to>
                                        <p:strVal val="visible"/>
                                      </p:to>
                                    </p:set>
                                    <p:animEffect transition="in" filter="randombar(horizontal)">
                                      <p:cBhvr>
                                        <p:cTn id="52" dur="500"/>
                                        <p:tgtEl>
                                          <p:spTgt spid="29"/>
                                        </p:tgtEl>
                                      </p:cBhvr>
                                    </p:animEffect>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grpId="0" nodeType="click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randombar(horizontal)">
                                      <p:cBhvr>
                                        <p:cTn id="57" dur="500"/>
                                        <p:tgtEl>
                                          <p:spTgt spid="9"/>
                                        </p:tgtEl>
                                      </p:cBhvr>
                                    </p:animEffect>
                                  </p:childTnLst>
                                </p:cTn>
                              </p:par>
                              <p:par>
                                <p:cTn id="58" presetID="14" presetClass="entr" presetSubtype="10" fill="hold" grpId="0" nodeType="withEffect">
                                  <p:stCondLst>
                                    <p:cond delay="0"/>
                                  </p:stCondLst>
                                  <p:childTnLst>
                                    <p:set>
                                      <p:cBhvr>
                                        <p:cTn id="59" dur="1" fill="hold">
                                          <p:stCondLst>
                                            <p:cond delay="0"/>
                                          </p:stCondLst>
                                        </p:cTn>
                                        <p:tgtEl>
                                          <p:spTgt spid="10"/>
                                        </p:tgtEl>
                                        <p:attrNameLst>
                                          <p:attrName>style.visibility</p:attrName>
                                        </p:attrNameLst>
                                      </p:cBhvr>
                                      <p:to>
                                        <p:strVal val="visible"/>
                                      </p:to>
                                    </p:set>
                                    <p:animEffect transition="in" filter="randombar(horizontal)">
                                      <p:cBhvr>
                                        <p:cTn id="60" dur="500"/>
                                        <p:tgtEl>
                                          <p:spTgt spid="10"/>
                                        </p:tgtEl>
                                      </p:cBhvr>
                                    </p:animEffect>
                                  </p:childTnLst>
                                </p:cTn>
                              </p:par>
                              <p:par>
                                <p:cTn id="61" presetID="14" presetClass="entr" presetSubtype="10" fill="hold" grpId="0" nodeType="with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randombar(horizontal)">
                                      <p:cBhvr>
                                        <p:cTn id="63" dur="500"/>
                                        <p:tgtEl>
                                          <p:spTgt spid="14"/>
                                        </p:tgtEl>
                                      </p:cBhvr>
                                    </p:animEffect>
                                  </p:childTnLst>
                                </p:cTn>
                              </p:par>
                              <p:par>
                                <p:cTn id="64" presetID="14" presetClass="entr" presetSubtype="10" fill="hold" grpId="0" nodeType="withEffect">
                                  <p:stCondLst>
                                    <p:cond delay="0"/>
                                  </p:stCondLst>
                                  <p:childTnLst>
                                    <p:set>
                                      <p:cBhvr>
                                        <p:cTn id="65" dur="1" fill="hold">
                                          <p:stCondLst>
                                            <p:cond delay="0"/>
                                          </p:stCondLst>
                                        </p:cTn>
                                        <p:tgtEl>
                                          <p:spTgt spid="17"/>
                                        </p:tgtEl>
                                        <p:attrNameLst>
                                          <p:attrName>style.visibility</p:attrName>
                                        </p:attrNameLst>
                                      </p:cBhvr>
                                      <p:to>
                                        <p:strVal val="visible"/>
                                      </p:to>
                                    </p:set>
                                    <p:animEffect transition="in" filter="randombar(horizontal)">
                                      <p:cBhvr>
                                        <p:cTn id="66" dur="500"/>
                                        <p:tgtEl>
                                          <p:spTgt spid="17"/>
                                        </p:tgtEl>
                                      </p:cBhvr>
                                    </p:animEffect>
                                  </p:childTnLst>
                                </p:cTn>
                              </p:par>
                              <p:par>
                                <p:cTn id="67" presetID="14" presetClass="entr" presetSubtype="10" fill="hold" grpId="0" nodeType="withEffect">
                                  <p:stCondLst>
                                    <p:cond delay="0"/>
                                  </p:stCondLst>
                                  <p:childTnLst>
                                    <p:set>
                                      <p:cBhvr>
                                        <p:cTn id="68" dur="1" fill="hold">
                                          <p:stCondLst>
                                            <p:cond delay="0"/>
                                          </p:stCondLst>
                                        </p:cTn>
                                        <p:tgtEl>
                                          <p:spTgt spid="39"/>
                                        </p:tgtEl>
                                        <p:attrNameLst>
                                          <p:attrName>style.visibility</p:attrName>
                                        </p:attrNameLst>
                                      </p:cBhvr>
                                      <p:to>
                                        <p:strVal val="visible"/>
                                      </p:to>
                                    </p:set>
                                    <p:animEffect transition="in" filter="randombar(horizontal)">
                                      <p:cBhvr>
                                        <p:cTn id="69" dur="500"/>
                                        <p:tgtEl>
                                          <p:spTgt spid="39"/>
                                        </p:tgtEl>
                                      </p:cBhvr>
                                    </p:animEffect>
                                  </p:childTnLst>
                                </p:cTn>
                              </p:par>
                              <p:par>
                                <p:cTn id="70" presetID="14" presetClass="entr" presetSubtype="10" fill="hold" grpId="0" nodeType="withEffect">
                                  <p:stCondLst>
                                    <p:cond delay="0"/>
                                  </p:stCondLst>
                                  <p:childTnLst>
                                    <p:set>
                                      <p:cBhvr>
                                        <p:cTn id="71" dur="1" fill="hold">
                                          <p:stCondLst>
                                            <p:cond delay="0"/>
                                          </p:stCondLst>
                                        </p:cTn>
                                        <p:tgtEl>
                                          <p:spTgt spid="42"/>
                                        </p:tgtEl>
                                        <p:attrNameLst>
                                          <p:attrName>style.visibility</p:attrName>
                                        </p:attrNameLst>
                                      </p:cBhvr>
                                      <p:to>
                                        <p:strVal val="visible"/>
                                      </p:to>
                                    </p:set>
                                    <p:animEffect transition="in" filter="randombar(horizontal)">
                                      <p:cBhvr>
                                        <p:cTn id="72" dur="500"/>
                                        <p:tgtEl>
                                          <p:spTgt spid="42"/>
                                        </p:tgtEl>
                                      </p:cBhvr>
                                    </p:animEffect>
                                  </p:childTnLst>
                                </p:cTn>
                              </p:par>
                              <p:par>
                                <p:cTn id="73" presetID="14" presetClass="entr" presetSubtype="10" fill="hold" grpId="0" nodeType="withEffect">
                                  <p:stCondLst>
                                    <p:cond delay="0"/>
                                  </p:stCondLst>
                                  <p:childTnLst>
                                    <p:set>
                                      <p:cBhvr>
                                        <p:cTn id="74" dur="1" fill="hold">
                                          <p:stCondLst>
                                            <p:cond delay="0"/>
                                          </p:stCondLst>
                                        </p:cTn>
                                        <p:tgtEl>
                                          <p:spTgt spid="45"/>
                                        </p:tgtEl>
                                        <p:attrNameLst>
                                          <p:attrName>style.visibility</p:attrName>
                                        </p:attrNameLst>
                                      </p:cBhvr>
                                      <p:to>
                                        <p:strVal val="visible"/>
                                      </p:to>
                                    </p:set>
                                    <p:animEffect transition="in" filter="randombar(horizontal)">
                                      <p:cBhvr>
                                        <p:cTn id="75" dur="500"/>
                                        <p:tgtEl>
                                          <p:spTgt spid="45"/>
                                        </p:tgtEl>
                                      </p:cBhvr>
                                    </p:animEffect>
                                  </p:childTnLst>
                                </p:cTn>
                              </p:par>
                            </p:childTnLst>
                          </p:cTn>
                        </p:par>
                      </p:childTnLst>
                    </p:cTn>
                  </p:par>
                  <p:par>
                    <p:cTn id="76" fill="hold">
                      <p:stCondLst>
                        <p:cond delay="indefinite"/>
                      </p:stCondLst>
                      <p:childTnLst>
                        <p:par>
                          <p:cTn id="77" fill="hold">
                            <p:stCondLst>
                              <p:cond delay="0"/>
                            </p:stCondLst>
                            <p:childTnLst>
                              <p:par>
                                <p:cTn id="78" presetID="14" presetClass="entr" presetSubtype="10" fill="hold" grpId="0" nodeType="clickEffect">
                                  <p:stCondLst>
                                    <p:cond delay="0"/>
                                  </p:stCondLst>
                                  <p:childTnLst>
                                    <p:set>
                                      <p:cBhvr>
                                        <p:cTn id="79" dur="1" fill="hold">
                                          <p:stCondLst>
                                            <p:cond delay="0"/>
                                          </p:stCondLst>
                                        </p:cTn>
                                        <p:tgtEl>
                                          <p:spTgt spid="11"/>
                                        </p:tgtEl>
                                        <p:attrNameLst>
                                          <p:attrName>style.visibility</p:attrName>
                                        </p:attrNameLst>
                                      </p:cBhvr>
                                      <p:to>
                                        <p:strVal val="visible"/>
                                      </p:to>
                                    </p:set>
                                    <p:animEffect transition="in" filter="randombar(horizontal)">
                                      <p:cBhvr>
                                        <p:cTn id="80" dur="500"/>
                                        <p:tgtEl>
                                          <p:spTgt spid="11"/>
                                        </p:tgtEl>
                                      </p:cBhvr>
                                    </p:animEffect>
                                  </p:childTnLst>
                                </p:cTn>
                              </p:par>
                              <p:par>
                                <p:cTn id="81" presetID="14" presetClass="entr" presetSubtype="10" fill="hold" grpId="0" nodeType="withEffect">
                                  <p:stCondLst>
                                    <p:cond delay="0"/>
                                  </p:stCondLst>
                                  <p:childTnLst>
                                    <p:set>
                                      <p:cBhvr>
                                        <p:cTn id="82" dur="1" fill="hold">
                                          <p:stCondLst>
                                            <p:cond delay="0"/>
                                          </p:stCondLst>
                                        </p:cTn>
                                        <p:tgtEl>
                                          <p:spTgt spid="12"/>
                                        </p:tgtEl>
                                        <p:attrNameLst>
                                          <p:attrName>style.visibility</p:attrName>
                                        </p:attrNameLst>
                                      </p:cBhvr>
                                      <p:to>
                                        <p:strVal val="visible"/>
                                      </p:to>
                                    </p:set>
                                    <p:animEffect transition="in" filter="randombar(horizontal)">
                                      <p:cBhvr>
                                        <p:cTn id="83" dur="500"/>
                                        <p:tgtEl>
                                          <p:spTgt spid="12"/>
                                        </p:tgtEl>
                                      </p:cBhvr>
                                    </p:animEffect>
                                  </p:childTnLst>
                                </p:cTn>
                              </p:par>
                              <p:par>
                                <p:cTn id="84" presetID="14" presetClass="entr" presetSubtype="10" fill="hold" grpId="0" nodeType="withEffect">
                                  <p:stCondLst>
                                    <p:cond delay="0"/>
                                  </p:stCondLst>
                                  <p:childTnLst>
                                    <p:set>
                                      <p:cBhvr>
                                        <p:cTn id="85" dur="1" fill="hold">
                                          <p:stCondLst>
                                            <p:cond delay="0"/>
                                          </p:stCondLst>
                                        </p:cTn>
                                        <p:tgtEl>
                                          <p:spTgt spid="18"/>
                                        </p:tgtEl>
                                        <p:attrNameLst>
                                          <p:attrName>style.visibility</p:attrName>
                                        </p:attrNameLst>
                                      </p:cBhvr>
                                      <p:to>
                                        <p:strVal val="visible"/>
                                      </p:to>
                                    </p:set>
                                    <p:animEffect transition="in" filter="randombar(horizontal)">
                                      <p:cBhvr>
                                        <p:cTn id="86" dur="500"/>
                                        <p:tgtEl>
                                          <p:spTgt spid="18"/>
                                        </p:tgtEl>
                                      </p:cBhvr>
                                    </p:animEffect>
                                  </p:childTnLst>
                                </p:cTn>
                              </p:par>
                              <p:par>
                                <p:cTn id="87" presetID="14" presetClass="entr" presetSubtype="10" fill="hold" grpId="0" nodeType="withEffect">
                                  <p:stCondLst>
                                    <p:cond delay="0"/>
                                  </p:stCondLst>
                                  <p:childTnLst>
                                    <p:set>
                                      <p:cBhvr>
                                        <p:cTn id="88" dur="1" fill="hold">
                                          <p:stCondLst>
                                            <p:cond delay="0"/>
                                          </p:stCondLst>
                                        </p:cTn>
                                        <p:tgtEl>
                                          <p:spTgt spid="40"/>
                                        </p:tgtEl>
                                        <p:attrNameLst>
                                          <p:attrName>style.visibility</p:attrName>
                                        </p:attrNameLst>
                                      </p:cBhvr>
                                      <p:to>
                                        <p:strVal val="visible"/>
                                      </p:to>
                                    </p:set>
                                    <p:animEffect transition="in" filter="randombar(horizontal)">
                                      <p:cBhvr>
                                        <p:cTn id="89" dur="500"/>
                                        <p:tgtEl>
                                          <p:spTgt spid="40"/>
                                        </p:tgtEl>
                                      </p:cBhvr>
                                    </p:animEffect>
                                  </p:childTnLst>
                                </p:cTn>
                              </p:par>
                              <p:par>
                                <p:cTn id="90" presetID="14" presetClass="entr" presetSubtype="10" fill="hold" grpId="0" nodeType="withEffect">
                                  <p:stCondLst>
                                    <p:cond delay="0"/>
                                  </p:stCondLst>
                                  <p:childTnLst>
                                    <p:set>
                                      <p:cBhvr>
                                        <p:cTn id="91" dur="1" fill="hold">
                                          <p:stCondLst>
                                            <p:cond delay="0"/>
                                          </p:stCondLst>
                                        </p:cTn>
                                        <p:tgtEl>
                                          <p:spTgt spid="43"/>
                                        </p:tgtEl>
                                        <p:attrNameLst>
                                          <p:attrName>style.visibility</p:attrName>
                                        </p:attrNameLst>
                                      </p:cBhvr>
                                      <p:to>
                                        <p:strVal val="visible"/>
                                      </p:to>
                                    </p:set>
                                    <p:animEffect transition="in" filter="randombar(horizontal)">
                                      <p:cBhvr>
                                        <p:cTn id="92" dur="500"/>
                                        <p:tgtEl>
                                          <p:spTgt spid="43"/>
                                        </p:tgtEl>
                                      </p:cBhvr>
                                    </p:animEffect>
                                  </p:childTnLst>
                                </p:cTn>
                              </p:par>
                              <p:par>
                                <p:cTn id="93" presetID="14" presetClass="entr" presetSubtype="10" fill="hold" grpId="0" nodeType="withEffect">
                                  <p:stCondLst>
                                    <p:cond delay="0"/>
                                  </p:stCondLst>
                                  <p:childTnLst>
                                    <p:set>
                                      <p:cBhvr>
                                        <p:cTn id="94" dur="1" fill="hold">
                                          <p:stCondLst>
                                            <p:cond delay="0"/>
                                          </p:stCondLst>
                                        </p:cTn>
                                        <p:tgtEl>
                                          <p:spTgt spid="46"/>
                                        </p:tgtEl>
                                        <p:attrNameLst>
                                          <p:attrName>style.visibility</p:attrName>
                                        </p:attrNameLst>
                                      </p:cBhvr>
                                      <p:to>
                                        <p:strVal val="visible"/>
                                      </p:to>
                                    </p:set>
                                    <p:animEffect transition="in" filter="randombar(horizontal)">
                                      <p:cBhvr>
                                        <p:cTn id="95" dur="500"/>
                                        <p:tgtEl>
                                          <p:spTgt spid="46"/>
                                        </p:tgtEl>
                                      </p:cBhvr>
                                    </p:animEffect>
                                  </p:childTnLst>
                                </p:cTn>
                              </p:par>
                              <p:par>
                                <p:cTn id="96" presetID="14" presetClass="entr" presetSubtype="10" fill="hold" grpId="0" nodeType="withEffect">
                                  <p:stCondLst>
                                    <p:cond delay="0"/>
                                  </p:stCondLst>
                                  <p:childTnLst>
                                    <p:set>
                                      <p:cBhvr>
                                        <p:cTn id="97" dur="1" fill="hold">
                                          <p:stCondLst>
                                            <p:cond delay="0"/>
                                          </p:stCondLst>
                                        </p:cTn>
                                        <p:tgtEl>
                                          <p:spTgt spid="15"/>
                                        </p:tgtEl>
                                        <p:attrNameLst>
                                          <p:attrName>style.visibility</p:attrName>
                                        </p:attrNameLst>
                                      </p:cBhvr>
                                      <p:to>
                                        <p:strVal val="visible"/>
                                      </p:to>
                                    </p:set>
                                    <p:animEffect transition="in" filter="randombar(horizontal)">
                                      <p:cBhvr>
                                        <p:cTn id="98" dur="500"/>
                                        <p:tgtEl>
                                          <p:spTgt spid="15"/>
                                        </p:tgtEl>
                                      </p:cBhvr>
                                    </p:animEffect>
                                  </p:childTnLst>
                                </p:cTn>
                              </p:par>
                            </p:childTnLst>
                          </p:cTn>
                        </p:par>
                      </p:childTnLst>
                    </p:cTn>
                  </p:par>
                  <p:par>
                    <p:cTn id="99" fill="hold">
                      <p:stCondLst>
                        <p:cond delay="indefinite"/>
                      </p:stCondLst>
                      <p:childTnLst>
                        <p:par>
                          <p:cTn id="100" fill="hold">
                            <p:stCondLst>
                              <p:cond delay="0"/>
                            </p:stCondLst>
                            <p:childTnLst>
                              <p:par>
                                <p:cTn id="101" presetID="26" presetClass="entr" presetSubtype="0" fill="hold" grpId="0" nodeType="clickEffect">
                                  <p:stCondLst>
                                    <p:cond delay="0"/>
                                  </p:stCondLst>
                                  <p:childTnLst>
                                    <p:set>
                                      <p:cBhvr>
                                        <p:cTn id="102" dur="1" fill="hold">
                                          <p:stCondLst>
                                            <p:cond delay="0"/>
                                          </p:stCondLst>
                                        </p:cTn>
                                        <p:tgtEl>
                                          <p:spTgt spid="47"/>
                                        </p:tgtEl>
                                        <p:attrNameLst>
                                          <p:attrName>style.visibility</p:attrName>
                                        </p:attrNameLst>
                                      </p:cBhvr>
                                      <p:to>
                                        <p:strVal val="visible"/>
                                      </p:to>
                                    </p:set>
                                    <p:animEffect transition="in" filter="wipe(down)">
                                      <p:cBhvr>
                                        <p:cTn id="103" dur="580">
                                          <p:stCondLst>
                                            <p:cond delay="0"/>
                                          </p:stCondLst>
                                        </p:cTn>
                                        <p:tgtEl>
                                          <p:spTgt spid="47"/>
                                        </p:tgtEl>
                                      </p:cBhvr>
                                    </p:animEffect>
                                    <p:anim calcmode="lin" valueType="num">
                                      <p:cBhvr>
                                        <p:cTn id="104" dur="1822" tmFilter="0,0; 0.14,0.36; 0.43,0.73; 0.71,0.91; 1.0,1.0">
                                          <p:stCondLst>
                                            <p:cond delay="0"/>
                                          </p:stCondLst>
                                        </p:cTn>
                                        <p:tgtEl>
                                          <p:spTgt spid="47"/>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47"/>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47"/>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47"/>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47"/>
                                        </p:tgtEl>
                                        <p:attrNameLst>
                                          <p:attrName>ppt_y</p:attrName>
                                        </p:attrNameLst>
                                      </p:cBhvr>
                                      <p:tavLst>
                                        <p:tav tm="0" fmla="#ppt_y-sin(pi*$)/81">
                                          <p:val>
                                            <p:fltVal val="0"/>
                                          </p:val>
                                        </p:tav>
                                        <p:tav tm="100000">
                                          <p:val>
                                            <p:fltVal val="1"/>
                                          </p:val>
                                        </p:tav>
                                      </p:tavLst>
                                    </p:anim>
                                    <p:animScale>
                                      <p:cBhvr>
                                        <p:cTn id="109" dur="26">
                                          <p:stCondLst>
                                            <p:cond delay="650"/>
                                          </p:stCondLst>
                                        </p:cTn>
                                        <p:tgtEl>
                                          <p:spTgt spid="47"/>
                                        </p:tgtEl>
                                      </p:cBhvr>
                                      <p:to x="100000" y="60000"/>
                                    </p:animScale>
                                    <p:animScale>
                                      <p:cBhvr>
                                        <p:cTn id="110" dur="166" decel="50000">
                                          <p:stCondLst>
                                            <p:cond delay="676"/>
                                          </p:stCondLst>
                                        </p:cTn>
                                        <p:tgtEl>
                                          <p:spTgt spid="47"/>
                                        </p:tgtEl>
                                      </p:cBhvr>
                                      <p:to x="100000" y="100000"/>
                                    </p:animScale>
                                    <p:animScale>
                                      <p:cBhvr>
                                        <p:cTn id="111" dur="26">
                                          <p:stCondLst>
                                            <p:cond delay="1312"/>
                                          </p:stCondLst>
                                        </p:cTn>
                                        <p:tgtEl>
                                          <p:spTgt spid="47"/>
                                        </p:tgtEl>
                                      </p:cBhvr>
                                      <p:to x="100000" y="80000"/>
                                    </p:animScale>
                                    <p:animScale>
                                      <p:cBhvr>
                                        <p:cTn id="112" dur="166" decel="50000">
                                          <p:stCondLst>
                                            <p:cond delay="1338"/>
                                          </p:stCondLst>
                                        </p:cTn>
                                        <p:tgtEl>
                                          <p:spTgt spid="47"/>
                                        </p:tgtEl>
                                      </p:cBhvr>
                                      <p:to x="100000" y="100000"/>
                                    </p:animScale>
                                    <p:animScale>
                                      <p:cBhvr>
                                        <p:cTn id="113" dur="26">
                                          <p:stCondLst>
                                            <p:cond delay="1642"/>
                                          </p:stCondLst>
                                        </p:cTn>
                                        <p:tgtEl>
                                          <p:spTgt spid="47"/>
                                        </p:tgtEl>
                                      </p:cBhvr>
                                      <p:to x="100000" y="90000"/>
                                    </p:animScale>
                                    <p:animScale>
                                      <p:cBhvr>
                                        <p:cTn id="114" dur="166" decel="50000">
                                          <p:stCondLst>
                                            <p:cond delay="1668"/>
                                          </p:stCondLst>
                                        </p:cTn>
                                        <p:tgtEl>
                                          <p:spTgt spid="47"/>
                                        </p:tgtEl>
                                      </p:cBhvr>
                                      <p:to x="100000" y="100000"/>
                                    </p:animScale>
                                    <p:animScale>
                                      <p:cBhvr>
                                        <p:cTn id="115" dur="26">
                                          <p:stCondLst>
                                            <p:cond delay="1808"/>
                                          </p:stCondLst>
                                        </p:cTn>
                                        <p:tgtEl>
                                          <p:spTgt spid="47"/>
                                        </p:tgtEl>
                                      </p:cBhvr>
                                      <p:to x="100000" y="95000"/>
                                    </p:animScale>
                                    <p:animScale>
                                      <p:cBhvr>
                                        <p:cTn id="116" dur="166" decel="50000">
                                          <p:stCondLst>
                                            <p:cond delay="1834"/>
                                          </p:stCondLst>
                                        </p:cTn>
                                        <p:tgtEl>
                                          <p:spTgt spid="47"/>
                                        </p:tgtEl>
                                      </p:cBhvr>
                                      <p:to x="100000" y="100000"/>
                                    </p:animScale>
                                  </p:childTnLst>
                                </p:cTn>
                              </p:par>
                              <p:par>
                                <p:cTn id="117" presetID="26" presetClass="entr" presetSubtype="0" fill="hold" grpId="0" nodeType="withEffect">
                                  <p:stCondLst>
                                    <p:cond delay="0"/>
                                  </p:stCondLst>
                                  <p:childTnLst>
                                    <p:set>
                                      <p:cBhvr>
                                        <p:cTn id="118" dur="1" fill="hold">
                                          <p:stCondLst>
                                            <p:cond delay="0"/>
                                          </p:stCondLst>
                                        </p:cTn>
                                        <p:tgtEl>
                                          <p:spTgt spid="48"/>
                                        </p:tgtEl>
                                        <p:attrNameLst>
                                          <p:attrName>style.visibility</p:attrName>
                                        </p:attrNameLst>
                                      </p:cBhvr>
                                      <p:to>
                                        <p:strVal val="visible"/>
                                      </p:to>
                                    </p:set>
                                    <p:animEffect transition="in" filter="wipe(down)">
                                      <p:cBhvr>
                                        <p:cTn id="119" dur="580">
                                          <p:stCondLst>
                                            <p:cond delay="0"/>
                                          </p:stCondLst>
                                        </p:cTn>
                                        <p:tgtEl>
                                          <p:spTgt spid="48"/>
                                        </p:tgtEl>
                                      </p:cBhvr>
                                    </p:animEffect>
                                    <p:anim calcmode="lin" valueType="num">
                                      <p:cBhvr>
                                        <p:cTn id="120" dur="1822" tmFilter="0,0; 0.14,0.36; 0.43,0.73; 0.71,0.91; 1.0,1.0">
                                          <p:stCondLst>
                                            <p:cond delay="0"/>
                                          </p:stCondLst>
                                        </p:cTn>
                                        <p:tgtEl>
                                          <p:spTgt spid="48"/>
                                        </p:tgtEl>
                                        <p:attrNameLst>
                                          <p:attrName>ppt_x</p:attrName>
                                        </p:attrNameLst>
                                      </p:cBhvr>
                                      <p:tavLst>
                                        <p:tav tm="0">
                                          <p:val>
                                            <p:strVal val="#ppt_x-0.25"/>
                                          </p:val>
                                        </p:tav>
                                        <p:tav tm="100000">
                                          <p:val>
                                            <p:strVal val="#ppt_x"/>
                                          </p:val>
                                        </p:tav>
                                      </p:tavLst>
                                    </p:anim>
                                    <p:anim calcmode="lin" valueType="num">
                                      <p:cBhvr>
                                        <p:cTn id="121" dur="664" tmFilter="0.0,0.0; 0.25,0.07; 0.50,0.2; 0.75,0.467; 1.0,1.0">
                                          <p:stCondLst>
                                            <p:cond delay="0"/>
                                          </p:stCondLst>
                                        </p:cTn>
                                        <p:tgtEl>
                                          <p:spTgt spid="48"/>
                                        </p:tgtEl>
                                        <p:attrNameLst>
                                          <p:attrName>ppt_y</p:attrName>
                                        </p:attrNameLst>
                                      </p:cBhvr>
                                      <p:tavLst>
                                        <p:tav tm="0" fmla="#ppt_y-sin(pi*$)/3">
                                          <p:val>
                                            <p:fltVal val="0.5"/>
                                          </p:val>
                                        </p:tav>
                                        <p:tav tm="100000">
                                          <p:val>
                                            <p:fltVal val="1"/>
                                          </p:val>
                                        </p:tav>
                                      </p:tavLst>
                                    </p:anim>
                                    <p:anim calcmode="lin" valueType="num">
                                      <p:cBhvr>
                                        <p:cTn id="122" dur="664" tmFilter="0, 0; 0.125,0.2665; 0.25,0.4; 0.375,0.465; 0.5,0.5;  0.625,0.535; 0.75,0.6; 0.875,0.7335; 1,1">
                                          <p:stCondLst>
                                            <p:cond delay="664"/>
                                          </p:stCondLst>
                                        </p:cTn>
                                        <p:tgtEl>
                                          <p:spTgt spid="48"/>
                                        </p:tgtEl>
                                        <p:attrNameLst>
                                          <p:attrName>ppt_y</p:attrName>
                                        </p:attrNameLst>
                                      </p:cBhvr>
                                      <p:tavLst>
                                        <p:tav tm="0" fmla="#ppt_y-sin(pi*$)/9">
                                          <p:val>
                                            <p:fltVal val="0"/>
                                          </p:val>
                                        </p:tav>
                                        <p:tav tm="100000">
                                          <p:val>
                                            <p:fltVal val="1"/>
                                          </p:val>
                                        </p:tav>
                                      </p:tavLst>
                                    </p:anim>
                                    <p:anim calcmode="lin" valueType="num">
                                      <p:cBhvr>
                                        <p:cTn id="123" dur="332" tmFilter="0, 0; 0.125,0.2665; 0.25,0.4; 0.375,0.465; 0.5,0.5;  0.625,0.535; 0.75,0.6; 0.875,0.7335; 1,1">
                                          <p:stCondLst>
                                            <p:cond delay="1324"/>
                                          </p:stCondLst>
                                        </p:cTn>
                                        <p:tgtEl>
                                          <p:spTgt spid="48"/>
                                        </p:tgtEl>
                                        <p:attrNameLst>
                                          <p:attrName>ppt_y</p:attrName>
                                        </p:attrNameLst>
                                      </p:cBhvr>
                                      <p:tavLst>
                                        <p:tav tm="0" fmla="#ppt_y-sin(pi*$)/27">
                                          <p:val>
                                            <p:fltVal val="0"/>
                                          </p:val>
                                        </p:tav>
                                        <p:tav tm="100000">
                                          <p:val>
                                            <p:fltVal val="1"/>
                                          </p:val>
                                        </p:tav>
                                      </p:tavLst>
                                    </p:anim>
                                    <p:anim calcmode="lin" valueType="num">
                                      <p:cBhvr>
                                        <p:cTn id="124" dur="164" tmFilter="0, 0; 0.125,0.2665; 0.25,0.4; 0.375,0.465; 0.5,0.5;  0.625,0.535; 0.75,0.6; 0.875,0.7335; 1,1">
                                          <p:stCondLst>
                                            <p:cond delay="1656"/>
                                          </p:stCondLst>
                                        </p:cTn>
                                        <p:tgtEl>
                                          <p:spTgt spid="48"/>
                                        </p:tgtEl>
                                        <p:attrNameLst>
                                          <p:attrName>ppt_y</p:attrName>
                                        </p:attrNameLst>
                                      </p:cBhvr>
                                      <p:tavLst>
                                        <p:tav tm="0" fmla="#ppt_y-sin(pi*$)/81">
                                          <p:val>
                                            <p:fltVal val="0"/>
                                          </p:val>
                                        </p:tav>
                                        <p:tav tm="100000">
                                          <p:val>
                                            <p:fltVal val="1"/>
                                          </p:val>
                                        </p:tav>
                                      </p:tavLst>
                                    </p:anim>
                                    <p:animScale>
                                      <p:cBhvr>
                                        <p:cTn id="125" dur="26">
                                          <p:stCondLst>
                                            <p:cond delay="650"/>
                                          </p:stCondLst>
                                        </p:cTn>
                                        <p:tgtEl>
                                          <p:spTgt spid="48"/>
                                        </p:tgtEl>
                                      </p:cBhvr>
                                      <p:to x="100000" y="60000"/>
                                    </p:animScale>
                                    <p:animScale>
                                      <p:cBhvr>
                                        <p:cTn id="126" dur="166" decel="50000">
                                          <p:stCondLst>
                                            <p:cond delay="676"/>
                                          </p:stCondLst>
                                        </p:cTn>
                                        <p:tgtEl>
                                          <p:spTgt spid="48"/>
                                        </p:tgtEl>
                                      </p:cBhvr>
                                      <p:to x="100000" y="100000"/>
                                    </p:animScale>
                                    <p:animScale>
                                      <p:cBhvr>
                                        <p:cTn id="127" dur="26">
                                          <p:stCondLst>
                                            <p:cond delay="1312"/>
                                          </p:stCondLst>
                                        </p:cTn>
                                        <p:tgtEl>
                                          <p:spTgt spid="48"/>
                                        </p:tgtEl>
                                      </p:cBhvr>
                                      <p:to x="100000" y="80000"/>
                                    </p:animScale>
                                    <p:animScale>
                                      <p:cBhvr>
                                        <p:cTn id="128" dur="166" decel="50000">
                                          <p:stCondLst>
                                            <p:cond delay="1338"/>
                                          </p:stCondLst>
                                        </p:cTn>
                                        <p:tgtEl>
                                          <p:spTgt spid="48"/>
                                        </p:tgtEl>
                                      </p:cBhvr>
                                      <p:to x="100000" y="100000"/>
                                    </p:animScale>
                                    <p:animScale>
                                      <p:cBhvr>
                                        <p:cTn id="129" dur="26">
                                          <p:stCondLst>
                                            <p:cond delay="1642"/>
                                          </p:stCondLst>
                                        </p:cTn>
                                        <p:tgtEl>
                                          <p:spTgt spid="48"/>
                                        </p:tgtEl>
                                      </p:cBhvr>
                                      <p:to x="100000" y="90000"/>
                                    </p:animScale>
                                    <p:animScale>
                                      <p:cBhvr>
                                        <p:cTn id="130" dur="166" decel="50000">
                                          <p:stCondLst>
                                            <p:cond delay="1668"/>
                                          </p:stCondLst>
                                        </p:cTn>
                                        <p:tgtEl>
                                          <p:spTgt spid="48"/>
                                        </p:tgtEl>
                                      </p:cBhvr>
                                      <p:to x="100000" y="100000"/>
                                    </p:animScale>
                                    <p:animScale>
                                      <p:cBhvr>
                                        <p:cTn id="131" dur="26">
                                          <p:stCondLst>
                                            <p:cond delay="1808"/>
                                          </p:stCondLst>
                                        </p:cTn>
                                        <p:tgtEl>
                                          <p:spTgt spid="48"/>
                                        </p:tgtEl>
                                      </p:cBhvr>
                                      <p:to x="100000" y="95000"/>
                                    </p:animScale>
                                    <p:animScale>
                                      <p:cBhvr>
                                        <p:cTn id="132" dur="166" decel="50000">
                                          <p:stCondLst>
                                            <p:cond delay="1834"/>
                                          </p:stCondLst>
                                        </p:cTn>
                                        <p:tgtEl>
                                          <p:spTgt spid="48"/>
                                        </p:tgtEl>
                                      </p:cBhvr>
                                      <p:to x="100000" y="100000"/>
                                    </p:animScale>
                                  </p:childTnLst>
                                </p:cTn>
                              </p:par>
                              <p:par>
                                <p:cTn id="133" presetID="26" presetClass="entr" presetSubtype="0" fill="hold" grpId="0" nodeType="withEffect">
                                  <p:stCondLst>
                                    <p:cond delay="0"/>
                                  </p:stCondLst>
                                  <p:childTnLst>
                                    <p:set>
                                      <p:cBhvr>
                                        <p:cTn id="134" dur="1" fill="hold">
                                          <p:stCondLst>
                                            <p:cond delay="0"/>
                                          </p:stCondLst>
                                        </p:cTn>
                                        <p:tgtEl>
                                          <p:spTgt spid="49"/>
                                        </p:tgtEl>
                                        <p:attrNameLst>
                                          <p:attrName>style.visibility</p:attrName>
                                        </p:attrNameLst>
                                      </p:cBhvr>
                                      <p:to>
                                        <p:strVal val="visible"/>
                                      </p:to>
                                    </p:set>
                                    <p:animEffect transition="in" filter="wipe(down)">
                                      <p:cBhvr>
                                        <p:cTn id="135" dur="580">
                                          <p:stCondLst>
                                            <p:cond delay="0"/>
                                          </p:stCondLst>
                                        </p:cTn>
                                        <p:tgtEl>
                                          <p:spTgt spid="49"/>
                                        </p:tgtEl>
                                      </p:cBhvr>
                                    </p:animEffect>
                                    <p:anim calcmode="lin" valueType="num">
                                      <p:cBhvr>
                                        <p:cTn id="136" dur="1822" tmFilter="0,0; 0.14,0.36; 0.43,0.73; 0.71,0.91; 1.0,1.0">
                                          <p:stCondLst>
                                            <p:cond delay="0"/>
                                          </p:stCondLst>
                                        </p:cTn>
                                        <p:tgtEl>
                                          <p:spTgt spid="49"/>
                                        </p:tgtEl>
                                        <p:attrNameLst>
                                          <p:attrName>ppt_x</p:attrName>
                                        </p:attrNameLst>
                                      </p:cBhvr>
                                      <p:tavLst>
                                        <p:tav tm="0">
                                          <p:val>
                                            <p:strVal val="#ppt_x-0.25"/>
                                          </p:val>
                                        </p:tav>
                                        <p:tav tm="100000">
                                          <p:val>
                                            <p:strVal val="#ppt_x"/>
                                          </p:val>
                                        </p:tav>
                                      </p:tavLst>
                                    </p:anim>
                                    <p:anim calcmode="lin" valueType="num">
                                      <p:cBhvr>
                                        <p:cTn id="137" dur="664" tmFilter="0.0,0.0; 0.25,0.07; 0.50,0.2; 0.75,0.467; 1.0,1.0">
                                          <p:stCondLst>
                                            <p:cond delay="0"/>
                                          </p:stCondLst>
                                        </p:cTn>
                                        <p:tgtEl>
                                          <p:spTgt spid="49"/>
                                        </p:tgtEl>
                                        <p:attrNameLst>
                                          <p:attrName>ppt_y</p:attrName>
                                        </p:attrNameLst>
                                      </p:cBhvr>
                                      <p:tavLst>
                                        <p:tav tm="0" fmla="#ppt_y-sin(pi*$)/3">
                                          <p:val>
                                            <p:fltVal val="0.5"/>
                                          </p:val>
                                        </p:tav>
                                        <p:tav tm="100000">
                                          <p:val>
                                            <p:fltVal val="1"/>
                                          </p:val>
                                        </p:tav>
                                      </p:tavLst>
                                    </p:anim>
                                    <p:anim calcmode="lin" valueType="num">
                                      <p:cBhvr>
                                        <p:cTn id="138" dur="664" tmFilter="0, 0; 0.125,0.2665; 0.25,0.4; 0.375,0.465; 0.5,0.5;  0.625,0.535; 0.75,0.6; 0.875,0.7335; 1,1">
                                          <p:stCondLst>
                                            <p:cond delay="664"/>
                                          </p:stCondLst>
                                        </p:cTn>
                                        <p:tgtEl>
                                          <p:spTgt spid="49"/>
                                        </p:tgtEl>
                                        <p:attrNameLst>
                                          <p:attrName>ppt_y</p:attrName>
                                        </p:attrNameLst>
                                      </p:cBhvr>
                                      <p:tavLst>
                                        <p:tav tm="0" fmla="#ppt_y-sin(pi*$)/9">
                                          <p:val>
                                            <p:fltVal val="0"/>
                                          </p:val>
                                        </p:tav>
                                        <p:tav tm="100000">
                                          <p:val>
                                            <p:fltVal val="1"/>
                                          </p:val>
                                        </p:tav>
                                      </p:tavLst>
                                    </p:anim>
                                    <p:anim calcmode="lin" valueType="num">
                                      <p:cBhvr>
                                        <p:cTn id="139" dur="332" tmFilter="0, 0; 0.125,0.2665; 0.25,0.4; 0.375,0.465; 0.5,0.5;  0.625,0.535; 0.75,0.6; 0.875,0.7335; 1,1">
                                          <p:stCondLst>
                                            <p:cond delay="1324"/>
                                          </p:stCondLst>
                                        </p:cTn>
                                        <p:tgtEl>
                                          <p:spTgt spid="49"/>
                                        </p:tgtEl>
                                        <p:attrNameLst>
                                          <p:attrName>ppt_y</p:attrName>
                                        </p:attrNameLst>
                                      </p:cBhvr>
                                      <p:tavLst>
                                        <p:tav tm="0" fmla="#ppt_y-sin(pi*$)/27">
                                          <p:val>
                                            <p:fltVal val="0"/>
                                          </p:val>
                                        </p:tav>
                                        <p:tav tm="100000">
                                          <p:val>
                                            <p:fltVal val="1"/>
                                          </p:val>
                                        </p:tav>
                                      </p:tavLst>
                                    </p:anim>
                                    <p:anim calcmode="lin" valueType="num">
                                      <p:cBhvr>
                                        <p:cTn id="140" dur="164" tmFilter="0, 0; 0.125,0.2665; 0.25,0.4; 0.375,0.465; 0.5,0.5;  0.625,0.535; 0.75,0.6; 0.875,0.7335; 1,1">
                                          <p:stCondLst>
                                            <p:cond delay="1656"/>
                                          </p:stCondLst>
                                        </p:cTn>
                                        <p:tgtEl>
                                          <p:spTgt spid="49"/>
                                        </p:tgtEl>
                                        <p:attrNameLst>
                                          <p:attrName>ppt_y</p:attrName>
                                        </p:attrNameLst>
                                      </p:cBhvr>
                                      <p:tavLst>
                                        <p:tav tm="0" fmla="#ppt_y-sin(pi*$)/81">
                                          <p:val>
                                            <p:fltVal val="0"/>
                                          </p:val>
                                        </p:tav>
                                        <p:tav tm="100000">
                                          <p:val>
                                            <p:fltVal val="1"/>
                                          </p:val>
                                        </p:tav>
                                      </p:tavLst>
                                    </p:anim>
                                    <p:animScale>
                                      <p:cBhvr>
                                        <p:cTn id="141" dur="26">
                                          <p:stCondLst>
                                            <p:cond delay="650"/>
                                          </p:stCondLst>
                                        </p:cTn>
                                        <p:tgtEl>
                                          <p:spTgt spid="49"/>
                                        </p:tgtEl>
                                      </p:cBhvr>
                                      <p:to x="100000" y="60000"/>
                                    </p:animScale>
                                    <p:animScale>
                                      <p:cBhvr>
                                        <p:cTn id="142" dur="166" decel="50000">
                                          <p:stCondLst>
                                            <p:cond delay="676"/>
                                          </p:stCondLst>
                                        </p:cTn>
                                        <p:tgtEl>
                                          <p:spTgt spid="49"/>
                                        </p:tgtEl>
                                      </p:cBhvr>
                                      <p:to x="100000" y="100000"/>
                                    </p:animScale>
                                    <p:animScale>
                                      <p:cBhvr>
                                        <p:cTn id="143" dur="26">
                                          <p:stCondLst>
                                            <p:cond delay="1312"/>
                                          </p:stCondLst>
                                        </p:cTn>
                                        <p:tgtEl>
                                          <p:spTgt spid="49"/>
                                        </p:tgtEl>
                                      </p:cBhvr>
                                      <p:to x="100000" y="80000"/>
                                    </p:animScale>
                                    <p:animScale>
                                      <p:cBhvr>
                                        <p:cTn id="144" dur="166" decel="50000">
                                          <p:stCondLst>
                                            <p:cond delay="1338"/>
                                          </p:stCondLst>
                                        </p:cTn>
                                        <p:tgtEl>
                                          <p:spTgt spid="49"/>
                                        </p:tgtEl>
                                      </p:cBhvr>
                                      <p:to x="100000" y="100000"/>
                                    </p:animScale>
                                    <p:animScale>
                                      <p:cBhvr>
                                        <p:cTn id="145" dur="26">
                                          <p:stCondLst>
                                            <p:cond delay="1642"/>
                                          </p:stCondLst>
                                        </p:cTn>
                                        <p:tgtEl>
                                          <p:spTgt spid="49"/>
                                        </p:tgtEl>
                                      </p:cBhvr>
                                      <p:to x="100000" y="90000"/>
                                    </p:animScale>
                                    <p:animScale>
                                      <p:cBhvr>
                                        <p:cTn id="146" dur="166" decel="50000">
                                          <p:stCondLst>
                                            <p:cond delay="1668"/>
                                          </p:stCondLst>
                                        </p:cTn>
                                        <p:tgtEl>
                                          <p:spTgt spid="49"/>
                                        </p:tgtEl>
                                      </p:cBhvr>
                                      <p:to x="100000" y="100000"/>
                                    </p:animScale>
                                    <p:animScale>
                                      <p:cBhvr>
                                        <p:cTn id="147" dur="26">
                                          <p:stCondLst>
                                            <p:cond delay="1808"/>
                                          </p:stCondLst>
                                        </p:cTn>
                                        <p:tgtEl>
                                          <p:spTgt spid="49"/>
                                        </p:tgtEl>
                                      </p:cBhvr>
                                      <p:to x="100000" y="95000"/>
                                    </p:animScale>
                                    <p:animScale>
                                      <p:cBhvr>
                                        <p:cTn id="148" dur="166" decel="50000">
                                          <p:stCondLst>
                                            <p:cond delay="1834"/>
                                          </p:stCondLst>
                                        </p:cTn>
                                        <p:tgtEl>
                                          <p:spTgt spid="49"/>
                                        </p:tgtEl>
                                      </p:cBhvr>
                                      <p:to x="100000" y="100000"/>
                                    </p:animScale>
                                  </p:childTnLst>
                                </p:cTn>
                              </p:par>
                              <p:par>
                                <p:cTn id="149" presetID="26" presetClass="entr" presetSubtype="0" fill="hold" grpId="0" nodeType="withEffect">
                                  <p:stCondLst>
                                    <p:cond delay="0"/>
                                  </p:stCondLst>
                                  <p:childTnLst>
                                    <p:set>
                                      <p:cBhvr>
                                        <p:cTn id="150" dur="1" fill="hold">
                                          <p:stCondLst>
                                            <p:cond delay="0"/>
                                          </p:stCondLst>
                                        </p:cTn>
                                        <p:tgtEl>
                                          <p:spTgt spid="50"/>
                                        </p:tgtEl>
                                        <p:attrNameLst>
                                          <p:attrName>style.visibility</p:attrName>
                                        </p:attrNameLst>
                                      </p:cBhvr>
                                      <p:to>
                                        <p:strVal val="visible"/>
                                      </p:to>
                                    </p:set>
                                    <p:animEffect transition="in" filter="wipe(down)">
                                      <p:cBhvr>
                                        <p:cTn id="151" dur="580">
                                          <p:stCondLst>
                                            <p:cond delay="0"/>
                                          </p:stCondLst>
                                        </p:cTn>
                                        <p:tgtEl>
                                          <p:spTgt spid="50"/>
                                        </p:tgtEl>
                                      </p:cBhvr>
                                    </p:animEffect>
                                    <p:anim calcmode="lin" valueType="num">
                                      <p:cBhvr>
                                        <p:cTn id="152" dur="1822" tmFilter="0,0; 0.14,0.36; 0.43,0.73; 0.71,0.91; 1.0,1.0">
                                          <p:stCondLst>
                                            <p:cond delay="0"/>
                                          </p:stCondLst>
                                        </p:cTn>
                                        <p:tgtEl>
                                          <p:spTgt spid="50"/>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50"/>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50"/>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50"/>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50"/>
                                        </p:tgtEl>
                                        <p:attrNameLst>
                                          <p:attrName>ppt_y</p:attrName>
                                        </p:attrNameLst>
                                      </p:cBhvr>
                                      <p:tavLst>
                                        <p:tav tm="0" fmla="#ppt_y-sin(pi*$)/81">
                                          <p:val>
                                            <p:fltVal val="0"/>
                                          </p:val>
                                        </p:tav>
                                        <p:tav tm="100000">
                                          <p:val>
                                            <p:fltVal val="1"/>
                                          </p:val>
                                        </p:tav>
                                      </p:tavLst>
                                    </p:anim>
                                    <p:animScale>
                                      <p:cBhvr>
                                        <p:cTn id="157" dur="26">
                                          <p:stCondLst>
                                            <p:cond delay="650"/>
                                          </p:stCondLst>
                                        </p:cTn>
                                        <p:tgtEl>
                                          <p:spTgt spid="50"/>
                                        </p:tgtEl>
                                      </p:cBhvr>
                                      <p:to x="100000" y="60000"/>
                                    </p:animScale>
                                    <p:animScale>
                                      <p:cBhvr>
                                        <p:cTn id="158" dur="166" decel="50000">
                                          <p:stCondLst>
                                            <p:cond delay="676"/>
                                          </p:stCondLst>
                                        </p:cTn>
                                        <p:tgtEl>
                                          <p:spTgt spid="50"/>
                                        </p:tgtEl>
                                      </p:cBhvr>
                                      <p:to x="100000" y="100000"/>
                                    </p:animScale>
                                    <p:animScale>
                                      <p:cBhvr>
                                        <p:cTn id="159" dur="26">
                                          <p:stCondLst>
                                            <p:cond delay="1312"/>
                                          </p:stCondLst>
                                        </p:cTn>
                                        <p:tgtEl>
                                          <p:spTgt spid="50"/>
                                        </p:tgtEl>
                                      </p:cBhvr>
                                      <p:to x="100000" y="80000"/>
                                    </p:animScale>
                                    <p:animScale>
                                      <p:cBhvr>
                                        <p:cTn id="160" dur="166" decel="50000">
                                          <p:stCondLst>
                                            <p:cond delay="1338"/>
                                          </p:stCondLst>
                                        </p:cTn>
                                        <p:tgtEl>
                                          <p:spTgt spid="50"/>
                                        </p:tgtEl>
                                      </p:cBhvr>
                                      <p:to x="100000" y="100000"/>
                                    </p:animScale>
                                    <p:animScale>
                                      <p:cBhvr>
                                        <p:cTn id="161" dur="26">
                                          <p:stCondLst>
                                            <p:cond delay="1642"/>
                                          </p:stCondLst>
                                        </p:cTn>
                                        <p:tgtEl>
                                          <p:spTgt spid="50"/>
                                        </p:tgtEl>
                                      </p:cBhvr>
                                      <p:to x="100000" y="90000"/>
                                    </p:animScale>
                                    <p:animScale>
                                      <p:cBhvr>
                                        <p:cTn id="162" dur="166" decel="50000">
                                          <p:stCondLst>
                                            <p:cond delay="1668"/>
                                          </p:stCondLst>
                                        </p:cTn>
                                        <p:tgtEl>
                                          <p:spTgt spid="50"/>
                                        </p:tgtEl>
                                      </p:cBhvr>
                                      <p:to x="100000" y="100000"/>
                                    </p:animScale>
                                    <p:animScale>
                                      <p:cBhvr>
                                        <p:cTn id="163" dur="26">
                                          <p:stCondLst>
                                            <p:cond delay="1808"/>
                                          </p:stCondLst>
                                        </p:cTn>
                                        <p:tgtEl>
                                          <p:spTgt spid="50"/>
                                        </p:tgtEl>
                                      </p:cBhvr>
                                      <p:to x="100000" y="95000"/>
                                    </p:animScale>
                                    <p:animScale>
                                      <p:cBhvr>
                                        <p:cTn id="164" dur="166" decel="50000">
                                          <p:stCondLst>
                                            <p:cond delay="1834"/>
                                          </p:stCondLst>
                                        </p:cTn>
                                        <p:tgtEl>
                                          <p:spTgt spid="50"/>
                                        </p:tgtEl>
                                      </p:cBhvr>
                                      <p:to x="100000" y="100000"/>
                                    </p:animScale>
                                  </p:childTnLst>
                                </p:cTn>
                              </p:par>
                              <p:par>
                                <p:cTn id="165" presetID="26" presetClass="entr" presetSubtype="0" fill="hold" grpId="0" nodeType="withEffect">
                                  <p:stCondLst>
                                    <p:cond delay="0"/>
                                  </p:stCondLst>
                                  <p:childTnLst>
                                    <p:set>
                                      <p:cBhvr>
                                        <p:cTn id="166" dur="1" fill="hold">
                                          <p:stCondLst>
                                            <p:cond delay="0"/>
                                          </p:stCondLst>
                                        </p:cTn>
                                        <p:tgtEl>
                                          <p:spTgt spid="51"/>
                                        </p:tgtEl>
                                        <p:attrNameLst>
                                          <p:attrName>style.visibility</p:attrName>
                                        </p:attrNameLst>
                                      </p:cBhvr>
                                      <p:to>
                                        <p:strVal val="visible"/>
                                      </p:to>
                                    </p:set>
                                    <p:animEffect transition="in" filter="wipe(down)">
                                      <p:cBhvr>
                                        <p:cTn id="167" dur="580">
                                          <p:stCondLst>
                                            <p:cond delay="0"/>
                                          </p:stCondLst>
                                        </p:cTn>
                                        <p:tgtEl>
                                          <p:spTgt spid="51"/>
                                        </p:tgtEl>
                                      </p:cBhvr>
                                    </p:animEffect>
                                    <p:anim calcmode="lin" valueType="num">
                                      <p:cBhvr>
                                        <p:cTn id="168" dur="1822" tmFilter="0,0; 0.14,0.36; 0.43,0.73; 0.71,0.91; 1.0,1.0">
                                          <p:stCondLst>
                                            <p:cond delay="0"/>
                                          </p:stCondLst>
                                        </p:cTn>
                                        <p:tgtEl>
                                          <p:spTgt spid="51"/>
                                        </p:tgtEl>
                                        <p:attrNameLst>
                                          <p:attrName>ppt_x</p:attrName>
                                        </p:attrNameLst>
                                      </p:cBhvr>
                                      <p:tavLst>
                                        <p:tav tm="0">
                                          <p:val>
                                            <p:strVal val="#ppt_x-0.25"/>
                                          </p:val>
                                        </p:tav>
                                        <p:tav tm="100000">
                                          <p:val>
                                            <p:strVal val="#ppt_x"/>
                                          </p:val>
                                        </p:tav>
                                      </p:tavLst>
                                    </p:anim>
                                    <p:anim calcmode="lin" valueType="num">
                                      <p:cBhvr>
                                        <p:cTn id="169" dur="664" tmFilter="0.0,0.0; 0.25,0.07; 0.50,0.2; 0.75,0.467; 1.0,1.0">
                                          <p:stCondLst>
                                            <p:cond delay="0"/>
                                          </p:stCondLst>
                                        </p:cTn>
                                        <p:tgtEl>
                                          <p:spTgt spid="51"/>
                                        </p:tgtEl>
                                        <p:attrNameLst>
                                          <p:attrName>ppt_y</p:attrName>
                                        </p:attrNameLst>
                                      </p:cBhvr>
                                      <p:tavLst>
                                        <p:tav tm="0" fmla="#ppt_y-sin(pi*$)/3">
                                          <p:val>
                                            <p:fltVal val="0.5"/>
                                          </p:val>
                                        </p:tav>
                                        <p:tav tm="100000">
                                          <p:val>
                                            <p:fltVal val="1"/>
                                          </p:val>
                                        </p:tav>
                                      </p:tavLst>
                                    </p:anim>
                                    <p:anim calcmode="lin" valueType="num">
                                      <p:cBhvr>
                                        <p:cTn id="170" dur="664" tmFilter="0, 0; 0.125,0.2665; 0.25,0.4; 0.375,0.465; 0.5,0.5;  0.625,0.535; 0.75,0.6; 0.875,0.7335; 1,1">
                                          <p:stCondLst>
                                            <p:cond delay="664"/>
                                          </p:stCondLst>
                                        </p:cTn>
                                        <p:tgtEl>
                                          <p:spTgt spid="51"/>
                                        </p:tgtEl>
                                        <p:attrNameLst>
                                          <p:attrName>ppt_y</p:attrName>
                                        </p:attrNameLst>
                                      </p:cBhvr>
                                      <p:tavLst>
                                        <p:tav tm="0" fmla="#ppt_y-sin(pi*$)/9">
                                          <p:val>
                                            <p:fltVal val="0"/>
                                          </p:val>
                                        </p:tav>
                                        <p:tav tm="100000">
                                          <p:val>
                                            <p:fltVal val="1"/>
                                          </p:val>
                                        </p:tav>
                                      </p:tavLst>
                                    </p:anim>
                                    <p:anim calcmode="lin" valueType="num">
                                      <p:cBhvr>
                                        <p:cTn id="171" dur="332" tmFilter="0, 0; 0.125,0.2665; 0.25,0.4; 0.375,0.465; 0.5,0.5;  0.625,0.535; 0.75,0.6; 0.875,0.7335; 1,1">
                                          <p:stCondLst>
                                            <p:cond delay="1324"/>
                                          </p:stCondLst>
                                        </p:cTn>
                                        <p:tgtEl>
                                          <p:spTgt spid="51"/>
                                        </p:tgtEl>
                                        <p:attrNameLst>
                                          <p:attrName>ppt_y</p:attrName>
                                        </p:attrNameLst>
                                      </p:cBhvr>
                                      <p:tavLst>
                                        <p:tav tm="0" fmla="#ppt_y-sin(pi*$)/27">
                                          <p:val>
                                            <p:fltVal val="0"/>
                                          </p:val>
                                        </p:tav>
                                        <p:tav tm="100000">
                                          <p:val>
                                            <p:fltVal val="1"/>
                                          </p:val>
                                        </p:tav>
                                      </p:tavLst>
                                    </p:anim>
                                    <p:anim calcmode="lin" valueType="num">
                                      <p:cBhvr>
                                        <p:cTn id="172" dur="164" tmFilter="0, 0; 0.125,0.2665; 0.25,0.4; 0.375,0.465; 0.5,0.5;  0.625,0.535; 0.75,0.6; 0.875,0.7335; 1,1">
                                          <p:stCondLst>
                                            <p:cond delay="1656"/>
                                          </p:stCondLst>
                                        </p:cTn>
                                        <p:tgtEl>
                                          <p:spTgt spid="51"/>
                                        </p:tgtEl>
                                        <p:attrNameLst>
                                          <p:attrName>ppt_y</p:attrName>
                                        </p:attrNameLst>
                                      </p:cBhvr>
                                      <p:tavLst>
                                        <p:tav tm="0" fmla="#ppt_y-sin(pi*$)/81">
                                          <p:val>
                                            <p:fltVal val="0"/>
                                          </p:val>
                                        </p:tav>
                                        <p:tav tm="100000">
                                          <p:val>
                                            <p:fltVal val="1"/>
                                          </p:val>
                                        </p:tav>
                                      </p:tavLst>
                                    </p:anim>
                                    <p:animScale>
                                      <p:cBhvr>
                                        <p:cTn id="173" dur="26">
                                          <p:stCondLst>
                                            <p:cond delay="650"/>
                                          </p:stCondLst>
                                        </p:cTn>
                                        <p:tgtEl>
                                          <p:spTgt spid="51"/>
                                        </p:tgtEl>
                                      </p:cBhvr>
                                      <p:to x="100000" y="60000"/>
                                    </p:animScale>
                                    <p:animScale>
                                      <p:cBhvr>
                                        <p:cTn id="174" dur="166" decel="50000">
                                          <p:stCondLst>
                                            <p:cond delay="676"/>
                                          </p:stCondLst>
                                        </p:cTn>
                                        <p:tgtEl>
                                          <p:spTgt spid="51"/>
                                        </p:tgtEl>
                                      </p:cBhvr>
                                      <p:to x="100000" y="100000"/>
                                    </p:animScale>
                                    <p:animScale>
                                      <p:cBhvr>
                                        <p:cTn id="175" dur="26">
                                          <p:stCondLst>
                                            <p:cond delay="1312"/>
                                          </p:stCondLst>
                                        </p:cTn>
                                        <p:tgtEl>
                                          <p:spTgt spid="51"/>
                                        </p:tgtEl>
                                      </p:cBhvr>
                                      <p:to x="100000" y="80000"/>
                                    </p:animScale>
                                    <p:animScale>
                                      <p:cBhvr>
                                        <p:cTn id="176" dur="166" decel="50000">
                                          <p:stCondLst>
                                            <p:cond delay="1338"/>
                                          </p:stCondLst>
                                        </p:cTn>
                                        <p:tgtEl>
                                          <p:spTgt spid="51"/>
                                        </p:tgtEl>
                                      </p:cBhvr>
                                      <p:to x="100000" y="100000"/>
                                    </p:animScale>
                                    <p:animScale>
                                      <p:cBhvr>
                                        <p:cTn id="177" dur="26">
                                          <p:stCondLst>
                                            <p:cond delay="1642"/>
                                          </p:stCondLst>
                                        </p:cTn>
                                        <p:tgtEl>
                                          <p:spTgt spid="51"/>
                                        </p:tgtEl>
                                      </p:cBhvr>
                                      <p:to x="100000" y="90000"/>
                                    </p:animScale>
                                    <p:animScale>
                                      <p:cBhvr>
                                        <p:cTn id="178" dur="166" decel="50000">
                                          <p:stCondLst>
                                            <p:cond delay="1668"/>
                                          </p:stCondLst>
                                        </p:cTn>
                                        <p:tgtEl>
                                          <p:spTgt spid="51"/>
                                        </p:tgtEl>
                                      </p:cBhvr>
                                      <p:to x="100000" y="100000"/>
                                    </p:animScale>
                                    <p:animScale>
                                      <p:cBhvr>
                                        <p:cTn id="179" dur="26">
                                          <p:stCondLst>
                                            <p:cond delay="1808"/>
                                          </p:stCondLst>
                                        </p:cTn>
                                        <p:tgtEl>
                                          <p:spTgt spid="51"/>
                                        </p:tgtEl>
                                      </p:cBhvr>
                                      <p:to x="100000" y="95000"/>
                                    </p:animScale>
                                    <p:animScale>
                                      <p:cBhvr>
                                        <p:cTn id="180" dur="166" decel="50000">
                                          <p:stCondLst>
                                            <p:cond delay="1834"/>
                                          </p:stCondLst>
                                        </p:cTn>
                                        <p:tgtEl>
                                          <p:spTgt spid="51"/>
                                        </p:tgtEl>
                                      </p:cBhvr>
                                      <p:to x="100000" y="100000"/>
                                    </p:animScale>
                                  </p:childTnLst>
                                </p:cTn>
                              </p:par>
                              <p:par>
                                <p:cTn id="181" presetID="26" presetClass="entr" presetSubtype="0" fill="hold" grpId="0" nodeType="withEffect">
                                  <p:stCondLst>
                                    <p:cond delay="0"/>
                                  </p:stCondLst>
                                  <p:childTnLst>
                                    <p:set>
                                      <p:cBhvr>
                                        <p:cTn id="182" dur="1" fill="hold">
                                          <p:stCondLst>
                                            <p:cond delay="0"/>
                                          </p:stCondLst>
                                        </p:cTn>
                                        <p:tgtEl>
                                          <p:spTgt spid="52"/>
                                        </p:tgtEl>
                                        <p:attrNameLst>
                                          <p:attrName>style.visibility</p:attrName>
                                        </p:attrNameLst>
                                      </p:cBhvr>
                                      <p:to>
                                        <p:strVal val="visible"/>
                                      </p:to>
                                    </p:set>
                                    <p:animEffect transition="in" filter="wipe(down)">
                                      <p:cBhvr>
                                        <p:cTn id="183" dur="580">
                                          <p:stCondLst>
                                            <p:cond delay="0"/>
                                          </p:stCondLst>
                                        </p:cTn>
                                        <p:tgtEl>
                                          <p:spTgt spid="52"/>
                                        </p:tgtEl>
                                      </p:cBhvr>
                                    </p:animEffect>
                                    <p:anim calcmode="lin" valueType="num">
                                      <p:cBhvr>
                                        <p:cTn id="184" dur="1822" tmFilter="0,0; 0.14,0.36; 0.43,0.73; 0.71,0.91; 1.0,1.0">
                                          <p:stCondLst>
                                            <p:cond delay="0"/>
                                          </p:stCondLst>
                                        </p:cTn>
                                        <p:tgtEl>
                                          <p:spTgt spid="52"/>
                                        </p:tgtEl>
                                        <p:attrNameLst>
                                          <p:attrName>ppt_x</p:attrName>
                                        </p:attrNameLst>
                                      </p:cBhvr>
                                      <p:tavLst>
                                        <p:tav tm="0">
                                          <p:val>
                                            <p:strVal val="#ppt_x-0.25"/>
                                          </p:val>
                                        </p:tav>
                                        <p:tav tm="100000">
                                          <p:val>
                                            <p:strVal val="#ppt_x"/>
                                          </p:val>
                                        </p:tav>
                                      </p:tavLst>
                                    </p:anim>
                                    <p:anim calcmode="lin" valueType="num">
                                      <p:cBhvr>
                                        <p:cTn id="185" dur="664" tmFilter="0.0,0.0; 0.25,0.07; 0.50,0.2; 0.75,0.467; 1.0,1.0">
                                          <p:stCondLst>
                                            <p:cond delay="0"/>
                                          </p:stCondLst>
                                        </p:cTn>
                                        <p:tgtEl>
                                          <p:spTgt spid="52"/>
                                        </p:tgtEl>
                                        <p:attrNameLst>
                                          <p:attrName>ppt_y</p:attrName>
                                        </p:attrNameLst>
                                      </p:cBhvr>
                                      <p:tavLst>
                                        <p:tav tm="0" fmla="#ppt_y-sin(pi*$)/3">
                                          <p:val>
                                            <p:fltVal val="0.5"/>
                                          </p:val>
                                        </p:tav>
                                        <p:tav tm="100000">
                                          <p:val>
                                            <p:fltVal val="1"/>
                                          </p:val>
                                        </p:tav>
                                      </p:tavLst>
                                    </p:anim>
                                    <p:anim calcmode="lin" valueType="num">
                                      <p:cBhvr>
                                        <p:cTn id="186" dur="664" tmFilter="0, 0; 0.125,0.2665; 0.25,0.4; 0.375,0.465; 0.5,0.5;  0.625,0.535; 0.75,0.6; 0.875,0.7335; 1,1">
                                          <p:stCondLst>
                                            <p:cond delay="664"/>
                                          </p:stCondLst>
                                        </p:cTn>
                                        <p:tgtEl>
                                          <p:spTgt spid="52"/>
                                        </p:tgtEl>
                                        <p:attrNameLst>
                                          <p:attrName>ppt_y</p:attrName>
                                        </p:attrNameLst>
                                      </p:cBhvr>
                                      <p:tavLst>
                                        <p:tav tm="0" fmla="#ppt_y-sin(pi*$)/9">
                                          <p:val>
                                            <p:fltVal val="0"/>
                                          </p:val>
                                        </p:tav>
                                        <p:tav tm="100000">
                                          <p:val>
                                            <p:fltVal val="1"/>
                                          </p:val>
                                        </p:tav>
                                      </p:tavLst>
                                    </p:anim>
                                    <p:anim calcmode="lin" valueType="num">
                                      <p:cBhvr>
                                        <p:cTn id="187" dur="332" tmFilter="0, 0; 0.125,0.2665; 0.25,0.4; 0.375,0.465; 0.5,0.5;  0.625,0.535; 0.75,0.6; 0.875,0.7335; 1,1">
                                          <p:stCondLst>
                                            <p:cond delay="1324"/>
                                          </p:stCondLst>
                                        </p:cTn>
                                        <p:tgtEl>
                                          <p:spTgt spid="52"/>
                                        </p:tgtEl>
                                        <p:attrNameLst>
                                          <p:attrName>ppt_y</p:attrName>
                                        </p:attrNameLst>
                                      </p:cBhvr>
                                      <p:tavLst>
                                        <p:tav tm="0" fmla="#ppt_y-sin(pi*$)/27">
                                          <p:val>
                                            <p:fltVal val="0"/>
                                          </p:val>
                                        </p:tav>
                                        <p:tav tm="100000">
                                          <p:val>
                                            <p:fltVal val="1"/>
                                          </p:val>
                                        </p:tav>
                                      </p:tavLst>
                                    </p:anim>
                                    <p:anim calcmode="lin" valueType="num">
                                      <p:cBhvr>
                                        <p:cTn id="188" dur="164" tmFilter="0, 0; 0.125,0.2665; 0.25,0.4; 0.375,0.465; 0.5,0.5;  0.625,0.535; 0.75,0.6; 0.875,0.7335; 1,1">
                                          <p:stCondLst>
                                            <p:cond delay="1656"/>
                                          </p:stCondLst>
                                        </p:cTn>
                                        <p:tgtEl>
                                          <p:spTgt spid="52"/>
                                        </p:tgtEl>
                                        <p:attrNameLst>
                                          <p:attrName>ppt_y</p:attrName>
                                        </p:attrNameLst>
                                      </p:cBhvr>
                                      <p:tavLst>
                                        <p:tav tm="0" fmla="#ppt_y-sin(pi*$)/81">
                                          <p:val>
                                            <p:fltVal val="0"/>
                                          </p:val>
                                        </p:tav>
                                        <p:tav tm="100000">
                                          <p:val>
                                            <p:fltVal val="1"/>
                                          </p:val>
                                        </p:tav>
                                      </p:tavLst>
                                    </p:anim>
                                    <p:animScale>
                                      <p:cBhvr>
                                        <p:cTn id="189" dur="26">
                                          <p:stCondLst>
                                            <p:cond delay="650"/>
                                          </p:stCondLst>
                                        </p:cTn>
                                        <p:tgtEl>
                                          <p:spTgt spid="52"/>
                                        </p:tgtEl>
                                      </p:cBhvr>
                                      <p:to x="100000" y="60000"/>
                                    </p:animScale>
                                    <p:animScale>
                                      <p:cBhvr>
                                        <p:cTn id="190" dur="166" decel="50000">
                                          <p:stCondLst>
                                            <p:cond delay="676"/>
                                          </p:stCondLst>
                                        </p:cTn>
                                        <p:tgtEl>
                                          <p:spTgt spid="52"/>
                                        </p:tgtEl>
                                      </p:cBhvr>
                                      <p:to x="100000" y="100000"/>
                                    </p:animScale>
                                    <p:animScale>
                                      <p:cBhvr>
                                        <p:cTn id="191" dur="26">
                                          <p:stCondLst>
                                            <p:cond delay="1312"/>
                                          </p:stCondLst>
                                        </p:cTn>
                                        <p:tgtEl>
                                          <p:spTgt spid="52"/>
                                        </p:tgtEl>
                                      </p:cBhvr>
                                      <p:to x="100000" y="80000"/>
                                    </p:animScale>
                                    <p:animScale>
                                      <p:cBhvr>
                                        <p:cTn id="192" dur="166" decel="50000">
                                          <p:stCondLst>
                                            <p:cond delay="1338"/>
                                          </p:stCondLst>
                                        </p:cTn>
                                        <p:tgtEl>
                                          <p:spTgt spid="52"/>
                                        </p:tgtEl>
                                      </p:cBhvr>
                                      <p:to x="100000" y="100000"/>
                                    </p:animScale>
                                    <p:animScale>
                                      <p:cBhvr>
                                        <p:cTn id="193" dur="26">
                                          <p:stCondLst>
                                            <p:cond delay="1642"/>
                                          </p:stCondLst>
                                        </p:cTn>
                                        <p:tgtEl>
                                          <p:spTgt spid="52"/>
                                        </p:tgtEl>
                                      </p:cBhvr>
                                      <p:to x="100000" y="90000"/>
                                    </p:animScale>
                                    <p:animScale>
                                      <p:cBhvr>
                                        <p:cTn id="194" dur="166" decel="50000">
                                          <p:stCondLst>
                                            <p:cond delay="1668"/>
                                          </p:stCondLst>
                                        </p:cTn>
                                        <p:tgtEl>
                                          <p:spTgt spid="52"/>
                                        </p:tgtEl>
                                      </p:cBhvr>
                                      <p:to x="100000" y="100000"/>
                                    </p:animScale>
                                    <p:animScale>
                                      <p:cBhvr>
                                        <p:cTn id="195" dur="26">
                                          <p:stCondLst>
                                            <p:cond delay="1808"/>
                                          </p:stCondLst>
                                        </p:cTn>
                                        <p:tgtEl>
                                          <p:spTgt spid="52"/>
                                        </p:tgtEl>
                                      </p:cBhvr>
                                      <p:to x="100000" y="95000"/>
                                    </p:animScale>
                                    <p:animScale>
                                      <p:cBhvr>
                                        <p:cTn id="196" dur="166" decel="50000">
                                          <p:stCondLst>
                                            <p:cond delay="1834"/>
                                          </p:stCondLst>
                                        </p:cTn>
                                        <p:tgtEl>
                                          <p:spTgt spid="52"/>
                                        </p:tgtEl>
                                      </p:cBhvr>
                                      <p:to x="100000" y="100000"/>
                                    </p:animScale>
                                  </p:childTnLst>
                                </p:cTn>
                              </p:par>
                              <p:par>
                                <p:cTn id="197" presetID="26" presetClass="entr" presetSubtype="0" fill="hold" grpId="0" nodeType="withEffect">
                                  <p:stCondLst>
                                    <p:cond delay="0"/>
                                  </p:stCondLst>
                                  <p:childTnLst>
                                    <p:set>
                                      <p:cBhvr>
                                        <p:cTn id="198" dur="1" fill="hold">
                                          <p:stCondLst>
                                            <p:cond delay="0"/>
                                          </p:stCondLst>
                                        </p:cTn>
                                        <p:tgtEl>
                                          <p:spTgt spid="53"/>
                                        </p:tgtEl>
                                        <p:attrNameLst>
                                          <p:attrName>style.visibility</p:attrName>
                                        </p:attrNameLst>
                                      </p:cBhvr>
                                      <p:to>
                                        <p:strVal val="visible"/>
                                      </p:to>
                                    </p:set>
                                    <p:animEffect transition="in" filter="wipe(down)">
                                      <p:cBhvr>
                                        <p:cTn id="199" dur="580">
                                          <p:stCondLst>
                                            <p:cond delay="0"/>
                                          </p:stCondLst>
                                        </p:cTn>
                                        <p:tgtEl>
                                          <p:spTgt spid="53"/>
                                        </p:tgtEl>
                                      </p:cBhvr>
                                    </p:animEffect>
                                    <p:anim calcmode="lin" valueType="num">
                                      <p:cBhvr>
                                        <p:cTn id="200" dur="1822" tmFilter="0,0; 0.14,0.36; 0.43,0.73; 0.71,0.91; 1.0,1.0">
                                          <p:stCondLst>
                                            <p:cond delay="0"/>
                                          </p:stCondLst>
                                        </p:cTn>
                                        <p:tgtEl>
                                          <p:spTgt spid="53"/>
                                        </p:tgtEl>
                                        <p:attrNameLst>
                                          <p:attrName>ppt_x</p:attrName>
                                        </p:attrNameLst>
                                      </p:cBhvr>
                                      <p:tavLst>
                                        <p:tav tm="0">
                                          <p:val>
                                            <p:strVal val="#ppt_x-0.25"/>
                                          </p:val>
                                        </p:tav>
                                        <p:tav tm="100000">
                                          <p:val>
                                            <p:strVal val="#ppt_x"/>
                                          </p:val>
                                        </p:tav>
                                      </p:tavLst>
                                    </p:anim>
                                    <p:anim calcmode="lin" valueType="num">
                                      <p:cBhvr>
                                        <p:cTn id="201" dur="664" tmFilter="0.0,0.0; 0.25,0.07; 0.50,0.2; 0.75,0.467; 1.0,1.0">
                                          <p:stCondLst>
                                            <p:cond delay="0"/>
                                          </p:stCondLst>
                                        </p:cTn>
                                        <p:tgtEl>
                                          <p:spTgt spid="53"/>
                                        </p:tgtEl>
                                        <p:attrNameLst>
                                          <p:attrName>ppt_y</p:attrName>
                                        </p:attrNameLst>
                                      </p:cBhvr>
                                      <p:tavLst>
                                        <p:tav tm="0" fmla="#ppt_y-sin(pi*$)/3">
                                          <p:val>
                                            <p:fltVal val="0.5"/>
                                          </p:val>
                                        </p:tav>
                                        <p:tav tm="100000">
                                          <p:val>
                                            <p:fltVal val="1"/>
                                          </p:val>
                                        </p:tav>
                                      </p:tavLst>
                                    </p:anim>
                                    <p:anim calcmode="lin" valueType="num">
                                      <p:cBhvr>
                                        <p:cTn id="202" dur="664" tmFilter="0, 0; 0.125,0.2665; 0.25,0.4; 0.375,0.465; 0.5,0.5;  0.625,0.535; 0.75,0.6; 0.875,0.7335; 1,1">
                                          <p:stCondLst>
                                            <p:cond delay="664"/>
                                          </p:stCondLst>
                                        </p:cTn>
                                        <p:tgtEl>
                                          <p:spTgt spid="53"/>
                                        </p:tgtEl>
                                        <p:attrNameLst>
                                          <p:attrName>ppt_y</p:attrName>
                                        </p:attrNameLst>
                                      </p:cBhvr>
                                      <p:tavLst>
                                        <p:tav tm="0" fmla="#ppt_y-sin(pi*$)/9">
                                          <p:val>
                                            <p:fltVal val="0"/>
                                          </p:val>
                                        </p:tav>
                                        <p:tav tm="100000">
                                          <p:val>
                                            <p:fltVal val="1"/>
                                          </p:val>
                                        </p:tav>
                                      </p:tavLst>
                                    </p:anim>
                                    <p:anim calcmode="lin" valueType="num">
                                      <p:cBhvr>
                                        <p:cTn id="203" dur="332" tmFilter="0, 0; 0.125,0.2665; 0.25,0.4; 0.375,0.465; 0.5,0.5;  0.625,0.535; 0.75,0.6; 0.875,0.7335; 1,1">
                                          <p:stCondLst>
                                            <p:cond delay="1324"/>
                                          </p:stCondLst>
                                        </p:cTn>
                                        <p:tgtEl>
                                          <p:spTgt spid="53"/>
                                        </p:tgtEl>
                                        <p:attrNameLst>
                                          <p:attrName>ppt_y</p:attrName>
                                        </p:attrNameLst>
                                      </p:cBhvr>
                                      <p:tavLst>
                                        <p:tav tm="0" fmla="#ppt_y-sin(pi*$)/27">
                                          <p:val>
                                            <p:fltVal val="0"/>
                                          </p:val>
                                        </p:tav>
                                        <p:tav tm="100000">
                                          <p:val>
                                            <p:fltVal val="1"/>
                                          </p:val>
                                        </p:tav>
                                      </p:tavLst>
                                    </p:anim>
                                    <p:anim calcmode="lin" valueType="num">
                                      <p:cBhvr>
                                        <p:cTn id="204" dur="164" tmFilter="0, 0; 0.125,0.2665; 0.25,0.4; 0.375,0.465; 0.5,0.5;  0.625,0.535; 0.75,0.6; 0.875,0.7335; 1,1">
                                          <p:stCondLst>
                                            <p:cond delay="1656"/>
                                          </p:stCondLst>
                                        </p:cTn>
                                        <p:tgtEl>
                                          <p:spTgt spid="53"/>
                                        </p:tgtEl>
                                        <p:attrNameLst>
                                          <p:attrName>ppt_y</p:attrName>
                                        </p:attrNameLst>
                                      </p:cBhvr>
                                      <p:tavLst>
                                        <p:tav tm="0" fmla="#ppt_y-sin(pi*$)/81">
                                          <p:val>
                                            <p:fltVal val="0"/>
                                          </p:val>
                                        </p:tav>
                                        <p:tav tm="100000">
                                          <p:val>
                                            <p:fltVal val="1"/>
                                          </p:val>
                                        </p:tav>
                                      </p:tavLst>
                                    </p:anim>
                                    <p:animScale>
                                      <p:cBhvr>
                                        <p:cTn id="205" dur="26">
                                          <p:stCondLst>
                                            <p:cond delay="650"/>
                                          </p:stCondLst>
                                        </p:cTn>
                                        <p:tgtEl>
                                          <p:spTgt spid="53"/>
                                        </p:tgtEl>
                                      </p:cBhvr>
                                      <p:to x="100000" y="60000"/>
                                    </p:animScale>
                                    <p:animScale>
                                      <p:cBhvr>
                                        <p:cTn id="206" dur="166" decel="50000">
                                          <p:stCondLst>
                                            <p:cond delay="676"/>
                                          </p:stCondLst>
                                        </p:cTn>
                                        <p:tgtEl>
                                          <p:spTgt spid="53"/>
                                        </p:tgtEl>
                                      </p:cBhvr>
                                      <p:to x="100000" y="100000"/>
                                    </p:animScale>
                                    <p:animScale>
                                      <p:cBhvr>
                                        <p:cTn id="207" dur="26">
                                          <p:stCondLst>
                                            <p:cond delay="1312"/>
                                          </p:stCondLst>
                                        </p:cTn>
                                        <p:tgtEl>
                                          <p:spTgt spid="53"/>
                                        </p:tgtEl>
                                      </p:cBhvr>
                                      <p:to x="100000" y="80000"/>
                                    </p:animScale>
                                    <p:animScale>
                                      <p:cBhvr>
                                        <p:cTn id="208" dur="166" decel="50000">
                                          <p:stCondLst>
                                            <p:cond delay="1338"/>
                                          </p:stCondLst>
                                        </p:cTn>
                                        <p:tgtEl>
                                          <p:spTgt spid="53"/>
                                        </p:tgtEl>
                                      </p:cBhvr>
                                      <p:to x="100000" y="100000"/>
                                    </p:animScale>
                                    <p:animScale>
                                      <p:cBhvr>
                                        <p:cTn id="209" dur="26">
                                          <p:stCondLst>
                                            <p:cond delay="1642"/>
                                          </p:stCondLst>
                                        </p:cTn>
                                        <p:tgtEl>
                                          <p:spTgt spid="53"/>
                                        </p:tgtEl>
                                      </p:cBhvr>
                                      <p:to x="100000" y="90000"/>
                                    </p:animScale>
                                    <p:animScale>
                                      <p:cBhvr>
                                        <p:cTn id="210" dur="166" decel="50000">
                                          <p:stCondLst>
                                            <p:cond delay="1668"/>
                                          </p:stCondLst>
                                        </p:cTn>
                                        <p:tgtEl>
                                          <p:spTgt spid="53"/>
                                        </p:tgtEl>
                                      </p:cBhvr>
                                      <p:to x="100000" y="100000"/>
                                    </p:animScale>
                                    <p:animScale>
                                      <p:cBhvr>
                                        <p:cTn id="211" dur="26">
                                          <p:stCondLst>
                                            <p:cond delay="1808"/>
                                          </p:stCondLst>
                                        </p:cTn>
                                        <p:tgtEl>
                                          <p:spTgt spid="53"/>
                                        </p:tgtEl>
                                      </p:cBhvr>
                                      <p:to x="100000" y="95000"/>
                                    </p:animScale>
                                    <p:animScale>
                                      <p:cBhvr>
                                        <p:cTn id="212" dur="166" decel="50000">
                                          <p:stCondLst>
                                            <p:cond delay="1834"/>
                                          </p:stCondLst>
                                        </p:cTn>
                                        <p:tgtEl>
                                          <p:spTgt spid="5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48" grpId="0"/>
      <p:bldP spid="49" grpId="0" animBg="1"/>
      <p:bldP spid="50" grpId="0" animBg="1"/>
      <p:bldP spid="51" grpId="0"/>
      <p:bldP spid="52" grpId="0"/>
      <p:bldP spid="53" grpId="0"/>
      <p:bldP spid="4" grpId="0" animBg="1"/>
      <p:bldP spid="7" grpId="0" animBg="1"/>
      <p:bldP spid="8" grpId="0"/>
      <p:bldP spid="9" grpId="0" animBg="1"/>
      <p:bldP spid="10" grpId="0"/>
      <p:bldP spid="11" grpId="0" animBg="1"/>
      <p:bldP spid="12" grpId="0"/>
      <p:bldP spid="13" grpId="0" animBg="1"/>
      <p:bldP spid="14" grpId="0" animBg="1"/>
      <p:bldP spid="15" grpId="0" animBg="1"/>
      <p:bldP spid="16" grpId="0" animBg="1"/>
      <p:bldP spid="17" grpId="0" animBg="1"/>
      <p:bldP spid="18" grpId="0" animBg="1"/>
      <p:bldP spid="19" grpId="0" animBg="1"/>
      <p:bldP spid="26" grpId="0"/>
      <p:bldP spid="27" grpId="0"/>
      <p:bldP spid="28" grpId="0" animBg="1"/>
      <p:bldP spid="29" grpId="0" animBg="1"/>
      <p:bldP spid="30" grpId="0" animBg="1"/>
      <p:bldP spid="33" grpId="0"/>
      <p:bldP spid="35" grpId="0"/>
      <p:bldP spid="38" grpId="0"/>
      <p:bldP spid="39" grpId="0"/>
      <p:bldP spid="40" grpId="0"/>
      <p:bldP spid="41" grpId="0"/>
      <p:bldP spid="42" grpId="0"/>
      <p:bldP spid="43" grpId="0"/>
      <p:bldP spid="44" grpId="0"/>
      <p:bldP spid="45" grpId="0"/>
      <p:bldP spid="4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422031" y="162000"/>
            <a:ext cx="8301046" cy="831600"/>
          </a:xfrm>
        </p:spPr>
        <p:txBody>
          <a:bodyPr>
            <a:normAutofit fontScale="90000"/>
          </a:bodyPr>
          <a:lstStyle/>
          <a:p>
            <a:r>
              <a:rPr lang="en-US" dirty="0" smtClean="0"/>
              <a:t>Evolution of Motilal from a brokerage firm to a financial firm</a:t>
            </a:r>
            <a:endParaRPr lang="en-GB" dirty="0"/>
          </a:p>
        </p:txBody>
      </p:sp>
      <p:pic>
        <p:nvPicPr>
          <p:cNvPr id="3" name="Picture 2"/>
          <p:cNvPicPr>
            <a:picLocks noChangeAspect="1"/>
          </p:cNvPicPr>
          <p:nvPr/>
        </p:nvPicPr>
        <p:blipFill>
          <a:blip r:embed="rId3"/>
          <a:stretch>
            <a:fillRect/>
          </a:stretch>
        </p:blipFill>
        <p:spPr>
          <a:xfrm>
            <a:off x="582522" y="1107584"/>
            <a:ext cx="7762988" cy="5292228"/>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68" name="Rectangle 31"/>
          <p:cNvSpPr>
            <a:spLocks noGrp="1" noChangeArrowheads="1"/>
          </p:cNvSpPr>
          <p:nvPr>
            <p:ph type="title"/>
          </p:nvPr>
        </p:nvSpPr>
        <p:spPr>
          <a:xfrm>
            <a:off x="464078" y="234864"/>
            <a:ext cx="8117165" cy="677108"/>
          </a:xfr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r>
              <a:rPr lang="en-US" dirty="0" smtClean="0"/>
              <a:t>Brokerage and Investment banking</a:t>
            </a:r>
            <a:endParaRPr lang="en-US" dirty="0"/>
          </a:p>
        </p:txBody>
      </p:sp>
      <p:sp>
        <p:nvSpPr>
          <p:cNvPr id="104450" name="Slide Number Placeholder 2"/>
          <p:cNvSpPr>
            <a:spLocks noGrp="1"/>
          </p:cNvSpPr>
          <p:nvPr>
            <p:ph type="sldNum" sz="quarter" idx="4294967295"/>
          </p:nvPr>
        </p:nvSpPr>
        <p:spPr>
          <a:xfrm>
            <a:off x="8373418" y="6560197"/>
            <a:ext cx="196612" cy="157014"/>
          </a:xfrm>
          <a:prstGeom prst="rect">
            <a:avLst/>
          </a:prstGeom>
          <a:noFill/>
        </p:spPr>
        <p:txBody>
          <a:bodyPr/>
          <a:lstStyle>
            <a:lvl1pPr eaLnBrk="0" hangingPunct="0">
              <a:defRPr sz="1632" b="1">
                <a:solidFill>
                  <a:schemeClr val="tx1"/>
                </a:solidFill>
                <a:latin typeface="Arial" pitchFamily="34" charset="0"/>
              </a:defRPr>
            </a:lvl1pPr>
            <a:lvl2pPr marL="758032" indent="-291551" eaLnBrk="0" hangingPunct="0">
              <a:defRPr sz="1632" b="1">
                <a:solidFill>
                  <a:schemeClr val="tx1"/>
                </a:solidFill>
                <a:latin typeface="Arial" pitchFamily="34" charset="0"/>
              </a:defRPr>
            </a:lvl2pPr>
            <a:lvl3pPr marL="1166203" indent="-233241" eaLnBrk="0" hangingPunct="0">
              <a:defRPr sz="1632" b="1">
                <a:solidFill>
                  <a:schemeClr val="tx1"/>
                </a:solidFill>
                <a:latin typeface="Arial" pitchFamily="34" charset="0"/>
              </a:defRPr>
            </a:lvl3pPr>
            <a:lvl4pPr marL="1632684" indent="-233241" eaLnBrk="0" hangingPunct="0">
              <a:defRPr sz="1632" b="1">
                <a:solidFill>
                  <a:schemeClr val="tx1"/>
                </a:solidFill>
                <a:latin typeface="Arial" pitchFamily="34" charset="0"/>
              </a:defRPr>
            </a:lvl4pPr>
            <a:lvl5pPr marL="2099165" indent="-233241" eaLnBrk="0" hangingPunct="0">
              <a:defRPr sz="1632" b="1">
                <a:solidFill>
                  <a:schemeClr val="tx1"/>
                </a:solidFill>
                <a:latin typeface="Arial" pitchFamily="34" charset="0"/>
              </a:defRPr>
            </a:lvl5pPr>
            <a:lvl6pPr marL="2565646" indent="-233241" eaLnBrk="0" fontAlgn="base" hangingPunct="0">
              <a:spcBef>
                <a:spcPct val="0"/>
              </a:spcBef>
              <a:spcAft>
                <a:spcPct val="0"/>
              </a:spcAft>
              <a:defRPr sz="1632" b="1">
                <a:solidFill>
                  <a:schemeClr val="tx1"/>
                </a:solidFill>
                <a:latin typeface="Arial" pitchFamily="34" charset="0"/>
              </a:defRPr>
            </a:lvl6pPr>
            <a:lvl7pPr marL="3032128" indent="-233241" eaLnBrk="0" fontAlgn="base" hangingPunct="0">
              <a:spcBef>
                <a:spcPct val="0"/>
              </a:spcBef>
              <a:spcAft>
                <a:spcPct val="0"/>
              </a:spcAft>
              <a:defRPr sz="1632" b="1">
                <a:solidFill>
                  <a:schemeClr val="tx1"/>
                </a:solidFill>
                <a:latin typeface="Arial" pitchFamily="34" charset="0"/>
              </a:defRPr>
            </a:lvl7pPr>
            <a:lvl8pPr marL="3498609" indent="-233241" eaLnBrk="0" fontAlgn="base" hangingPunct="0">
              <a:spcBef>
                <a:spcPct val="0"/>
              </a:spcBef>
              <a:spcAft>
                <a:spcPct val="0"/>
              </a:spcAft>
              <a:defRPr sz="1632" b="1">
                <a:solidFill>
                  <a:schemeClr val="tx1"/>
                </a:solidFill>
                <a:latin typeface="Arial" pitchFamily="34" charset="0"/>
              </a:defRPr>
            </a:lvl8pPr>
            <a:lvl9pPr marL="3965090" indent="-233241" eaLnBrk="0" fontAlgn="base" hangingPunct="0">
              <a:spcBef>
                <a:spcPct val="0"/>
              </a:spcBef>
              <a:spcAft>
                <a:spcPct val="0"/>
              </a:spcAft>
              <a:defRPr sz="1632" b="1">
                <a:solidFill>
                  <a:schemeClr val="tx1"/>
                </a:solidFill>
                <a:latin typeface="Arial" pitchFamily="34" charset="0"/>
              </a:defRPr>
            </a:lvl9pPr>
          </a:lstStyle>
          <a:p>
            <a:pPr eaLnBrk="1" hangingPunct="1"/>
            <a:fld id="{E02A6E15-0EED-4939-B900-21DA9F3B5B00}" type="slidenum">
              <a:rPr lang="de-DE" sz="1020" b="0">
                <a:solidFill>
                  <a:srgbClr val="000000"/>
                </a:solidFill>
              </a:rPr>
              <a:pPr eaLnBrk="1" hangingPunct="1"/>
              <a:t>7</a:t>
            </a:fld>
            <a:r>
              <a:rPr lang="de-DE" sz="1020" b="0">
                <a:solidFill>
                  <a:srgbClr val="000000"/>
                </a:solidFill>
              </a:rPr>
              <a:t> </a:t>
            </a:r>
          </a:p>
        </p:txBody>
      </p:sp>
      <p:grpSp>
        <p:nvGrpSpPr>
          <p:cNvPr id="4" name="Group 25"/>
          <p:cNvGrpSpPr/>
          <p:nvPr/>
        </p:nvGrpSpPr>
        <p:grpSpPr>
          <a:xfrm>
            <a:off x="491371" y="1141767"/>
            <a:ext cx="7904106" cy="5407947"/>
            <a:chOff x="208757" y="625476"/>
            <a:chExt cx="8630443" cy="5450680"/>
          </a:xfrm>
        </p:grpSpPr>
        <p:sp>
          <p:nvSpPr>
            <p:cNvPr id="2" name="Freeform 2"/>
            <p:cNvSpPr>
              <a:spLocks/>
            </p:cNvSpPr>
            <p:nvPr/>
          </p:nvSpPr>
          <p:spPr bwMode="auto">
            <a:xfrm>
              <a:off x="4838700" y="625476"/>
              <a:ext cx="4000500" cy="5313572"/>
            </a:xfrm>
            <a:custGeom>
              <a:avLst/>
              <a:gdLst>
                <a:gd name="T0" fmla="*/ 0 w 2520"/>
                <a:gd name="T1" fmla="*/ 258 h 3484"/>
                <a:gd name="T2" fmla="*/ 66 w 2520"/>
                <a:gd name="T3" fmla="*/ 102 h 3484"/>
                <a:gd name="T4" fmla="*/ 81 w 2520"/>
                <a:gd name="T5" fmla="*/ 0 h 3484"/>
                <a:gd name="T6" fmla="*/ 2520 w 2520"/>
                <a:gd name="T7" fmla="*/ 0 h 3484"/>
                <a:gd name="T8" fmla="*/ 2520 w 2520"/>
                <a:gd name="T9" fmla="*/ 3484 h 3484"/>
                <a:gd name="T10" fmla="*/ 227 w 2520"/>
                <a:gd name="T11" fmla="*/ 3484 h 3484"/>
                <a:gd name="T12" fmla="*/ 90 w 2520"/>
                <a:gd name="T13" fmla="*/ 1146 h 3484"/>
                <a:gd name="T14" fmla="*/ 12 w 2520"/>
                <a:gd name="T15" fmla="*/ 1050 h 34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0" h="3484">
                  <a:moveTo>
                    <a:pt x="0" y="258"/>
                  </a:moveTo>
                  <a:lnTo>
                    <a:pt x="66" y="102"/>
                  </a:lnTo>
                  <a:lnTo>
                    <a:pt x="81" y="0"/>
                  </a:lnTo>
                  <a:lnTo>
                    <a:pt x="2520" y="0"/>
                  </a:lnTo>
                  <a:lnTo>
                    <a:pt x="2520" y="3484"/>
                  </a:lnTo>
                  <a:lnTo>
                    <a:pt x="227" y="3484"/>
                  </a:lnTo>
                  <a:lnTo>
                    <a:pt x="90" y="1146"/>
                  </a:lnTo>
                  <a:lnTo>
                    <a:pt x="12" y="1050"/>
                  </a:lnTo>
                </a:path>
              </a:pathLst>
            </a:custGeom>
            <a:gradFill rotWithShape="1">
              <a:gsLst>
                <a:gs pos="0">
                  <a:schemeClr val="accent1"/>
                </a:gs>
                <a:gs pos="100000">
                  <a:schemeClr val="accent1">
                    <a:gamma/>
                    <a:tint val="0"/>
                    <a:invGamma/>
                  </a:schemeClr>
                </a:gs>
              </a:gsLst>
              <a:lin ang="0" scaled="1"/>
            </a:gradFill>
            <a:ln w="28575" cap="flat" cmpd="sng">
              <a:solidFill>
                <a:srgbClr val="002960"/>
              </a:solidFill>
              <a:prstDash val="sysDot"/>
              <a:round/>
              <a:headEnd type="none" w="med" len="med"/>
              <a:tailEnd type="none" w="med" len="med"/>
            </a:ln>
            <a:effectLst>
              <a:outerShdw dist="35921" dir="2700000" algn="ctr" rotWithShape="0">
                <a:srgbClr val="C0C0C0"/>
              </a:outerShdw>
            </a:effectLst>
          </p:spPr>
          <p:txBody>
            <a:bodyPr/>
            <a:lstStyle/>
            <a:p>
              <a:pPr defTabSz="932962" fontAlgn="base">
                <a:spcBef>
                  <a:spcPct val="0"/>
                </a:spcBef>
                <a:spcAft>
                  <a:spcPct val="0"/>
                </a:spcAft>
                <a:defRPr/>
              </a:pPr>
              <a:endParaRPr lang="en-US" sz="1632" b="1">
                <a:latin typeface="Arial" pitchFamily="34" charset="0"/>
              </a:endParaRPr>
            </a:p>
          </p:txBody>
        </p:sp>
        <p:grpSp>
          <p:nvGrpSpPr>
            <p:cNvPr id="7" name="Group 24"/>
            <p:cNvGrpSpPr/>
            <p:nvPr/>
          </p:nvGrpSpPr>
          <p:grpSpPr>
            <a:xfrm>
              <a:off x="208757" y="645318"/>
              <a:ext cx="8543926" cy="5430838"/>
              <a:chOff x="220663" y="695325"/>
              <a:chExt cx="8543925" cy="5430838"/>
            </a:xfrm>
          </p:grpSpPr>
          <p:sp>
            <p:nvSpPr>
              <p:cNvPr id="3" name="Rectangle 3"/>
              <p:cNvSpPr>
                <a:spLocks noChangeArrowheads="1"/>
              </p:cNvSpPr>
              <p:nvPr/>
            </p:nvSpPr>
            <p:spPr bwMode="auto">
              <a:xfrm>
                <a:off x="5241925" y="696913"/>
                <a:ext cx="3522663" cy="14394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defTabSz="932962" fontAlgn="base">
                  <a:spcBef>
                    <a:spcPct val="0"/>
                  </a:spcBef>
                  <a:spcAft>
                    <a:spcPct val="0"/>
                  </a:spcAft>
                </a:pPr>
                <a:r>
                  <a:rPr lang="en-US" sz="1326" dirty="0" smtClean="0">
                    <a:latin typeface="Arial" pitchFamily="34" charset="0"/>
                    <a:cs typeface="Arial" pitchFamily="34" charset="0"/>
                  </a:rPr>
                  <a:t> 2% market share in brokerage business</a:t>
                </a:r>
                <a:endParaRPr lang="en-US" sz="1326" dirty="0">
                  <a:latin typeface="Arial" pitchFamily="34" charset="0"/>
                  <a:cs typeface="Arial" pitchFamily="34" charset="0"/>
                </a:endParaRPr>
              </a:p>
              <a:p>
                <a:pPr defTabSz="932962" fontAlgn="base">
                  <a:spcBef>
                    <a:spcPct val="0"/>
                  </a:spcBef>
                  <a:spcAft>
                    <a:spcPct val="0"/>
                  </a:spcAft>
                </a:pPr>
                <a:endParaRPr lang="en-US" sz="1326" dirty="0">
                  <a:latin typeface="Arial" pitchFamily="34" charset="0"/>
                  <a:cs typeface="Arial" pitchFamily="34" charset="0"/>
                </a:endParaRPr>
              </a:p>
              <a:p>
                <a:pPr defTabSz="932962" fontAlgn="base">
                  <a:spcBef>
                    <a:spcPct val="0"/>
                  </a:spcBef>
                  <a:spcAft>
                    <a:spcPct val="0"/>
                  </a:spcAft>
                </a:pPr>
                <a:r>
                  <a:rPr lang="en-US" sz="1326" dirty="0" smtClean="0">
                    <a:latin typeface="Arial" pitchFamily="34" charset="0"/>
                    <a:cs typeface="Arial" pitchFamily="34" charset="0"/>
                  </a:rPr>
                  <a:t>Investment banking looks promising with opportunities in ECM (IPO, </a:t>
                </a:r>
                <a:r>
                  <a:rPr lang="en-US" sz="1326" dirty="0" err="1" smtClean="0">
                    <a:latin typeface="Arial" pitchFamily="34" charset="0"/>
                    <a:cs typeface="Arial" pitchFamily="34" charset="0"/>
                  </a:rPr>
                  <a:t>QIP</a:t>
                </a:r>
                <a:r>
                  <a:rPr lang="en-US" sz="1326" dirty="0" smtClean="0">
                    <a:latin typeface="Arial" pitchFamily="34" charset="0"/>
                    <a:cs typeface="Arial" pitchFamily="34" charset="0"/>
                  </a:rPr>
                  <a:t>, </a:t>
                </a:r>
                <a:r>
                  <a:rPr lang="en-US" sz="1326" dirty="0" err="1" smtClean="0">
                    <a:latin typeface="Arial" pitchFamily="34" charset="0"/>
                    <a:cs typeface="Arial" pitchFamily="34" charset="0"/>
                  </a:rPr>
                  <a:t>etc</a:t>
                </a:r>
                <a:r>
                  <a:rPr lang="en-US" sz="1326" dirty="0" smtClean="0">
                    <a:latin typeface="Arial" pitchFamily="34" charset="0"/>
                    <a:cs typeface="Arial" pitchFamily="34" charset="0"/>
                  </a:rPr>
                  <a:t>) and M&amp;A</a:t>
                </a:r>
                <a:endParaRPr lang="en-US" sz="1326" dirty="0">
                  <a:latin typeface="Arial" pitchFamily="34" charset="0"/>
                  <a:cs typeface="Arial" pitchFamily="34" charset="0"/>
                </a:endParaRPr>
              </a:p>
              <a:p>
                <a:pPr defTabSz="932962" fontAlgn="base">
                  <a:spcBef>
                    <a:spcPct val="0"/>
                  </a:spcBef>
                  <a:spcAft>
                    <a:spcPct val="0"/>
                  </a:spcAft>
                </a:pPr>
                <a:endParaRPr lang="en-US" sz="1326" dirty="0">
                  <a:latin typeface="Arial" pitchFamily="34" charset="0"/>
                  <a:cs typeface="Arial" pitchFamily="34" charset="0"/>
                </a:endParaRPr>
              </a:p>
              <a:p>
                <a:pPr defTabSz="932962" fontAlgn="base">
                  <a:spcBef>
                    <a:spcPct val="0"/>
                  </a:spcBef>
                  <a:spcAft>
                    <a:spcPct val="0"/>
                  </a:spcAft>
                </a:pPr>
                <a:endParaRPr lang="en-US" sz="1326" dirty="0">
                  <a:latin typeface="Arial" pitchFamily="34" charset="0"/>
                  <a:cs typeface="Arial" pitchFamily="34" charset="0"/>
                </a:endParaRPr>
              </a:p>
            </p:txBody>
          </p:sp>
          <p:grpSp>
            <p:nvGrpSpPr>
              <p:cNvPr id="10" name="Group 4"/>
              <p:cNvGrpSpPr>
                <a:grpSpLocks/>
              </p:cNvGrpSpPr>
              <p:nvPr>
                <p:custDataLst>
                  <p:tags r:id="rId1"/>
                </p:custDataLst>
              </p:nvPr>
            </p:nvGrpSpPr>
            <p:grpSpPr bwMode="auto">
              <a:xfrm>
                <a:off x="4979988" y="695325"/>
                <a:ext cx="212725" cy="206375"/>
                <a:chOff x="160" y="1968"/>
                <a:chExt cx="960" cy="960"/>
              </a:xfrm>
            </p:grpSpPr>
            <p:sp>
              <p:nvSpPr>
                <p:cNvPr id="5" name="Oval 5"/>
                <p:cNvSpPr>
                  <a:spLocks noChangeArrowheads="1"/>
                </p:cNvSpPr>
                <p:nvPr>
                  <p:custDataLst>
                    <p:tags r:id="rId6"/>
                  </p:custDataLst>
                </p:nvPr>
              </p:nvSpPr>
              <p:spPr bwMode="gray">
                <a:xfrm>
                  <a:off x="160" y="1968"/>
                  <a:ext cx="960" cy="960"/>
                </a:xfrm>
                <a:prstGeom prst="ellipse">
                  <a:avLst/>
                </a:prstGeom>
                <a:solidFill>
                  <a:srgbClr val="002960"/>
                </a:solidFill>
                <a:ln w="9525" algn="ctr">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3297" tIns="46649" rIns="93297" bIns="46649" numCol="1" anchor="ctr" anchorCtr="0" compatLnSpc="1">
                  <a:prstTxWarp prst="textNoShape">
                    <a:avLst/>
                  </a:prstTxWarp>
                </a:bodyPr>
                <a:lstStyle/>
                <a:p>
                  <a:pPr algn="ctr" defTabSz="932962" fontAlgn="base">
                    <a:spcBef>
                      <a:spcPct val="0"/>
                    </a:spcBef>
                    <a:spcAft>
                      <a:spcPct val="0"/>
                    </a:spcAft>
                  </a:pPr>
                  <a:endParaRPr lang="en-US" sz="1837">
                    <a:latin typeface="Arial" pitchFamily="34" charset="0"/>
                    <a:cs typeface="Arial" pitchFamily="34" charset="0"/>
                  </a:endParaRPr>
                </a:p>
              </p:txBody>
            </p:sp>
            <p:sp>
              <p:nvSpPr>
                <p:cNvPr id="6" name="Rectangle 6"/>
                <p:cNvSpPr>
                  <a:spLocks noChangeArrowheads="1"/>
                </p:cNvSpPr>
                <p:nvPr>
                  <p:custDataLst>
                    <p:tags r:id="rId7"/>
                  </p:custDataLst>
                </p:nvPr>
              </p:nvSpPr>
              <p:spPr bwMode="gray">
                <a:xfrm>
                  <a:off x="200" y="2008"/>
                  <a:ext cx="880" cy="880"/>
                </a:xfrm>
                <a:prstGeom prst="rect">
                  <a:avLst/>
                </a:prstGeom>
                <a:noFill/>
                <a:ln>
                  <a:noFill/>
                </a:ln>
                <a:effectLst/>
                <a:extLst>
                  <a:ext uri="{909E8E84-426E-40DD-AFC4-6F175D3DCCD1}">
                    <a14:hiddenFill xmlns:a14="http://schemas.microsoft.com/office/drawing/2010/main" xmlns="">
                      <a:solidFill>
                        <a:srgbClr val="FFBFAB"/>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3887" tIns="0" rIns="3887" bIns="0" numCol="1" anchor="ctr" anchorCtr="0" compatLnSpc="1">
                  <a:prstTxWarp prst="textNoShape">
                    <a:avLst/>
                  </a:prstTxWarp>
                </a:bodyPr>
                <a:lstStyle/>
                <a:p>
                  <a:pPr algn="ctr" defTabSz="932962" fontAlgn="base">
                    <a:spcBef>
                      <a:spcPct val="0"/>
                    </a:spcBef>
                    <a:spcAft>
                      <a:spcPct val="0"/>
                    </a:spcAft>
                  </a:pPr>
                  <a:r>
                    <a:rPr lang="en-US" sz="1224" b="1">
                      <a:solidFill>
                        <a:schemeClr val="bg1"/>
                      </a:solidFill>
                      <a:latin typeface="Arial" pitchFamily="34" charset="0"/>
                      <a:cs typeface="Arial" pitchFamily="34" charset="0"/>
                    </a:rPr>
                    <a:t>a</a:t>
                  </a:r>
                  <a:endParaRPr lang="en-US" sz="1837">
                    <a:latin typeface="Arial" pitchFamily="34" charset="0"/>
                    <a:cs typeface="Arial" pitchFamily="34" charset="0"/>
                  </a:endParaRPr>
                </a:p>
              </p:txBody>
            </p:sp>
          </p:grpSp>
          <p:grpSp>
            <p:nvGrpSpPr>
              <p:cNvPr id="11" name="Group 7"/>
              <p:cNvGrpSpPr>
                <a:grpSpLocks/>
              </p:cNvGrpSpPr>
              <p:nvPr>
                <p:custDataLst>
                  <p:tags r:id="rId2"/>
                </p:custDataLst>
              </p:nvPr>
            </p:nvGrpSpPr>
            <p:grpSpPr bwMode="auto">
              <a:xfrm>
                <a:off x="4979988" y="1377950"/>
                <a:ext cx="212725" cy="206375"/>
                <a:chOff x="160" y="1968"/>
                <a:chExt cx="960" cy="960"/>
              </a:xfrm>
            </p:grpSpPr>
            <p:sp>
              <p:nvSpPr>
                <p:cNvPr id="8" name="Oval 8"/>
                <p:cNvSpPr>
                  <a:spLocks noChangeArrowheads="1"/>
                </p:cNvSpPr>
                <p:nvPr>
                  <p:custDataLst>
                    <p:tags r:id="rId4"/>
                  </p:custDataLst>
                </p:nvPr>
              </p:nvSpPr>
              <p:spPr bwMode="gray">
                <a:xfrm>
                  <a:off x="160" y="1968"/>
                  <a:ext cx="960" cy="960"/>
                </a:xfrm>
                <a:prstGeom prst="ellipse">
                  <a:avLst/>
                </a:prstGeom>
                <a:solidFill>
                  <a:srgbClr val="002960"/>
                </a:solidFill>
                <a:ln w="9525" algn="ctr">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3297" tIns="46649" rIns="93297" bIns="46649" numCol="1" anchor="ctr" anchorCtr="0" compatLnSpc="1">
                  <a:prstTxWarp prst="textNoShape">
                    <a:avLst/>
                  </a:prstTxWarp>
                </a:bodyPr>
                <a:lstStyle/>
                <a:p>
                  <a:pPr algn="ctr" defTabSz="932962" fontAlgn="base">
                    <a:spcBef>
                      <a:spcPct val="0"/>
                    </a:spcBef>
                    <a:spcAft>
                      <a:spcPct val="0"/>
                    </a:spcAft>
                  </a:pPr>
                  <a:endParaRPr lang="en-US" sz="1837">
                    <a:latin typeface="Arial" pitchFamily="34" charset="0"/>
                    <a:cs typeface="Arial" pitchFamily="34" charset="0"/>
                  </a:endParaRPr>
                </a:p>
              </p:txBody>
            </p:sp>
            <p:sp>
              <p:nvSpPr>
                <p:cNvPr id="9" name="Rectangle 9"/>
                <p:cNvSpPr>
                  <a:spLocks noChangeArrowheads="1"/>
                </p:cNvSpPr>
                <p:nvPr>
                  <p:custDataLst>
                    <p:tags r:id="rId5"/>
                  </p:custDataLst>
                </p:nvPr>
              </p:nvSpPr>
              <p:spPr bwMode="gray">
                <a:xfrm>
                  <a:off x="200" y="2008"/>
                  <a:ext cx="880" cy="880"/>
                </a:xfrm>
                <a:prstGeom prst="rect">
                  <a:avLst/>
                </a:prstGeom>
                <a:noFill/>
                <a:ln>
                  <a:noFill/>
                </a:ln>
                <a:effectLst/>
                <a:extLst>
                  <a:ext uri="{909E8E84-426E-40DD-AFC4-6F175D3DCCD1}">
                    <a14:hiddenFill xmlns:a14="http://schemas.microsoft.com/office/drawing/2010/main" xmlns="">
                      <a:solidFill>
                        <a:srgbClr val="FFBFAB"/>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3887" tIns="0" rIns="3887" bIns="0" numCol="1" anchor="ctr" anchorCtr="0" compatLnSpc="1">
                  <a:prstTxWarp prst="textNoShape">
                    <a:avLst/>
                  </a:prstTxWarp>
                </a:bodyPr>
                <a:lstStyle/>
                <a:p>
                  <a:pPr algn="ctr" defTabSz="932962" fontAlgn="base">
                    <a:spcBef>
                      <a:spcPct val="0"/>
                    </a:spcBef>
                    <a:spcAft>
                      <a:spcPct val="0"/>
                    </a:spcAft>
                  </a:pPr>
                  <a:r>
                    <a:rPr lang="en-US" sz="1224" b="1">
                      <a:solidFill>
                        <a:schemeClr val="bg1"/>
                      </a:solidFill>
                      <a:latin typeface="Arial" pitchFamily="34" charset="0"/>
                      <a:cs typeface="Arial" pitchFamily="34" charset="0"/>
                    </a:rPr>
                    <a:t>b</a:t>
                  </a:r>
                  <a:endParaRPr lang="en-US" sz="1837">
                    <a:latin typeface="Arial" pitchFamily="34" charset="0"/>
                    <a:cs typeface="Arial" pitchFamily="34" charset="0"/>
                  </a:endParaRPr>
                </a:p>
              </p:txBody>
            </p:sp>
          </p:grpSp>
          <p:sp>
            <p:nvSpPr>
              <p:cNvPr id="12" name="Rectangle 12"/>
              <p:cNvSpPr>
                <a:spLocks noChangeArrowheads="1"/>
              </p:cNvSpPr>
              <p:nvPr>
                <p:custDataLst>
                  <p:tags r:id="rId3"/>
                </p:custDataLst>
              </p:nvPr>
            </p:nvSpPr>
            <p:spPr bwMode="gray">
              <a:xfrm>
                <a:off x="5011077" y="2253324"/>
                <a:ext cx="194998" cy="189177"/>
              </a:xfrm>
              <a:prstGeom prst="rect">
                <a:avLst/>
              </a:prstGeom>
              <a:noFill/>
              <a:ln>
                <a:noFill/>
              </a:ln>
              <a:effectLst/>
              <a:extLst>
                <a:ext uri="{909E8E84-426E-40DD-AFC4-6F175D3DCCD1}">
                  <a14:hiddenFill xmlns:a14="http://schemas.microsoft.com/office/drawing/2010/main" xmlns="">
                    <a:solidFill>
                      <a:srgbClr val="FFBFAB"/>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3887" tIns="0" rIns="3887" bIns="0" numCol="1" anchor="ctr" anchorCtr="0" compatLnSpc="1">
                <a:prstTxWarp prst="textNoShape">
                  <a:avLst/>
                </a:prstTxWarp>
              </a:bodyPr>
              <a:lstStyle/>
              <a:p>
                <a:pPr algn="ctr" defTabSz="932962" fontAlgn="base">
                  <a:spcBef>
                    <a:spcPct val="0"/>
                  </a:spcBef>
                  <a:spcAft>
                    <a:spcPct val="0"/>
                  </a:spcAft>
                </a:pPr>
                <a:r>
                  <a:rPr lang="en-US" sz="1224" b="1" dirty="0">
                    <a:solidFill>
                      <a:schemeClr val="bg1"/>
                    </a:solidFill>
                    <a:latin typeface="Arial" pitchFamily="34" charset="0"/>
                    <a:cs typeface="Arial" pitchFamily="34" charset="0"/>
                  </a:rPr>
                  <a:t>c</a:t>
                </a:r>
                <a:endParaRPr lang="en-US" sz="1837" dirty="0">
                  <a:latin typeface="Arial" pitchFamily="34" charset="0"/>
                  <a:cs typeface="Arial" pitchFamily="34" charset="0"/>
                </a:endParaRPr>
              </a:p>
            </p:txBody>
          </p:sp>
          <p:cxnSp>
            <p:nvCxnSpPr>
              <p:cNvPr id="304141" name="AutoShape 16"/>
              <p:cNvCxnSpPr>
                <a:cxnSpLocks noChangeShapeType="1"/>
                <a:stCxn id="15" idx="1"/>
              </p:cNvCxnSpPr>
              <p:nvPr/>
            </p:nvCxnSpPr>
            <p:spPr bwMode="auto">
              <a:xfrm rot="10800000" flipV="1">
                <a:off x="1344613" y="1665288"/>
                <a:ext cx="360362" cy="1825625"/>
              </a:xfrm>
              <a:prstGeom prst="bentConnector3">
                <a:avLst>
                  <a:gd name="adj1" fmla="val 51102"/>
                </a:avLst>
              </a:prstGeom>
              <a:noFill/>
              <a:ln w="28575">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04142" name="AutoShape 17"/>
              <p:cNvCxnSpPr>
                <a:cxnSpLocks noChangeShapeType="1"/>
              </p:cNvCxnSpPr>
              <p:nvPr/>
            </p:nvCxnSpPr>
            <p:spPr bwMode="auto">
              <a:xfrm rot="10800000" flipV="1">
                <a:off x="1344613" y="3484563"/>
                <a:ext cx="360362" cy="6350"/>
              </a:xfrm>
              <a:prstGeom prst="bentConnector3">
                <a:avLst>
                  <a:gd name="adj1" fmla="val 51102"/>
                </a:avLst>
              </a:prstGeom>
              <a:noFill/>
              <a:ln w="28575">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04143" name="AutoShape 18"/>
              <p:cNvCxnSpPr>
                <a:cxnSpLocks noChangeShapeType="1"/>
                <a:stCxn id="17" idx="1"/>
              </p:cNvCxnSpPr>
              <p:nvPr/>
            </p:nvCxnSpPr>
            <p:spPr bwMode="auto">
              <a:xfrm rot="10800000">
                <a:off x="1344613" y="3490913"/>
                <a:ext cx="360362" cy="2009775"/>
              </a:xfrm>
              <a:prstGeom prst="bentConnector3">
                <a:avLst>
                  <a:gd name="adj1" fmla="val 51102"/>
                </a:avLst>
              </a:prstGeom>
              <a:noFill/>
              <a:ln w="28575">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3" name="Rectangle 19"/>
              <p:cNvSpPr>
                <a:spLocks noChangeArrowheads="1"/>
              </p:cNvSpPr>
              <p:nvPr/>
            </p:nvSpPr>
            <p:spPr bwMode="auto">
              <a:xfrm>
                <a:off x="1892300" y="1038225"/>
                <a:ext cx="2941638" cy="1250950"/>
              </a:xfrm>
              <a:prstGeom prst="rect">
                <a:avLst/>
              </a:prstGeom>
              <a:solidFill>
                <a:schemeClr val="hlink"/>
              </a:solidFill>
              <a:ln w="19050" algn="ctr">
                <a:solidFill>
                  <a:srgbClr val="00296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3297" tIns="46649" rIns="93297" bIns="46649" numCol="1" anchor="ctr" anchorCtr="0" compatLnSpc="1">
                <a:prstTxWarp prst="textNoShape">
                  <a:avLst/>
                </a:prstTxWarp>
              </a:bodyPr>
              <a:lstStyle/>
              <a:p>
                <a:pPr algn="ctr" defTabSz="932962" fontAlgn="base">
                  <a:spcBef>
                    <a:spcPct val="0"/>
                  </a:spcBef>
                  <a:spcAft>
                    <a:spcPct val="0"/>
                  </a:spcAft>
                </a:pPr>
                <a:endParaRPr lang="en-US" sz="1837">
                  <a:latin typeface="Arial" pitchFamily="34" charset="0"/>
                  <a:cs typeface="Arial" pitchFamily="34" charset="0"/>
                </a:endParaRPr>
              </a:p>
            </p:txBody>
          </p:sp>
          <p:sp>
            <p:nvSpPr>
              <p:cNvPr id="14" name="Rectangle 20"/>
              <p:cNvSpPr>
                <a:spLocks noChangeArrowheads="1"/>
              </p:cNvSpPr>
              <p:nvPr/>
            </p:nvSpPr>
            <p:spPr bwMode="auto">
              <a:xfrm>
                <a:off x="1947863" y="1323540"/>
                <a:ext cx="2840037" cy="442952"/>
              </a:xfrm>
              <a:prstGeom prst="rect">
                <a:avLst/>
              </a:prstGeom>
              <a:noFill/>
              <a:ln>
                <a:noFill/>
              </a:ln>
              <a:effectLst/>
              <a:extLst>
                <a:ext uri="{909E8E84-426E-40DD-AFC4-6F175D3DCCD1}">
                  <a14:hiddenFill xmlns:a14="http://schemas.microsoft.com/office/drawing/2010/main" xmlns="">
                    <a:solidFill>
                      <a:schemeClr val="accent2"/>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defTabSz="932962" fontAlgn="base">
                  <a:spcBef>
                    <a:spcPct val="0"/>
                  </a:spcBef>
                  <a:spcAft>
                    <a:spcPct val="0"/>
                  </a:spcAft>
                </a:pPr>
                <a:r>
                  <a:rPr lang="en-US" sz="1428" dirty="0" smtClean="0">
                    <a:solidFill>
                      <a:schemeClr val="bg1"/>
                    </a:solidFill>
                    <a:latin typeface="Arial" pitchFamily="34" charset="0"/>
                    <a:cs typeface="Arial" pitchFamily="34" charset="0"/>
                  </a:rPr>
                  <a:t>Brokerage and Investment Banking</a:t>
                </a:r>
                <a:endParaRPr lang="en-US" sz="1837" dirty="0">
                  <a:latin typeface="Arial" pitchFamily="34" charset="0"/>
                  <a:cs typeface="Arial" pitchFamily="34" charset="0"/>
                </a:endParaRPr>
              </a:p>
            </p:txBody>
          </p:sp>
          <p:sp>
            <p:nvSpPr>
              <p:cNvPr id="15" name="Rectangle 21"/>
              <p:cNvSpPr>
                <a:spLocks noChangeArrowheads="1"/>
              </p:cNvSpPr>
              <p:nvPr/>
            </p:nvSpPr>
            <p:spPr bwMode="auto">
              <a:xfrm>
                <a:off x="1704975" y="1035050"/>
                <a:ext cx="153988" cy="1260475"/>
              </a:xfrm>
              <a:prstGeom prst="rect">
                <a:avLst/>
              </a:prstGeom>
              <a:solidFill>
                <a:srgbClr val="002960"/>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3297" tIns="46649" rIns="93297" bIns="46649" numCol="1" anchor="ctr" anchorCtr="0" compatLnSpc="1">
                <a:prstTxWarp prst="textNoShape">
                  <a:avLst/>
                </a:prstTxWarp>
              </a:bodyPr>
              <a:lstStyle/>
              <a:p>
                <a:pPr algn="ctr" defTabSz="932962" fontAlgn="base">
                  <a:spcBef>
                    <a:spcPct val="0"/>
                  </a:spcBef>
                  <a:spcAft>
                    <a:spcPct val="0"/>
                  </a:spcAft>
                </a:pPr>
                <a:r>
                  <a:rPr lang="en-US" sz="1837" b="1">
                    <a:solidFill>
                      <a:schemeClr val="bg1"/>
                    </a:solidFill>
                    <a:latin typeface="Arial" pitchFamily="34" charset="0"/>
                    <a:cs typeface="Arial" pitchFamily="34" charset="0"/>
                  </a:rPr>
                  <a:t>1</a:t>
                </a:r>
                <a:endParaRPr lang="en-US" sz="1837">
                  <a:latin typeface="Arial" pitchFamily="34" charset="0"/>
                  <a:cs typeface="Arial" pitchFamily="34" charset="0"/>
                </a:endParaRPr>
              </a:p>
            </p:txBody>
          </p:sp>
          <p:grpSp>
            <p:nvGrpSpPr>
              <p:cNvPr id="16" name="Group 22"/>
              <p:cNvGrpSpPr>
                <a:grpSpLocks/>
              </p:cNvGrpSpPr>
              <p:nvPr/>
            </p:nvGrpSpPr>
            <p:grpSpPr bwMode="auto">
              <a:xfrm>
                <a:off x="1704975" y="4875213"/>
                <a:ext cx="3140075" cy="1250950"/>
                <a:chOff x="1837" y="2953"/>
                <a:chExt cx="1978" cy="788"/>
              </a:xfrm>
            </p:grpSpPr>
            <p:sp>
              <p:nvSpPr>
                <p:cNvPr id="17" name="Rectangle 23"/>
                <p:cNvSpPr>
                  <a:spLocks noChangeArrowheads="1"/>
                </p:cNvSpPr>
                <p:nvPr/>
              </p:nvSpPr>
              <p:spPr bwMode="auto">
                <a:xfrm>
                  <a:off x="1837" y="2953"/>
                  <a:ext cx="97" cy="788"/>
                </a:xfrm>
                <a:prstGeom prst="rect">
                  <a:avLst/>
                </a:prstGeom>
                <a:solidFill>
                  <a:srgbClr val="002960"/>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3297" tIns="46649" rIns="93297" bIns="46649" numCol="1" anchor="ctr" anchorCtr="0" compatLnSpc="1">
                  <a:prstTxWarp prst="textNoShape">
                    <a:avLst/>
                  </a:prstTxWarp>
                </a:bodyPr>
                <a:lstStyle/>
                <a:p>
                  <a:pPr algn="ctr" defTabSz="932962" fontAlgn="base">
                    <a:spcBef>
                      <a:spcPct val="0"/>
                    </a:spcBef>
                    <a:spcAft>
                      <a:spcPct val="0"/>
                    </a:spcAft>
                  </a:pPr>
                  <a:r>
                    <a:rPr lang="en-US" sz="1837" b="1">
                      <a:solidFill>
                        <a:schemeClr val="bg1"/>
                      </a:solidFill>
                      <a:latin typeface="Arial" pitchFamily="34" charset="0"/>
                      <a:cs typeface="Arial" pitchFamily="34" charset="0"/>
                    </a:rPr>
                    <a:t>3</a:t>
                  </a:r>
                  <a:endParaRPr lang="en-US" sz="1837">
                    <a:latin typeface="Arial" pitchFamily="34" charset="0"/>
                    <a:cs typeface="Arial" pitchFamily="34" charset="0"/>
                  </a:endParaRPr>
                </a:p>
              </p:txBody>
            </p:sp>
            <p:sp>
              <p:nvSpPr>
                <p:cNvPr id="18" name="Rectangle 24"/>
                <p:cNvSpPr>
                  <a:spLocks noChangeArrowheads="1"/>
                </p:cNvSpPr>
                <p:nvPr/>
              </p:nvSpPr>
              <p:spPr bwMode="auto">
                <a:xfrm>
                  <a:off x="1955" y="2953"/>
                  <a:ext cx="1860" cy="788"/>
                </a:xfrm>
                <a:prstGeom prst="rect">
                  <a:avLst/>
                </a:prstGeom>
                <a:solidFill>
                  <a:schemeClr val="accent1"/>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3297" tIns="46649" rIns="93297" bIns="46649" numCol="1" anchor="ctr" anchorCtr="0" compatLnSpc="1">
                  <a:prstTxWarp prst="textNoShape">
                    <a:avLst/>
                  </a:prstTxWarp>
                </a:bodyPr>
                <a:lstStyle/>
                <a:p>
                  <a:pPr algn="ctr" defTabSz="932962" fontAlgn="base">
                    <a:spcBef>
                      <a:spcPct val="0"/>
                    </a:spcBef>
                    <a:spcAft>
                      <a:spcPct val="0"/>
                    </a:spcAft>
                  </a:pPr>
                  <a:endParaRPr lang="en-US" sz="1837">
                    <a:latin typeface="Arial" pitchFamily="34" charset="0"/>
                    <a:cs typeface="Arial" pitchFamily="34" charset="0"/>
                  </a:endParaRPr>
                </a:p>
              </p:txBody>
            </p:sp>
            <p:sp>
              <p:nvSpPr>
                <p:cNvPr id="19" name="Rectangle 25"/>
                <p:cNvSpPr>
                  <a:spLocks noChangeArrowheads="1"/>
                </p:cNvSpPr>
                <p:nvPr/>
              </p:nvSpPr>
              <p:spPr bwMode="auto">
                <a:xfrm>
                  <a:off x="2022" y="3276"/>
                  <a:ext cx="1786" cy="14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defTabSz="932962" fontAlgn="base">
                    <a:spcBef>
                      <a:spcPct val="0"/>
                    </a:spcBef>
                    <a:spcAft>
                      <a:spcPct val="0"/>
                    </a:spcAft>
                  </a:pPr>
                  <a:r>
                    <a:rPr lang="en-US" sz="1428" dirty="0" smtClean="0">
                      <a:latin typeface="Arial" pitchFamily="34" charset="0"/>
                      <a:cs typeface="Arial" pitchFamily="34" charset="0"/>
                    </a:rPr>
                    <a:t>Aspire Home </a:t>
                  </a:r>
                  <a:r>
                    <a:rPr lang="en-US" sz="1428" dirty="0" err="1" smtClean="0">
                      <a:latin typeface="Arial" pitchFamily="34" charset="0"/>
                      <a:cs typeface="Arial" pitchFamily="34" charset="0"/>
                    </a:rPr>
                    <a:t>FInance</a:t>
                  </a:r>
                  <a:endParaRPr lang="en-US" sz="1837" dirty="0">
                    <a:latin typeface="Arial" pitchFamily="34" charset="0"/>
                    <a:cs typeface="Arial" pitchFamily="34" charset="0"/>
                  </a:endParaRPr>
                </a:p>
              </p:txBody>
            </p:sp>
          </p:grpSp>
          <p:sp>
            <p:nvSpPr>
              <p:cNvPr id="20" name="Rectangle 26"/>
              <p:cNvSpPr>
                <a:spLocks noChangeArrowheads="1"/>
              </p:cNvSpPr>
              <p:nvPr/>
            </p:nvSpPr>
            <p:spPr bwMode="auto">
              <a:xfrm>
                <a:off x="220663" y="2297113"/>
                <a:ext cx="1114425" cy="2387600"/>
              </a:xfrm>
              <a:prstGeom prst="rect">
                <a:avLst/>
              </a:prstGeom>
              <a:solidFill>
                <a:schemeClr val="hlink"/>
              </a:solidFill>
              <a:ln w="19050" algn="ctr">
                <a:solidFill>
                  <a:srgbClr val="00296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3297" tIns="46649" rIns="93297" bIns="46649" numCol="1" anchor="ctr" anchorCtr="0" compatLnSpc="1">
                <a:prstTxWarp prst="textNoShape">
                  <a:avLst/>
                </a:prstTxWarp>
              </a:bodyPr>
              <a:lstStyle/>
              <a:p>
                <a:pPr algn="ctr" defTabSz="932962" fontAlgn="base">
                  <a:spcBef>
                    <a:spcPct val="0"/>
                  </a:spcBef>
                  <a:spcAft>
                    <a:spcPct val="0"/>
                  </a:spcAft>
                </a:pPr>
                <a:endParaRPr lang="en-US" sz="1837">
                  <a:latin typeface="Arial" pitchFamily="34" charset="0"/>
                  <a:cs typeface="Arial" pitchFamily="34" charset="0"/>
                </a:endParaRPr>
              </a:p>
            </p:txBody>
          </p:sp>
          <p:sp>
            <p:nvSpPr>
              <p:cNvPr id="21" name="Rectangle 27"/>
              <p:cNvSpPr>
                <a:spLocks noChangeArrowheads="1"/>
              </p:cNvSpPr>
              <p:nvPr/>
            </p:nvSpPr>
            <p:spPr bwMode="auto">
              <a:xfrm>
                <a:off x="315913" y="3132777"/>
                <a:ext cx="1019175" cy="225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defTabSz="932962" fontAlgn="base">
                  <a:spcBef>
                    <a:spcPct val="0"/>
                  </a:spcBef>
                  <a:spcAft>
                    <a:spcPct val="0"/>
                  </a:spcAft>
                </a:pPr>
                <a:r>
                  <a:rPr lang="en-US" sz="1428" b="1" dirty="0" err="1" smtClean="0">
                    <a:solidFill>
                      <a:schemeClr val="bg1"/>
                    </a:solidFill>
                    <a:latin typeface="Arial" pitchFamily="34" charset="0"/>
                    <a:cs typeface="Arial" pitchFamily="34" charset="0"/>
                  </a:rPr>
                  <a:t>MOFSL</a:t>
                </a:r>
                <a:endParaRPr lang="en-US" sz="1837" dirty="0">
                  <a:latin typeface="Arial" pitchFamily="34" charset="0"/>
                  <a:cs typeface="Arial" pitchFamily="34" charset="0"/>
                </a:endParaRPr>
              </a:p>
            </p:txBody>
          </p:sp>
          <p:sp>
            <p:nvSpPr>
              <p:cNvPr id="22" name="Rectangle 28"/>
              <p:cNvSpPr>
                <a:spLocks noChangeArrowheads="1"/>
              </p:cNvSpPr>
              <p:nvPr/>
            </p:nvSpPr>
            <p:spPr bwMode="auto">
              <a:xfrm>
                <a:off x="1892300" y="2857500"/>
                <a:ext cx="2952750" cy="1250950"/>
              </a:xfrm>
              <a:prstGeom prst="rect">
                <a:avLst/>
              </a:prstGeom>
              <a:solidFill>
                <a:schemeClr val="accent1"/>
              </a:solidFill>
              <a:ln w="19050" algn="ctr">
                <a:solidFill>
                  <a:srgbClr val="00296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3297" tIns="46649" rIns="93297" bIns="46649" numCol="1" anchor="ctr" anchorCtr="0" compatLnSpc="1">
                <a:prstTxWarp prst="textNoShape">
                  <a:avLst/>
                </a:prstTxWarp>
              </a:bodyPr>
              <a:lstStyle/>
              <a:p>
                <a:pPr algn="ctr" defTabSz="932962" fontAlgn="base">
                  <a:spcBef>
                    <a:spcPct val="0"/>
                  </a:spcBef>
                  <a:spcAft>
                    <a:spcPct val="0"/>
                  </a:spcAft>
                </a:pPr>
                <a:endParaRPr lang="en-US" sz="1837">
                  <a:latin typeface="Arial" pitchFamily="34" charset="0"/>
                  <a:cs typeface="Arial" pitchFamily="34" charset="0"/>
                </a:endParaRPr>
              </a:p>
            </p:txBody>
          </p:sp>
          <p:sp>
            <p:nvSpPr>
              <p:cNvPr id="23" name="Rectangle 29"/>
              <p:cNvSpPr>
                <a:spLocks noChangeArrowheads="1"/>
              </p:cNvSpPr>
              <p:nvPr/>
            </p:nvSpPr>
            <p:spPr bwMode="auto">
              <a:xfrm>
                <a:off x="1938337" y="3139242"/>
                <a:ext cx="2849563" cy="4429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defTabSz="932962" fontAlgn="base">
                  <a:spcBef>
                    <a:spcPct val="0"/>
                  </a:spcBef>
                  <a:spcAft>
                    <a:spcPct val="0"/>
                  </a:spcAft>
                </a:pPr>
                <a:r>
                  <a:rPr lang="en-US" sz="1428" dirty="0" smtClean="0">
                    <a:latin typeface="Arial" pitchFamily="34" charset="0"/>
                    <a:cs typeface="Arial" pitchFamily="34" charset="0"/>
                  </a:rPr>
                  <a:t>Asset Management – Private Equity, Mutual funds, PMS</a:t>
                </a:r>
                <a:endParaRPr lang="en-US" sz="1837" dirty="0">
                  <a:latin typeface="Arial" pitchFamily="34" charset="0"/>
                  <a:cs typeface="Arial" pitchFamily="34" charset="0"/>
                </a:endParaRPr>
              </a:p>
            </p:txBody>
          </p:sp>
          <p:sp>
            <p:nvSpPr>
              <p:cNvPr id="24" name="Rectangle 30"/>
              <p:cNvSpPr>
                <a:spLocks noChangeArrowheads="1"/>
              </p:cNvSpPr>
              <p:nvPr/>
            </p:nvSpPr>
            <p:spPr bwMode="auto">
              <a:xfrm>
                <a:off x="1704975" y="2854325"/>
                <a:ext cx="153988" cy="1260475"/>
              </a:xfrm>
              <a:prstGeom prst="rect">
                <a:avLst/>
              </a:prstGeom>
              <a:solidFill>
                <a:srgbClr val="002960"/>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3297" tIns="46649" rIns="93297" bIns="46649" numCol="1" anchor="ctr" anchorCtr="0" compatLnSpc="1">
                <a:prstTxWarp prst="textNoShape">
                  <a:avLst/>
                </a:prstTxWarp>
              </a:bodyPr>
              <a:lstStyle/>
              <a:p>
                <a:pPr algn="ctr" defTabSz="932962" fontAlgn="base">
                  <a:spcBef>
                    <a:spcPct val="0"/>
                  </a:spcBef>
                  <a:spcAft>
                    <a:spcPct val="0"/>
                  </a:spcAft>
                </a:pPr>
                <a:r>
                  <a:rPr lang="en-US" sz="1837" b="1">
                    <a:solidFill>
                      <a:schemeClr val="bg1"/>
                    </a:solidFill>
                    <a:latin typeface="Arial" pitchFamily="34" charset="0"/>
                    <a:cs typeface="Arial" pitchFamily="34" charset="0"/>
                  </a:rPr>
                  <a:t>2</a:t>
                </a:r>
                <a:endParaRPr lang="en-US" sz="1837">
                  <a:latin typeface="Arial" pitchFamily="34" charset="0"/>
                  <a:cs typeface="Arial" pitchFamily="34" charset="0"/>
                </a:endParaRPr>
              </a:p>
            </p:txBody>
          </p:sp>
        </p:grpSp>
      </p:grpSp>
      <p:pic>
        <p:nvPicPr>
          <p:cNvPr id="27" name="Picture 26"/>
          <p:cNvPicPr>
            <a:picLocks noChangeAspect="1"/>
          </p:cNvPicPr>
          <p:nvPr/>
        </p:nvPicPr>
        <p:blipFill>
          <a:blip r:embed="rId10"/>
          <a:stretch>
            <a:fillRect/>
          </a:stretch>
        </p:blipFill>
        <p:spPr>
          <a:xfrm>
            <a:off x="5413538" y="2456976"/>
            <a:ext cx="2061080" cy="1747035"/>
          </a:xfrm>
          <a:prstGeom prst="rect">
            <a:avLst/>
          </a:prstGeom>
        </p:spPr>
      </p:pic>
      <p:pic>
        <p:nvPicPr>
          <p:cNvPr id="29" name="Picture 28"/>
          <p:cNvPicPr>
            <a:picLocks noChangeAspect="1"/>
          </p:cNvPicPr>
          <p:nvPr/>
        </p:nvPicPr>
        <p:blipFill>
          <a:blip r:embed="rId11"/>
          <a:stretch>
            <a:fillRect/>
          </a:stretch>
        </p:blipFill>
        <p:spPr>
          <a:xfrm>
            <a:off x="5345964" y="4293248"/>
            <a:ext cx="2251324" cy="1270313"/>
          </a:xfrm>
          <a:prstGeom prst="rect">
            <a:avLst/>
          </a:prstGeom>
        </p:spPr>
      </p:pic>
    </p:spTree>
    <p:extLst>
      <p:ext uri="{BB962C8B-B14F-4D97-AF65-F5344CB8AC3E}">
        <p14:creationId xmlns:p14="http://schemas.microsoft.com/office/powerpoint/2010/main" xmlns="" val="264306838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68" name="Rectangle 31"/>
          <p:cNvSpPr>
            <a:spLocks noGrp="1" noChangeArrowheads="1"/>
          </p:cNvSpPr>
          <p:nvPr>
            <p:ph type="title"/>
          </p:nvPr>
        </p:nvSpPr>
        <p:spPr>
          <a:xfrm>
            <a:off x="464078" y="234864"/>
            <a:ext cx="8117165" cy="677108"/>
          </a:xfr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r>
              <a:rPr lang="en-US" dirty="0" smtClean="0"/>
              <a:t>Asset Management</a:t>
            </a:r>
            <a:endParaRPr lang="en-US" dirty="0"/>
          </a:p>
        </p:txBody>
      </p:sp>
      <p:sp>
        <p:nvSpPr>
          <p:cNvPr id="104450" name="Slide Number Placeholder 2"/>
          <p:cNvSpPr>
            <a:spLocks noGrp="1"/>
          </p:cNvSpPr>
          <p:nvPr>
            <p:ph type="sldNum" sz="quarter" idx="4294967295"/>
          </p:nvPr>
        </p:nvSpPr>
        <p:spPr>
          <a:xfrm>
            <a:off x="8373418" y="6560197"/>
            <a:ext cx="196612" cy="157014"/>
          </a:xfrm>
          <a:prstGeom prst="rect">
            <a:avLst/>
          </a:prstGeom>
          <a:noFill/>
        </p:spPr>
        <p:txBody>
          <a:bodyPr/>
          <a:lstStyle>
            <a:lvl1pPr eaLnBrk="0" hangingPunct="0">
              <a:defRPr sz="1632" b="1">
                <a:solidFill>
                  <a:schemeClr val="tx1"/>
                </a:solidFill>
                <a:latin typeface="Arial" pitchFamily="34" charset="0"/>
              </a:defRPr>
            </a:lvl1pPr>
            <a:lvl2pPr marL="758032" indent="-291551" eaLnBrk="0" hangingPunct="0">
              <a:defRPr sz="1632" b="1">
                <a:solidFill>
                  <a:schemeClr val="tx1"/>
                </a:solidFill>
                <a:latin typeface="Arial" pitchFamily="34" charset="0"/>
              </a:defRPr>
            </a:lvl2pPr>
            <a:lvl3pPr marL="1166203" indent="-233241" eaLnBrk="0" hangingPunct="0">
              <a:defRPr sz="1632" b="1">
                <a:solidFill>
                  <a:schemeClr val="tx1"/>
                </a:solidFill>
                <a:latin typeface="Arial" pitchFamily="34" charset="0"/>
              </a:defRPr>
            </a:lvl3pPr>
            <a:lvl4pPr marL="1632684" indent="-233241" eaLnBrk="0" hangingPunct="0">
              <a:defRPr sz="1632" b="1">
                <a:solidFill>
                  <a:schemeClr val="tx1"/>
                </a:solidFill>
                <a:latin typeface="Arial" pitchFamily="34" charset="0"/>
              </a:defRPr>
            </a:lvl4pPr>
            <a:lvl5pPr marL="2099165" indent="-233241" eaLnBrk="0" hangingPunct="0">
              <a:defRPr sz="1632" b="1">
                <a:solidFill>
                  <a:schemeClr val="tx1"/>
                </a:solidFill>
                <a:latin typeface="Arial" pitchFamily="34" charset="0"/>
              </a:defRPr>
            </a:lvl5pPr>
            <a:lvl6pPr marL="2565646" indent="-233241" eaLnBrk="0" fontAlgn="base" hangingPunct="0">
              <a:spcBef>
                <a:spcPct val="0"/>
              </a:spcBef>
              <a:spcAft>
                <a:spcPct val="0"/>
              </a:spcAft>
              <a:defRPr sz="1632" b="1">
                <a:solidFill>
                  <a:schemeClr val="tx1"/>
                </a:solidFill>
                <a:latin typeface="Arial" pitchFamily="34" charset="0"/>
              </a:defRPr>
            </a:lvl6pPr>
            <a:lvl7pPr marL="3032128" indent="-233241" eaLnBrk="0" fontAlgn="base" hangingPunct="0">
              <a:spcBef>
                <a:spcPct val="0"/>
              </a:spcBef>
              <a:spcAft>
                <a:spcPct val="0"/>
              </a:spcAft>
              <a:defRPr sz="1632" b="1">
                <a:solidFill>
                  <a:schemeClr val="tx1"/>
                </a:solidFill>
                <a:latin typeface="Arial" pitchFamily="34" charset="0"/>
              </a:defRPr>
            </a:lvl7pPr>
            <a:lvl8pPr marL="3498609" indent="-233241" eaLnBrk="0" fontAlgn="base" hangingPunct="0">
              <a:spcBef>
                <a:spcPct val="0"/>
              </a:spcBef>
              <a:spcAft>
                <a:spcPct val="0"/>
              </a:spcAft>
              <a:defRPr sz="1632" b="1">
                <a:solidFill>
                  <a:schemeClr val="tx1"/>
                </a:solidFill>
                <a:latin typeface="Arial" pitchFamily="34" charset="0"/>
              </a:defRPr>
            </a:lvl8pPr>
            <a:lvl9pPr marL="3965090" indent="-233241" eaLnBrk="0" fontAlgn="base" hangingPunct="0">
              <a:spcBef>
                <a:spcPct val="0"/>
              </a:spcBef>
              <a:spcAft>
                <a:spcPct val="0"/>
              </a:spcAft>
              <a:defRPr sz="1632" b="1">
                <a:solidFill>
                  <a:schemeClr val="tx1"/>
                </a:solidFill>
                <a:latin typeface="Arial" pitchFamily="34" charset="0"/>
              </a:defRPr>
            </a:lvl9pPr>
          </a:lstStyle>
          <a:p>
            <a:pPr eaLnBrk="1" hangingPunct="1"/>
            <a:fld id="{E02A6E15-0EED-4939-B900-21DA9F3B5B00}" type="slidenum">
              <a:rPr lang="de-DE" sz="1020" b="0">
                <a:solidFill>
                  <a:srgbClr val="000000"/>
                </a:solidFill>
              </a:rPr>
              <a:pPr eaLnBrk="1" hangingPunct="1"/>
              <a:t>8</a:t>
            </a:fld>
            <a:r>
              <a:rPr lang="de-DE" sz="1020" b="0">
                <a:solidFill>
                  <a:srgbClr val="000000"/>
                </a:solidFill>
              </a:rPr>
              <a:t> </a:t>
            </a:r>
          </a:p>
        </p:txBody>
      </p:sp>
      <p:sp>
        <p:nvSpPr>
          <p:cNvPr id="2" name="Freeform 2"/>
          <p:cNvSpPr>
            <a:spLocks/>
          </p:cNvSpPr>
          <p:nvPr/>
        </p:nvSpPr>
        <p:spPr bwMode="auto">
          <a:xfrm>
            <a:off x="4691059" y="1035509"/>
            <a:ext cx="3741491" cy="5681702"/>
          </a:xfrm>
          <a:custGeom>
            <a:avLst/>
            <a:gdLst>
              <a:gd name="T0" fmla="*/ 0 w 2520"/>
              <a:gd name="T1" fmla="*/ 258 h 3484"/>
              <a:gd name="T2" fmla="*/ 66 w 2520"/>
              <a:gd name="T3" fmla="*/ 102 h 3484"/>
              <a:gd name="T4" fmla="*/ 81 w 2520"/>
              <a:gd name="T5" fmla="*/ 0 h 3484"/>
              <a:gd name="T6" fmla="*/ 2520 w 2520"/>
              <a:gd name="T7" fmla="*/ 0 h 3484"/>
              <a:gd name="T8" fmla="*/ 2520 w 2520"/>
              <a:gd name="T9" fmla="*/ 3484 h 3484"/>
              <a:gd name="T10" fmla="*/ 227 w 2520"/>
              <a:gd name="T11" fmla="*/ 3484 h 3484"/>
              <a:gd name="T12" fmla="*/ 90 w 2520"/>
              <a:gd name="T13" fmla="*/ 1146 h 3484"/>
              <a:gd name="T14" fmla="*/ 12 w 2520"/>
              <a:gd name="T15" fmla="*/ 1050 h 3484"/>
              <a:gd name="connsiteX0" fmla="*/ 0 w 10000"/>
              <a:gd name="connsiteY0" fmla="*/ 5860 h 15119"/>
              <a:gd name="connsiteX1" fmla="*/ 262 w 10000"/>
              <a:gd name="connsiteY1" fmla="*/ 5412 h 15119"/>
              <a:gd name="connsiteX2" fmla="*/ 224 w 10000"/>
              <a:gd name="connsiteY2" fmla="*/ 0 h 15119"/>
              <a:gd name="connsiteX3" fmla="*/ 10000 w 10000"/>
              <a:gd name="connsiteY3" fmla="*/ 5119 h 15119"/>
              <a:gd name="connsiteX4" fmla="*/ 10000 w 10000"/>
              <a:gd name="connsiteY4" fmla="*/ 15119 h 15119"/>
              <a:gd name="connsiteX5" fmla="*/ 901 w 10000"/>
              <a:gd name="connsiteY5" fmla="*/ 15119 h 15119"/>
              <a:gd name="connsiteX6" fmla="*/ 357 w 10000"/>
              <a:gd name="connsiteY6" fmla="*/ 8408 h 15119"/>
              <a:gd name="connsiteX7" fmla="*/ 48 w 10000"/>
              <a:gd name="connsiteY7" fmla="*/ 8133 h 15119"/>
              <a:gd name="connsiteX0" fmla="*/ 0 w 10000"/>
              <a:gd name="connsiteY0" fmla="*/ 6135 h 15394"/>
              <a:gd name="connsiteX1" fmla="*/ 262 w 10000"/>
              <a:gd name="connsiteY1" fmla="*/ 5687 h 15394"/>
              <a:gd name="connsiteX2" fmla="*/ 224 w 10000"/>
              <a:gd name="connsiteY2" fmla="*/ 275 h 15394"/>
              <a:gd name="connsiteX3" fmla="*/ 9838 w 10000"/>
              <a:gd name="connsiteY3" fmla="*/ 0 h 15394"/>
              <a:gd name="connsiteX4" fmla="*/ 10000 w 10000"/>
              <a:gd name="connsiteY4" fmla="*/ 15394 h 15394"/>
              <a:gd name="connsiteX5" fmla="*/ 901 w 10000"/>
              <a:gd name="connsiteY5" fmla="*/ 15394 h 15394"/>
              <a:gd name="connsiteX6" fmla="*/ 357 w 10000"/>
              <a:gd name="connsiteY6" fmla="*/ 8683 h 15394"/>
              <a:gd name="connsiteX7" fmla="*/ 48 w 10000"/>
              <a:gd name="connsiteY7" fmla="*/ 8408 h 15394"/>
              <a:gd name="connsiteX0" fmla="*/ 0 w 10000"/>
              <a:gd name="connsiteY0" fmla="*/ 6135 h 15394"/>
              <a:gd name="connsiteX1" fmla="*/ 262 w 10000"/>
              <a:gd name="connsiteY1" fmla="*/ 5687 h 15394"/>
              <a:gd name="connsiteX2" fmla="*/ 224 w 10000"/>
              <a:gd name="connsiteY2" fmla="*/ 35 h 15394"/>
              <a:gd name="connsiteX3" fmla="*/ 9838 w 10000"/>
              <a:gd name="connsiteY3" fmla="*/ 0 h 15394"/>
              <a:gd name="connsiteX4" fmla="*/ 10000 w 10000"/>
              <a:gd name="connsiteY4" fmla="*/ 15394 h 15394"/>
              <a:gd name="connsiteX5" fmla="*/ 901 w 10000"/>
              <a:gd name="connsiteY5" fmla="*/ 15394 h 15394"/>
              <a:gd name="connsiteX6" fmla="*/ 357 w 10000"/>
              <a:gd name="connsiteY6" fmla="*/ 8683 h 15394"/>
              <a:gd name="connsiteX7" fmla="*/ 48 w 10000"/>
              <a:gd name="connsiteY7" fmla="*/ 8408 h 15394"/>
              <a:gd name="connsiteX0" fmla="*/ 0 w 10000"/>
              <a:gd name="connsiteY0" fmla="*/ 6135 h 15394"/>
              <a:gd name="connsiteX1" fmla="*/ 262 w 10000"/>
              <a:gd name="connsiteY1" fmla="*/ 5687 h 15394"/>
              <a:gd name="connsiteX2" fmla="*/ 224 w 10000"/>
              <a:gd name="connsiteY2" fmla="*/ 35 h 15394"/>
              <a:gd name="connsiteX3" fmla="*/ 9838 w 10000"/>
              <a:gd name="connsiteY3" fmla="*/ 0 h 15394"/>
              <a:gd name="connsiteX4" fmla="*/ 10000 w 10000"/>
              <a:gd name="connsiteY4" fmla="*/ 15394 h 15394"/>
              <a:gd name="connsiteX5" fmla="*/ 414 w 10000"/>
              <a:gd name="connsiteY5" fmla="*/ 15291 h 15394"/>
              <a:gd name="connsiteX6" fmla="*/ 357 w 10000"/>
              <a:gd name="connsiteY6" fmla="*/ 8683 h 15394"/>
              <a:gd name="connsiteX7" fmla="*/ 48 w 10000"/>
              <a:gd name="connsiteY7" fmla="*/ 8408 h 15394"/>
              <a:gd name="connsiteX0" fmla="*/ 212 w 10212"/>
              <a:gd name="connsiteY0" fmla="*/ 6135 h 15394"/>
              <a:gd name="connsiteX1" fmla="*/ 474 w 10212"/>
              <a:gd name="connsiteY1" fmla="*/ 5687 h 15394"/>
              <a:gd name="connsiteX2" fmla="*/ 436 w 10212"/>
              <a:gd name="connsiteY2" fmla="*/ 35 h 15394"/>
              <a:gd name="connsiteX3" fmla="*/ 10050 w 10212"/>
              <a:gd name="connsiteY3" fmla="*/ 0 h 15394"/>
              <a:gd name="connsiteX4" fmla="*/ 10212 w 10212"/>
              <a:gd name="connsiteY4" fmla="*/ 15394 h 15394"/>
              <a:gd name="connsiteX5" fmla="*/ 626 w 10212"/>
              <a:gd name="connsiteY5" fmla="*/ 15291 h 15394"/>
              <a:gd name="connsiteX6" fmla="*/ 569 w 10212"/>
              <a:gd name="connsiteY6" fmla="*/ 8683 h 15394"/>
              <a:gd name="connsiteX7" fmla="*/ 0 w 10212"/>
              <a:gd name="connsiteY7" fmla="*/ 9473 h 15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212" h="15394">
                <a:moveTo>
                  <a:pt x="212" y="6135"/>
                </a:moveTo>
                <a:lnTo>
                  <a:pt x="474" y="5687"/>
                </a:lnTo>
                <a:cubicBezTo>
                  <a:pt x="461" y="3883"/>
                  <a:pt x="449" y="1839"/>
                  <a:pt x="436" y="35"/>
                </a:cubicBezTo>
                <a:lnTo>
                  <a:pt x="10050" y="0"/>
                </a:lnTo>
                <a:lnTo>
                  <a:pt x="10212" y="15394"/>
                </a:lnTo>
                <a:lnTo>
                  <a:pt x="626" y="15291"/>
                </a:lnTo>
                <a:cubicBezTo>
                  <a:pt x="445" y="13054"/>
                  <a:pt x="750" y="10920"/>
                  <a:pt x="569" y="8683"/>
                </a:cubicBezTo>
                <a:lnTo>
                  <a:pt x="0" y="9473"/>
                </a:lnTo>
              </a:path>
            </a:pathLst>
          </a:custGeom>
          <a:gradFill rotWithShape="1">
            <a:gsLst>
              <a:gs pos="0">
                <a:schemeClr val="accent1"/>
              </a:gs>
              <a:gs pos="100000">
                <a:schemeClr val="accent1">
                  <a:gamma/>
                  <a:tint val="0"/>
                  <a:invGamma/>
                </a:schemeClr>
              </a:gs>
            </a:gsLst>
            <a:lin ang="0" scaled="1"/>
          </a:gradFill>
          <a:ln w="28575" cap="flat" cmpd="sng">
            <a:solidFill>
              <a:srgbClr val="002960"/>
            </a:solidFill>
            <a:prstDash val="sysDot"/>
            <a:round/>
            <a:headEnd type="none" w="med" len="med"/>
            <a:tailEnd type="none" w="med" len="med"/>
          </a:ln>
          <a:effectLst>
            <a:outerShdw dist="35921" dir="2700000" algn="ctr" rotWithShape="0">
              <a:srgbClr val="C0C0C0"/>
            </a:outerShdw>
          </a:effectLst>
        </p:spPr>
        <p:txBody>
          <a:bodyPr/>
          <a:lstStyle/>
          <a:p>
            <a:pPr defTabSz="932962" fontAlgn="base">
              <a:spcBef>
                <a:spcPct val="0"/>
              </a:spcBef>
              <a:spcAft>
                <a:spcPct val="0"/>
              </a:spcAft>
              <a:defRPr/>
            </a:pPr>
            <a:endParaRPr lang="en-US" sz="1632" b="1">
              <a:latin typeface="Arial" pitchFamily="34" charset="0"/>
            </a:endParaRPr>
          </a:p>
        </p:txBody>
      </p:sp>
      <p:sp>
        <p:nvSpPr>
          <p:cNvPr id="3" name="Rectangle 3"/>
          <p:cNvSpPr>
            <a:spLocks noChangeArrowheads="1"/>
          </p:cNvSpPr>
          <p:nvPr/>
        </p:nvSpPr>
        <p:spPr bwMode="auto">
          <a:xfrm>
            <a:off x="5090044" y="1163028"/>
            <a:ext cx="3226196" cy="2040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defTabSz="932962" fontAlgn="base">
              <a:spcBef>
                <a:spcPct val="0"/>
              </a:spcBef>
              <a:spcAft>
                <a:spcPct val="0"/>
              </a:spcAft>
            </a:pPr>
            <a:r>
              <a:rPr lang="en-US" sz="1326" dirty="0" smtClean="0">
                <a:latin typeface="Arial" pitchFamily="34" charset="0"/>
                <a:cs typeface="Arial" pitchFamily="34" charset="0"/>
              </a:rPr>
              <a:t> Strong investment focus in building scale</a:t>
            </a:r>
            <a:endParaRPr lang="en-US" sz="1326" dirty="0">
              <a:latin typeface="Arial" pitchFamily="34" charset="0"/>
              <a:cs typeface="Arial" pitchFamily="34" charset="0"/>
            </a:endParaRPr>
          </a:p>
        </p:txBody>
      </p:sp>
      <p:grpSp>
        <p:nvGrpSpPr>
          <p:cNvPr id="4" name="Group 4"/>
          <p:cNvGrpSpPr>
            <a:grpSpLocks/>
          </p:cNvGrpSpPr>
          <p:nvPr>
            <p:custDataLst>
              <p:tags r:id="rId1"/>
            </p:custDataLst>
          </p:nvPr>
        </p:nvGrpSpPr>
        <p:grpSpPr bwMode="auto">
          <a:xfrm>
            <a:off x="4850152" y="1161453"/>
            <a:ext cx="194822" cy="204757"/>
            <a:chOff x="160" y="1968"/>
            <a:chExt cx="960" cy="960"/>
          </a:xfrm>
        </p:grpSpPr>
        <p:sp>
          <p:nvSpPr>
            <p:cNvPr id="5" name="Oval 5"/>
            <p:cNvSpPr>
              <a:spLocks noChangeArrowheads="1"/>
            </p:cNvSpPr>
            <p:nvPr>
              <p:custDataLst>
                <p:tags r:id="rId8"/>
              </p:custDataLst>
            </p:nvPr>
          </p:nvSpPr>
          <p:spPr bwMode="gray">
            <a:xfrm>
              <a:off x="160" y="1968"/>
              <a:ext cx="960" cy="960"/>
            </a:xfrm>
            <a:prstGeom prst="ellipse">
              <a:avLst/>
            </a:prstGeom>
            <a:solidFill>
              <a:srgbClr val="002960"/>
            </a:solidFill>
            <a:ln w="9525" algn="ctr">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3297" tIns="46649" rIns="93297" bIns="46649" numCol="1" anchor="ctr" anchorCtr="0" compatLnSpc="1">
              <a:prstTxWarp prst="textNoShape">
                <a:avLst/>
              </a:prstTxWarp>
            </a:bodyPr>
            <a:lstStyle/>
            <a:p>
              <a:pPr algn="ctr" defTabSz="932962" fontAlgn="base">
                <a:spcBef>
                  <a:spcPct val="0"/>
                </a:spcBef>
                <a:spcAft>
                  <a:spcPct val="0"/>
                </a:spcAft>
              </a:pPr>
              <a:endParaRPr lang="en-US" sz="1837">
                <a:latin typeface="Arial" pitchFamily="34" charset="0"/>
                <a:cs typeface="Arial" pitchFamily="34" charset="0"/>
              </a:endParaRPr>
            </a:p>
          </p:txBody>
        </p:sp>
        <p:sp>
          <p:nvSpPr>
            <p:cNvPr id="6" name="Rectangle 6"/>
            <p:cNvSpPr>
              <a:spLocks noChangeArrowheads="1"/>
            </p:cNvSpPr>
            <p:nvPr>
              <p:custDataLst>
                <p:tags r:id="rId9"/>
              </p:custDataLst>
            </p:nvPr>
          </p:nvSpPr>
          <p:spPr bwMode="gray">
            <a:xfrm>
              <a:off x="200" y="2008"/>
              <a:ext cx="880" cy="880"/>
            </a:xfrm>
            <a:prstGeom prst="rect">
              <a:avLst/>
            </a:prstGeom>
            <a:noFill/>
            <a:ln>
              <a:noFill/>
            </a:ln>
            <a:effectLst/>
            <a:extLst>
              <a:ext uri="{909E8E84-426E-40DD-AFC4-6F175D3DCCD1}">
                <a14:hiddenFill xmlns:a14="http://schemas.microsoft.com/office/drawing/2010/main" xmlns="">
                  <a:solidFill>
                    <a:srgbClr val="FFBFAB"/>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3887" tIns="0" rIns="3887" bIns="0" numCol="1" anchor="ctr" anchorCtr="0" compatLnSpc="1">
              <a:prstTxWarp prst="textNoShape">
                <a:avLst/>
              </a:prstTxWarp>
            </a:bodyPr>
            <a:lstStyle/>
            <a:p>
              <a:pPr algn="ctr" defTabSz="932962" fontAlgn="base">
                <a:spcBef>
                  <a:spcPct val="0"/>
                </a:spcBef>
                <a:spcAft>
                  <a:spcPct val="0"/>
                </a:spcAft>
              </a:pPr>
              <a:r>
                <a:rPr lang="en-US" sz="1224" b="1">
                  <a:solidFill>
                    <a:schemeClr val="bg1"/>
                  </a:solidFill>
                  <a:latin typeface="Arial" pitchFamily="34" charset="0"/>
                  <a:cs typeface="Arial" pitchFamily="34" charset="0"/>
                </a:rPr>
                <a:t>a</a:t>
              </a:r>
              <a:endParaRPr lang="en-US" sz="1837">
                <a:latin typeface="Arial" pitchFamily="34" charset="0"/>
                <a:cs typeface="Arial" pitchFamily="34" charset="0"/>
              </a:endParaRPr>
            </a:p>
          </p:txBody>
        </p:sp>
      </p:grpSp>
      <p:grpSp>
        <p:nvGrpSpPr>
          <p:cNvPr id="7" name="Group 7"/>
          <p:cNvGrpSpPr>
            <a:grpSpLocks/>
          </p:cNvGrpSpPr>
          <p:nvPr>
            <p:custDataLst>
              <p:tags r:id="rId2"/>
            </p:custDataLst>
          </p:nvPr>
        </p:nvGrpSpPr>
        <p:grpSpPr bwMode="auto">
          <a:xfrm>
            <a:off x="4850152" y="1510108"/>
            <a:ext cx="194822" cy="204757"/>
            <a:chOff x="160" y="1968"/>
            <a:chExt cx="960" cy="960"/>
          </a:xfrm>
        </p:grpSpPr>
        <p:sp>
          <p:nvSpPr>
            <p:cNvPr id="8" name="Oval 8"/>
            <p:cNvSpPr>
              <a:spLocks noChangeArrowheads="1"/>
            </p:cNvSpPr>
            <p:nvPr>
              <p:custDataLst>
                <p:tags r:id="rId6"/>
              </p:custDataLst>
            </p:nvPr>
          </p:nvSpPr>
          <p:spPr bwMode="gray">
            <a:xfrm>
              <a:off x="160" y="1968"/>
              <a:ext cx="960" cy="960"/>
            </a:xfrm>
            <a:prstGeom prst="ellipse">
              <a:avLst/>
            </a:prstGeom>
            <a:solidFill>
              <a:srgbClr val="002960"/>
            </a:solidFill>
            <a:ln w="9525" algn="ctr">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3297" tIns="46649" rIns="93297" bIns="46649" numCol="1" anchor="ctr" anchorCtr="0" compatLnSpc="1">
              <a:prstTxWarp prst="textNoShape">
                <a:avLst/>
              </a:prstTxWarp>
            </a:bodyPr>
            <a:lstStyle/>
            <a:p>
              <a:pPr algn="ctr" defTabSz="932962" fontAlgn="base">
                <a:spcBef>
                  <a:spcPct val="0"/>
                </a:spcBef>
                <a:spcAft>
                  <a:spcPct val="0"/>
                </a:spcAft>
              </a:pPr>
              <a:endParaRPr lang="en-US" sz="1837">
                <a:latin typeface="Arial" pitchFamily="34" charset="0"/>
                <a:cs typeface="Arial" pitchFamily="34" charset="0"/>
              </a:endParaRPr>
            </a:p>
          </p:txBody>
        </p:sp>
        <p:sp>
          <p:nvSpPr>
            <p:cNvPr id="9" name="Rectangle 9"/>
            <p:cNvSpPr>
              <a:spLocks noChangeArrowheads="1"/>
            </p:cNvSpPr>
            <p:nvPr>
              <p:custDataLst>
                <p:tags r:id="rId7"/>
              </p:custDataLst>
            </p:nvPr>
          </p:nvSpPr>
          <p:spPr bwMode="gray">
            <a:xfrm>
              <a:off x="200" y="2008"/>
              <a:ext cx="880" cy="880"/>
            </a:xfrm>
            <a:prstGeom prst="rect">
              <a:avLst/>
            </a:prstGeom>
            <a:noFill/>
            <a:ln>
              <a:noFill/>
            </a:ln>
            <a:effectLst/>
            <a:extLst>
              <a:ext uri="{909E8E84-426E-40DD-AFC4-6F175D3DCCD1}">
                <a14:hiddenFill xmlns:a14="http://schemas.microsoft.com/office/drawing/2010/main" xmlns="">
                  <a:solidFill>
                    <a:srgbClr val="FFBFAB"/>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3887" tIns="0" rIns="3887" bIns="0" numCol="1" anchor="ctr" anchorCtr="0" compatLnSpc="1">
              <a:prstTxWarp prst="textNoShape">
                <a:avLst/>
              </a:prstTxWarp>
            </a:bodyPr>
            <a:lstStyle/>
            <a:p>
              <a:pPr algn="ctr" defTabSz="932962" fontAlgn="base">
                <a:spcBef>
                  <a:spcPct val="0"/>
                </a:spcBef>
                <a:spcAft>
                  <a:spcPct val="0"/>
                </a:spcAft>
              </a:pPr>
              <a:r>
                <a:rPr lang="en-US" sz="1224" b="1">
                  <a:solidFill>
                    <a:schemeClr val="bg1"/>
                  </a:solidFill>
                  <a:latin typeface="Arial" pitchFamily="34" charset="0"/>
                  <a:cs typeface="Arial" pitchFamily="34" charset="0"/>
                </a:rPr>
                <a:t>b</a:t>
              </a:r>
              <a:endParaRPr lang="en-US" sz="1837">
                <a:latin typeface="Arial" pitchFamily="34" charset="0"/>
                <a:cs typeface="Arial" pitchFamily="34" charset="0"/>
              </a:endParaRPr>
            </a:p>
          </p:txBody>
        </p:sp>
      </p:grpSp>
      <p:grpSp>
        <p:nvGrpSpPr>
          <p:cNvPr id="10" name="Group 10"/>
          <p:cNvGrpSpPr>
            <a:grpSpLocks/>
          </p:cNvGrpSpPr>
          <p:nvPr>
            <p:custDataLst>
              <p:tags r:id="rId3"/>
            </p:custDataLst>
          </p:nvPr>
        </p:nvGrpSpPr>
        <p:grpSpPr bwMode="auto">
          <a:xfrm>
            <a:off x="4852023" y="1903406"/>
            <a:ext cx="194822" cy="204757"/>
            <a:chOff x="160" y="1968"/>
            <a:chExt cx="960" cy="960"/>
          </a:xfrm>
        </p:grpSpPr>
        <p:sp>
          <p:nvSpPr>
            <p:cNvPr id="11" name="Oval 11"/>
            <p:cNvSpPr>
              <a:spLocks noChangeArrowheads="1"/>
            </p:cNvSpPr>
            <p:nvPr>
              <p:custDataLst>
                <p:tags r:id="rId4"/>
              </p:custDataLst>
            </p:nvPr>
          </p:nvSpPr>
          <p:spPr bwMode="gray">
            <a:xfrm>
              <a:off x="160" y="1968"/>
              <a:ext cx="960" cy="960"/>
            </a:xfrm>
            <a:prstGeom prst="ellipse">
              <a:avLst/>
            </a:prstGeom>
            <a:solidFill>
              <a:srgbClr val="002960"/>
            </a:solidFill>
            <a:ln w="9525" algn="ctr">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3297" tIns="46649" rIns="93297" bIns="46649" numCol="1" anchor="ctr" anchorCtr="0" compatLnSpc="1">
              <a:prstTxWarp prst="textNoShape">
                <a:avLst/>
              </a:prstTxWarp>
            </a:bodyPr>
            <a:lstStyle/>
            <a:p>
              <a:pPr algn="ctr" defTabSz="932962" fontAlgn="base">
                <a:spcBef>
                  <a:spcPct val="0"/>
                </a:spcBef>
                <a:spcAft>
                  <a:spcPct val="0"/>
                </a:spcAft>
              </a:pPr>
              <a:endParaRPr lang="en-US" sz="1837">
                <a:latin typeface="Arial" pitchFamily="34" charset="0"/>
                <a:cs typeface="Arial" pitchFamily="34" charset="0"/>
              </a:endParaRPr>
            </a:p>
          </p:txBody>
        </p:sp>
        <p:sp>
          <p:nvSpPr>
            <p:cNvPr id="12" name="Rectangle 12"/>
            <p:cNvSpPr>
              <a:spLocks noChangeArrowheads="1"/>
            </p:cNvSpPr>
            <p:nvPr>
              <p:custDataLst>
                <p:tags r:id="rId5"/>
              </p:custDataLst>
            </p:nvPr>
          </p:nvSpPr>
          <p:spPr bwMode="gray">
            <a:xfrm>
              <a:off x="200" y="2008"/>
              <a:ext cx="880" cy="880"/>
            </a:xfrm>
            <a:prstGeom prst="rect">
              <a:avLst/>
            </a:prstGeom>
            <a:noFill/>
            <a:ln>
              <a:noFill/>
            </a:ln>
            <a:effectLst/>
            <a:extLst>
              <a:ext uri="{909E8E84-426E-40DD-AFC4-6F175D3DCCD1}">
                <a14:hiddenFill xmlns:a14="http://schemas.microsoft.com/office/drawing/2010/main" xmlns="">
                  <a:solidFill>
                    <a:srgbClr val="FFBFAB"/>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3887" tIns="0" rIns="3887" bIns="0" numCol="1" anchor="ctr" anchorCtr="0" compatLnSpc="1">
              <a:prstTxWarp prst="textNoShape">
                <a:avLst/>
              </a:prstTxWarp>
            </a:bodyPr>
            <a:lstStyle/>
            <a:p>
              <a:pPr algn="ctr" defTabSz="932962" fontAlgn="base">
                <a:spcBef>
                  <a:spcPct val="0"/>
                </a:spcBef>
                <a:spcAft>
                  <a:spcPct val="0"/>
                </a:spcAft>
              </a:pPr>
              <a:r>
                <a:rPr lang="en-US" sz="1224" b="1">
                  <a:solidFill>
                    <a:schemeClr val="bg1"/>
                  </a:solidFill>
                  <a:latin typeface="Arial" pitchFamily="34" charset="0"/>
                  <a:cs typeface="Arial" pitchFamily="34" charset="0"/>
                </a:rPr>
                <a:t>c</a:t>
              </a:r>
              <a:endParaRPr lang="en-US" sz="1837">
                <a:latin typeface="Arial" pitchFamily="34" charset="0"/>
                <a:cs typeface="Arial" pitchFamily="34" charset="0"/>
              </a:endParaRPr>
            </a:p>
          </p:txBody>
        </p:sp>
      </p:grpSp>
      <p:cxnSp>
        <p:nvCxnSpPr>
          <p:cNvPr id="304141" name="AutoShape 16"/>
          <p:cNvCxnSpPr>
            <a:cxnSpLocks noChangeShapeType="1"/>
            <a:stCxn id="15" idx="1"/>
          </p:cNvCxnSpPr>
          <p:nvPr/>
        </p:nvCxnSpPr>
        <p:spPr bwMode="auto">
          <a:xfrm rot="10800000" flipV="1">
            <a:off x="1520729" y="2123811"/>
            <a:ext cx="330034" cy="1811312"/>
          </a:xfrm>
          <a:prstGeom prst="bentConnector3">
            <a:avLst>
              <a:gd name="adj1" fmla="val 51102"/>
            </a:avLst>
          </a:prstGeom>
          <a:noFill/>
          <a:ln w="28575">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04142" name="AutoShape 17"/>
          <p:cNvCxnSpPr>
            <a:cxnSpLocks noChangeShapeType="1"/>
          </p:cNvCxnSpPr>
          <p:nvPr/>
        </p:nvCxnSpPr>
        <p:spPr bwMode="auto">
          <a:xfrm rot="10800000" flipV="1">
            <a:off x="1520729" y="3928823"/>
            <a:ext cx="330034" cy="6300"/>
          </a:xfrm>
          <a:prstGeom prst="bentConnector3">
            <a:avLst>
              <a:gd name="adj1" fmla="val 51102"/>
            </a:avLst>
          </a:prstGeom>
          <a:noFill/>
          <a:ln w="28575">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04143" name="AutoShape 18"/>
          <p:cNvCxnSpPr>
            <a:cxnSpLocks noChangeShapeType="1"/>
            <a:stCxn id="17" idx="1"/>
          </p:cNvCxnSpPr>
          <p:nvPr/>
        </p:nvCxnSpPr>
        <p:spPr bwMode="auto">
          <a:xfrm rot="10800000">
            <a:off x="1520729" y="3935124"/>
            <a:ext cx="330034" cy="1994019"/>
          </a:xfrm>
          <a:prstGeom prst="bentConnector3">
            <a:avLst>
              <a:gd name="adj1" fmla="val 51102"/>
            </a:avLst>
          </a:prstGeom>
          <a:noFill/>
          <a:ln w="28575">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3" name="Rectangle 19"/>
          <p:cNvSpPr>
            <a:spLocks noChangeArrowheads="1"/>
          </p:cNvSpPr>
          <p:nvPr/>
        </p:nvSpPr>
        <p:spPr bwMode="auto">
          <a:xfrm>
            <a:off x="2022323" y="1501665"/>
            <a:ext cx="2694070" cy="1241143"/>
          </a:xfrm>
          <a:prstGeom prst="rect">
            <a:avLst/>
          </a:prstGeom>
          <a:solidFill>
            <a:schemeClr val="accent1"/>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3297" tIns="46649" rIns="93297" bIns="46649" numCol="1" anchor="ctr" anchorCtr="0" compatLnSpc="1">
            <a:prstTxWarp prst="textNoShape">
              <a:avLst/>
            </a:prstTxWarp>
          </a:bodyPr>
          <a:lstStyle/>
          <a:p>
            <a:pPr algn="ctr" defTabSz="932962" fontAlgn="base">
              <a:spcBef>
                <a:spcPct val="0"/>
              </a:spcBef>
              <a:spcAft>
                <a:spcPct val="0"/>
              </a:spcAft>
            </a:pPr>
            <a:endParaRPr lang="en-US" sz="1837">
              <a:latin typeface="Arial" pitchFamily="34" charset="0"/>
              <a:cs typeface="Arial" pitchFamily="34" charset="0"/>
            </a:endParaRPr>
          </a:p>
        </p:txBody>
      </p:sp>
      <p:sp>
        <p:nvSpPr>
          <p:cNvPr id="14" name="Rectangle 20"/>
          <p:cNvSpPr>
            <a:spLocks noChangeArrowheads="1"/>
          </p:cNvSpPr>
          <p:nvPr/>
        </p:nvSpPr>
        <p:spPr bwMode="auto">
          <a:xfrm>
            <a:off x="2073210" y="1784743"/>
            <a:ext cx="2601020" cy="439479"/>
          </a:xfrm>
          <a:prstGeom prst="rect">
            <a:avLst/>
          </a:prstGeom>
          <a:noFill/>
          <a:ln>
            <a:noFill/>
          </a:ln>
          <a:effectLst/>
          <a:extLst>
            <a:ext uri="{909E8E84-426E-40DD-AFC4-6F175D3DCCD1}">
              <a14:hiddenFill xmlns:a14="http://schemas.microsoft.com/office/drawing/2010/main" xmlns="">
                <a:solidFill>
                  <a:schemeClr val="accent2"/>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defTabSz="932962" fontAlgn="base">
              <a:spcBef>
                <a:spcPct val="0"/>
              </a:spcBef>
              <a:spcAft>
                <a:spcPct val="0"/>
              </a:spcAft>
            </a:pPr>
            <a:r>
              <a:rPr lang="en-US" sz="1428" dirty="0" smtClean="0">
                <a:latin typeface="Arial" pitchFamily="34" charset="0"/>
                <a:cs typeface="Arial" pitchFamily="34" charset="0"/>
              </a:rPr>
              <a:t>Brokerage and Investment Banking</a:t>
            </a:r>
            <a:endParaRPr lang="en-US" sz="1837" dirty="0">
              <a:latin typeface="Arial" pitchFamily="34" charset="0"/>
              <a:cs typeface="Arial" pitchFamily="34" charset="0"/>
            </a:endParaRPr>
          </a:p>
        </p:txBody>
      </p:sp>
      <p:sp>
        <p:nvSpPr>
          <p:cNvPr id="15" name="Rectangle 21"/>
          <p:cNvSpPr>
            <a:spLocks noChangeArrowheads="1"/>
          </p:cNvSpPr>
          <p:nvPr/>
        </p:nvSpPr>
        <p:spPr bwMode="auto">
          <a:xfrm>
            <a:off x="1850763" y="1498515"/>
            <a:ext cx="141029" cy="1250593"/>
          </a:xfrm>
          <a:prstGeom prst="rect">
            <a:avLst/>
          </a:prstGeom>
          <a:solidFill>
            <a:srgbClr val="002960"/>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3297" tIns="46649" rIns="93297" bIns="46649" numCol="1" anchor="ctr" anchorCtr="0" compatLnSpc="1">
            <a:prstTxWarp prst="textNoShape">
              <a:avLst/>
            </a:prstTxWarp>
          </a:bodyPr>
          <a:lstStyle/>
          <a:p>
            <a:pPr algn="ctr" defTabSz="932962" fontAlgn="base">
              <a:spcBef>
                <a:spcPct val="0"/>
              </a:spcBef>
              <a:spcAft>
                <a:spcPct val="0"/>
              </a:spcAft>
            </a:pPr>
            <a:r>
              <a:rPr lang="en-US" sz="1837" b="1">
                <a:solidFill>
                  <a:schemeClr val="bg1"/>
                </a:solidFill>
                <a:latin typeface="Arial" pitchFamily="34" charset="0"/>
                <a:cs typeface="Arial" pitchFamily="34" charset="0"/>
              </a:rPr>
              <a:t>1</a:t>
            </a:r>
            <a:endParaRPr lang="en-US" sz="1837">
              <a:latin typeface="Arial" pitchFamily="34" charset="0"/>
              <a:cs typeface="Arial" pitchFamily="34" charset="0"/>
            </a:endParaRPr>
          </a:p>
        </p:txBody>
      </p:sp>
      <p:grpSp>
        <p:nvGrpSpPr>
          <p:cNvPr id="16" name="Group 22"/>
          <p:cNvGrpSpPr>
            <a:grpSpLocks/>
          </p:cNvGrpSpPr>
          <p:nvPr/>
        </p:nvGrpSpPr>
        <p:grpSpPr bwMode="auto">
          <a:xfrm>
            <a:off x="1850763" y="5308571"/>
            <a:ext cx="2875806" cy="1241143"/>
            <a:chOff x="1837" y="2953"/>
            <a:chExt cx="1978" cy="788"/>
          </a:xfrm>
        </p:grpSpPr>
        <p:sp>
          <p:nvSpPr>
            <p:cNvPr id="17" name="Rectangle 23"/>
            <p:cNvSpPr>
              <a:spLocks noChangeArrowheads="1"/>
            </p:cNvSpPr>
            <p:nvPr/>
          </p:nvSpPr>
          <p:spPr bwMode="auto">
            <a:xfrm>
              <a:off x="1837" y="2953"/>
              <a:ext cx="97" cy="788"/>
            </a:xfrm>
            <a:prstGeom prst="rect">
              <a:avLst/>
            </a:prstGeom>
            <a:solidFill>
              <a:srgbClr val="002960"/>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3297" tIns="46649" rIns="93297" bIns="46649" numCol="1" anchor="ctr" anchorCtr="0" compatLnSpc="1">
              <a:prstTxWarp prst="textNoShape">
                <a:avLst/>
              </a:prstTxWarp>
            </a:bodyPr>
            <a:lstStyle/>
            <a:p>
              <a:pPr algn="ctr" defTabSz="932962" fontAlgn="base">
                <a:spcBef>
                  <a:spcPct val="0"/>
                </a:spcBef>
                <a:spcAft>
                  <a:spcPct val="0"/>
                </a:spcAft>
              </a:pPr>
              <a:r>
                <a:rPr lang="en-US" sz="1837" b="1">
                  <a:solidFill>
                    <a:schemeClr val="bg1"/>
                  </a:solidFill>
                  <a:latin typeface="Arial" pitchFamily="34" charset="0"/>
                  <a:cs typeface="Arial" pitchFamily="34" charset="0"/>
                </a:rPr>
                <a:t>3</a:t>
              </a:r>
              <a:endParaRPr lang="en-US" sz="1837">
                <a:latin typeface="Arial" pitchFamily="34" charset="0"/>
                <a:cs typeface="Arial" pitchFamily="34" charset="0"/>
              </a:endParaRPr>
            </a:p>
          </p:txBody>
        </p:sp>
        <p:sp>
          <p:nvSpPr>
            <p:cNvPr id="18" name="Rectangle 24"/>
            <p:cNvSpPr>
              <a:spLocks noChangeArrowheads="1"/>
            </p:cNvSpPr>
            <p:nvPr/>
          </p:nvSpPr>
          <p:spPr bwMode="auto">
            <a:xfrm>
              <a:off x="1955" y="2953"/>
              <a:ext cx="1860" cy="788"/>
            </a:xfrm>
            <a:prstGeom prst="rect">
              <a:avLst/>
            </a:prstGeom>
            <a:solidFill>
              <a:schemeClr val="accent1"/>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3297" tIns="46649" rIns="93297" bIns="46649" numCol="1" anchor="ctr" anchorCtr="0" compatLnSpc="1">
              <a:prstTxWarp prst="textNoShape">
                <a:avLst/>
              </a:prstTxWarp>
            </a:bodyPr>
            <a:lstStyle/>
            <a:p>
              <a:pPr algn="ctr" defTabSz="932962" fontAlgn="base">
                <a:spcBef>
                  <a:spcPct val="0"/>
                </a:spcBef>
                <a:spcAft>
                  <a:spcPct val="0"/>
                </a:spcAft>
              </a:pPr>
              <a:endParaRPr lang="en-US" sz="1837">
                <a:latin typeface="Arial" pitchFamily="34" charset="0"/>
                <a:cs typeface="Arial" pitchFamily="34" charset="0"/>
              </a:endParaRPr>
            </a:p>
          </p:txBody>
        </p:sp>
        <p:sp>
          <p:nvSpPr>
            <p:cNvPr id="19" name="Rectangle 25"/>
            <p:cNvSpPr>
              <a:spLocks noChangeArrowheads="1"/>
            </p:cNvSpPr>
            <p:nvPr/>
          </p:nvSpPr>
          <p:spPr bwMode="auto">
            <a:xfrm>
              <a:off x="2022" y="3276"/>
              <a:ext cx="1786" cy="14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defTabSz="932962" fontAlgn="base">
                <a:spcBef>
                  <a:spcPct val="0"/>
                </a:spcBef>
                <a:spcAft>
                  <a:spcPct val="0"/>
                </a:spcAft>
              </a:pPr>
              <a:r>
                <a:rPr lang="en-US" sz="1428" dirty="0" smtClean="0">
                  <a:latin typeface="Arial" pitchFamily="34" charset="0"/>
                  <a:cs typeface="Arial" pitchFamily="34" charset="0"/>
                </a:rPr>
                <a:t>Aspire Home </a:t>
              </a:r>
              <a:r>
                <a:rPr lang="en-US" sz="1428" dirty="0" err="1" smtClean="0">
                  <a:latin typeface="Arial" pitchFamily="34" charset="0"/>
                  <a:cs typeface="Arial" pitchFamily="34" charset="0"/>
                </a:rPr>
                <a:t>FInance</a:t>
              </a:r>
              <a:endParaRPr lang="en-US" sz="1837" dirty="0">
                <a:latin typeface="Arial" pitchFamily="34" charset="0"/>
                <a:cs typeface="Arial" pitchFamily="34" charset="0"/>
              </a:endParaRPr>
            </a:p>
          </p:txBody>
        </p:sp>
      </p:grpSp>
      <p:sp>
        <p:nvSpPr>
          <p:cNvPr id="20" name="Rectangle 26"/>
          <p:cNvSpPr>
            <a:spLocks noChangeArrowheads="1"/>
          </p:cNvSpPr>
          <p:nvPr/>
        </p:nvSpPr>
        <p:spPr bwMode="auto">
          <a:xfrm>
            <a:off x="491371" y="2750682"/>
            <a:ext cx="1020635" cy="2368882"/>
          </a:xfrm>
          <a:prstGeom prst="rect">
            <a:avLst/>
          </a:prstGeom>
          <a:solidFill>
            <a:schemeClr val="hlink"/>
          </a:solidFill>
          <a:ln w="19050" algn="ctr">
            <a:solidFill>
              <a:srgbClr val="00296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3297" tIns="46649" rIns="93297" bIns="46649" numCol="1" anchor="ctr" anchorCtr="0" compatLnSpc="1">
            <a:prstTxWarp prst="textNoShape">
              <a:avLst/>
            </a:prstTxWarp>
          </a:bodyPr>
          <a:lstStyle/>
          <a:p>
            <a:pPr algn="ctr" defTabSz="932962" fontAlgn="base">
              <a:spcBef>
                <a:spcPct val="0"/>
              </a:spcBef>
              <a:spcAft>
                <a:spcPct val="0"/>
              </a:spcAft>
            </a:pPr>
            <a:endParaRPr lang="en-US" sz="1837">
              <a:latin typeface="Arial" pitchFamily="34" charset="0"/>
              <a:cs typeface="Arial" pitchFamily="34" charset="0"/>
            </a:endParaRPr>
          </a:p>
        </p:txBody>
      </p:sp>
      <p:sp>
        <p:nvSpPr>
          <p:cNvPr id="21" name="Rectangle 27"/>
          <p:cNvSpPr>
            <a:spLocks noChangeArrowheads="1"/>
          </p:cNvSpPr>
          <p:nvPr/>
        </p:nvSpPr>
        <p:spPr bwMode="auto">
          <a:xfrm>
            <a:off x="578604" y="3579796"/>
            <a:ext cx="933402" cy="22420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defTabSz="932962" fontAlgn="base">
              <a:spcBef>
                <a:spcPct val="0"/>
              </a:spcBef>
              <a:spcAft>
                <a:spcPct val="0"/>
              </a:spcAft>
            </a:pPr>
            <a:r>
              <a:rPr lang="en-US" sz="1428" b="1" dirty="0" err="1">
                <a:solidFill>
                  <a:schemeClr val="bg1"/>
                </a:solidFill>
                <a:latin typeface="Arial" pitchFamily="34" charset="0"/>
                <a:cs typeface="Arial" pitchFamily="34" charset="0"/>
              </a:rPr>
              <a:t>MOFSL</a:t>
            </a:r>
            <a:endParaRPr lang="en-US" sz="1837" dirty="0">
              <a:latin typeface="Arial" pitchFamily="34" charset="0"/>
              <a:cs typeface="Arial" pitchFamily="34" charset="0"/>
            </a:endParaRPr>
          </a:p>
        </p:txBody>
      </p:sp>
      <p:sp>
        <p:nvSpPr>
          <p:cNvPr id="22" name="Rectangle 28"/>
          <p:cNvSpPr>
            <a:spLocks noChangeArrowheads="1"/>
          </p:cNvSpPr>
          <p:nvPr/>
        </p:nvSpPr>
        <p:spPr bwMode="auto">
          <a:xfrm>
            <a:off x="2022324" y="3306677"/>
            <a:ext cx="2704247" cy="1241143"/>
          </a:xfrm>
          <a:prstGeom prst="rect">
            <a:avLst/>
          </a:prstGeom>
          <a:solidFill>
            <a:schemeClr val="hlink"/>
          </a:solidFill>
          <a:ln w="19050" algn="ctr">
            <a:solidFill>
              <a:srgbClr val="00296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3297" tIns="46649" rIns="93297" bIns="46649" numCol="1" anchor="ctr" anchorCtr="0" compatLnSpc="1">
            <a:prstTxWarp prst="textNoShape">
              <a:avLst/>
            </a:prstTxWarp>
          </a:bodyPr>
          <a:lstStyle/>
          <a:p>
            <a:pPr algn="ctr" defTabSz="932962" fontAlgn="base">
              <a:spcBef>
                <a:spcPct val="0"/>
              </a:spcBef>
              <a:spcAft>
                <a:spcPct val="0"/>
              </a:spcAft>
            </a:pPr>
            <a:endParaRPr lang="en-US" sz="1837">
              <a:latin typeface="Arial" pitchFamily="34" charset="0"/>
              <a:cs typeface="Arial" pitchFamily="34" charset="0"/>
            </a:endParaRPr>
          </a:p>
        </p:txBody>
      </p:sp>
      <p:sp>
        <p:nvSpPr>
          <p:cNvPr id="23" name="Rectangle 29"/>
          <p:cNvSpPr>
            <a:spLocks noChangeArrowheads="1"/>
          </p:cNvSpPr>
          <p:nvPr/>
        </p:nvSpPr>
        <p:spPr bwMode="auto">
          <a:xfrm>
            <a:off x="2064486" y="3586210"/>
            <a:ext cx="2609744" cy="4394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defTabSz="932962" fontAlgn="base">
              <a:spcBef>
                <a:spcPct val="0"/>
              </a:spcBef>
              <a:spcAft>
                <a:spcPct val="0"/>
              </a:spcAft>
            </a:pPr>
            <a:r>
              <a:rPr lang="en-US" sz="1428" dirty="0" smtClean="0">
                <a:latin typeface="Arial" pitchFamily="34" charset="0"/>
                <a:cs typeface="Arial" pitchFamily="34" charset="0"/>
              </a:rPr>
              <a:t>Asset Management – Private Equity, Mutual funds, PMS</a:t>
            </a:r>
            <a:endParaRPr lang="en-US" sz="1837" dirty="0">
              <a:latin typeface="Arial" pitchFamily="34" charset="0"/>
              <a:cs typeface="Arial" pitchFamily="34" charset="0"/>
            </a:endParaRPr>
          </a:p>
        </p:txBody>
      </p:sp>
      <p:sp>
        <p:nvSpPr>
          <p:cNvPr id="24" name="Rectangle 30"/>
          <p:cNvSpPr>
            <a:spLocks noChangeArrowheads="1"/>
          </p:cNvSpPr>
          <p:nvPr/>
        </p:nvSpPr>
        <p:spPr bwMode="auto">
          <a:xfrm>
            <a:off x="1850763" y="3303527"/>
            <a:ext cx="141029" cy="1250593"/>
          </a:xfrm>
          <a:prstGeom prst="rect">
            <a:avLst/>
          </a:prstGeom>
          <a:solidFill>
            <a:srgbClr val="002960"/>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3297" tIns="46649" rIns="93297" bIns="46649" numCol="1" anchor="ctr" anchorCtr="0" compatLnSpc="1">
            <a:prstTxWarp prst="textNoShape">
              <a:avLst/>
            </a:prstTxWarp>
          </a:bodyPr>
          <a:lstStyle/>
          <a:p>
            <a:pPr algn="ctr" defTabSz="932962" fontAlgn="base">
              <a:spcBef>
                <a:spcPct val="0"/>
              </a:spcBef>
              <a:spcAft>
                <a:spcPct val="0"/>
              </a:spcAft>
            </a:pPr>
            <a:r>
              <a:rPr lang="en-US" sz="1837" b="1">
                <a:solidFill>
                  <a:schemeClr val="bg1"/>
                </a:solidFill>
                <a:latin typeface="Arial" pitchFamily="34" charset="0"/>
                <a:cs typeface="Arial" pitchFamily="34" charset="0"/>
              </a:rPr>
              <a:t>2</a:t>
            </a:r>
            <a:endParaRPr lang="en-US" sz="1837">
              <a:latin typeface="Arial" pitchFamily="34" charset="0"/>
              <a:cs typeface="Arial" pitchFamily="34" charset="0"/>
            </a:endParaRPr>
          </a:p>
        </p:txBody>
      </p:sp>
      <p:sp>
        <p:nvSpPr>
          <p:cNvPr id="34" name="Rectangle 3"/>
          <p:cNvSpPr>
            <a:spLocks noChangeArrowheads="1"/>
          </p:cNvSpPr>
          <p:nvPr/>
        </p:nvSpPr>
        <p:spPr bwMode="auto">
          <a:xfrm>
            <a:off x="5090044" y="1518639"/>
            <a:ext cx="3226196" cy="2040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defTabSz="932962" fontAlgn="base">
              <a:spcBef>
                <a:spcPct val="0"/>
              </a:spcBef>
              <a:spcAft>
                <a:spcPct val="0"/>
              </a:spcAft>
            </a:pPr>
            <a:r>
              <a:rPr lang="en-US" sz="1326" dirty="0" smtClean="0">
                <a:latin typeface="Arial" pitchFamily="34" charset="0"/>
                <a:cs typeface="Arial" pitchFamily="34" charset="0"/>
              </a:rPr>
              <a:t> Segment is at inflection point</a:t>
            </a:r>
            <a:endParaRPr lang="en-US" sz="1326" dirty="0">
              <a:latin typeface="Arial" pitchFamily="34" charset="0"/>
              <a:cs typeface="Arial" pitchFamily="34" charset="0"/>
            </a:endParaRPr>
          </a:p>
        </p:txBody>
      </p:sp>
      <p:sp>
        <p:nvSpPr>
          <p:cNvPr id="35" name="Rectangle 3"/>
          <p:cNvSpPr>
            <a:spLocks noChangeArrowheads="1"/>
          </p:cNvSpPr>
          <p:nvPr/>
        </p:nvSpPr>
        <p:spPr bwMode="auto">
          <a:xfrm>
            <a:off x="5136567" y="1901178"/>
            <a:ext cx="3226196" cy="2040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defTabSz="932962" fontAlgn="base">
              <a:spcBef>
                <a:spcPct val="0"/>
              </a:spcBef>
              <a:spcAft>
                <a:spcPct val="0"/>
              </a:spcAft>
            </a:pPr>
            <a:r>
              <a:rPr lang="en-US" sz="1326" dirty="0" smtClean="0">
                <a:latin typeface="Arial" pitchFamily="34" charset="0"/>
                <a:cs typeface="Arial" pitchFamily="34" charset="0"/>
              </a:rPr>
              <a:t>Mutual funds getting good traction</a:t>
            </a:r>
            <a:endParaRPr lang="en-US" sz="1326" dirty="0">
              <a:latin typeface="Arial" pitchFamily="34" charset="0"/>
              <a:cs typeface="Arial" pitchFamily="34" charset="0"/>
            </a:endParaRPr>
          </a:p>
        </p:txBody>
      </p:sp>
      <p:pic>
        <p:nvPicPr>
          <p:cNvPr id="28" name="Picture 27"/>
          <p:cNvPicPr>
            <a:picLocks noChangeAspect="1"/>
          </p:cNvPicPr>
          <p:nvPr/>
        </p:nvPicPr>
        <p:blipFill>
          <a:blip r:embed="rId12"/>
          <a:stretch>
            <a:fillRect/>
          </a:stretch>
        </p:blipFill>
        <p:spPr>
          <a:xfrm>
            <a:off x="4858270" y="2329538"/>
            <a:ext cx="1821893" cy="1459768"/>
          </a:xfrm>
          <a:prstGeom prst="rect">
            <a:avLst/>
          </a:prstGeom>
        </p:spPr>
      </p:pic>
      <p:pic>
        <p:nvPicPr>
          <p:cNvPr id="30" name="Picture 29"/>
          <p:cNvPicPr>
            <a:picLocks noChangeAspect="1"/>
          </p:cNvPicPr>
          <p:nvPr/>
        </p:nvPicPr>
        <p:blipFill>
          <a:blip r:embed="rId13"/>
          <a:stretch>
            <a:fillRect/>
          </a:stretch>
        </p:blipFill>
        <p:spPr>
          <a:xfrm>
            <a:off x="6606032" y="3748164"/>
            <a:ext cx="1816985" cy="1355822"/>
          </a:xfrm>
          <a:prstGeom prst="rect">
            <a:avLst/>
          </a:prstGeom>
        </p:spPr>
      </p:pic>
      <p:pic>
        <p:nvPicPr>
          <p:cNvPr id="31" name="Picture 30"/>
          <p:cNvPicPr>
            <a:picLocks noChangeAspect="1"/>
          </p:cNvPicPr>
          <p:nvPr/>
        </p:nvPicPr>
        <p:blipFill>
          <a:blip r:embed="rId14"/>
          <a:stretch>
            <a:fillRect/>
          </a:stretch>
        </p:blipFill>
        <p:spPr>
          <a:xfrm>
            <a:off x="4979024" y="5119565"/>
            <a:ext cx="1999861" cy="1546147"/>
          </a:xfrm>
          <a:prstGeom prst="rect">
            <a:avLst/>
          </a:prstGeom>
        </p:spPr>
      </p:pic>
      <p:sp>
        <p:nvSpPr>
          <p:cNvPr id="32" name="TextBox 31"/>
          <p:cNvSpPr txBox="1"/>
          <p:nvPr/>
        </p:nvSpPr>
        <p:spPr>
          <a:xfrm>
            <a:off x="6859486" y="2678194"/>
            <a:ext cx="1200707" cy="612645"/>
          </a:xfrm>
          <a:prstGeom prst="rect">
            <a:avLst/>
          </a:prstGeom>
          <a:noFill/>
        </p:spPr>
        <p:txBody>
          <a:bodyPr wrap="square" tIns="90000" bIns="90000" rtlCol="0" anchor="t">
            <a:spAutoFit/>
          </a:bodyPr>
          <a:lstStyle/>
          <a:p>
            <a:pPr algn="ctr"/>
            <a:r>
              <a:rPr lang="en-US" sz="1400" dirty="0" smtClean="0">
                <a:solidFill>
                  <a:srgbClr val="000000"/>
                </a:solidFill>
                <a:latin typeface="Arial" pitchFamily="34" charset="0"/>
                <a:cs typeface="Arial" pitchFamily="34" charset="0"/>
              </a:rPr>
              <a:t>Private Wealth</a:t>
            </a:r>
            <a:endParaRPr lang="en-GB" sz="1400" dirty="0" smtClean="0">
              <a:solidFill>
                <a:srgbClr val="000000"/>
              </a:solidFill>
              <a:latin typeface="Arial" pitchFamily="34" charset="0"/>
              <a:cs typeface="Arial" pitchFamily="34" charset="0"/>
            </a:endParaRPr>
          </a:p>
        </p:txBody>
      </p:sp>
      <p:sp>
        <p:nvSpPr>
          <p:cNvPr id="40" name="TextBox 39"/>
          <p:cNvSpPr txBox="1"/>
          <p:nvPr/>
        </p:nvSpPr>
        <p:spPr>
          <a:xfrm>
            <a:off x="5090044" y="4148113"/>
            <a:ext cx="1200707" cy="612645"/>
          </a:xfrm>
          <a:prstGeom prst="rect">
            <a:avLst/>
          </a:prstGeom>
          <a:noFill/>
        </p:spPr>
        <p:txBody>
          <a:bodyPr wrap="square" tIns="90000" bIns="90000" rtlCol="0" anchor="t">
            <a:spAutoFit/>
          </a:bodyPr>
          <a:lstStyle/>
          <a:p>
            <a:pPr algn="ctr"/>
            <a:r>
              <a:rPr lang="en-US" sz="1400" dirty="0" smtClean="0">
                <a:solidFill>
                  <a:srgbClr val="000000"/>
                </a:solidFill>
                <a:latin typeface="Arial" pitchFamily="34" charset="0"/>
                <a:cs typeface="Arial" pitchFamily="34" charset="0"/>
              </a:rPr>
              <a:t>Mutual funds, PMS</a:t>
            </a:r>
            <a:endParaRPr lang="en-GB" sz="1400" dirty="0" smtClean="0">
              <a:solidFill>
                <a:srgbClr val="000000"/>
              </a:solidFill>
              <a:latin typeface="Arial" pitchFamily="34" charset="0"/>
              <a:cs typeface="Arial" pitchFamily="34" charset="0"/>
            </a:endParaRPr>
          </a:p>
        </p:txBody>
      </p:sp>
      <p:sp>
        <p:nvSpPr>
          <p:cNvPr id="41" name="TextBox 40"/>
          <p:cNvSpPr txBox="1"/>
          <p:nvPr/>
        </p:nvSpPr>
        <p:spPr>
          <a:xfrm>
            <a:off x="6914171" y="5586315"/>
            <a:ext cx="1200707" cy="612645"/>
          </a:xfrm>
          <a:prstGeom prst="rect">
            <a:avLst/>
          </a:prstGeom>
          <a:noFill/>
        </p:spPr>
        <p:txBody>
          <a:bodyPr wrap="square" tIns="90000" bIns="90000" rtlCol="0" anchor="t">
            <a:spAutoFit/>
          </a:bodyPr>
          <a:lstStyle/>
          <a:p>
            <a:pPr algn="ctr"/>
            <a:r>
              <a:rPr lang="en-US" sz="1400" dirty="0" smtClean="0">
                <a:solidFill>
                  <a:srgbClr val="000000"/>
                </a:solidFill>
                <a:latin typeface="Arial" pitchFamily="34" charset="0"/>
                <a:cs typeface="Arial" pitchFamily="34" charset="0"/>
              </a:rPr>
              <a:t>Private Equity</a:t>
            </a:r>
            <a:endParaRPr lang="en-GB" sz="1400" dirty="0" smtClean="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xmlns="" val="166244324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68" name="Rectangle 31"/>
          <p:cNvSpPr>
            <a:spLocks noGrp="1" noChangeArrowheads="1"/>
          </p:cNvSpPr>
          <p:nvPr>
            <p:ph type="title"/>
          </p:nvPr>
        </p:nvSpPr>
        <p:spPr>
          <a:xfrm>
            <a:off x="464078" y="234864"/>
            <a:ext cx="8117165" cy="677108"/>
          </a:xfr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r>
              <a:rPr lang="en-US" dirty="0" smtClean="0"/>
              <a:t>Aspire Home Finance</a:t>
            </a:r>
            <a:endParaRPr lang="en-US" dirty="0"/>
          </a:p>
        </p:txBody>
      </p:sp>
      <p:sp>
        <p:nvSpPr>
          <p:cNvPr id="2" name="Freeform 2"/>
          <p:cNvSpPr>
            <a:spLocks/>
          </p:cNvSpPr>
          <p:nvPr/>
        </p:nvSpPr>
        <p:spPr bwMode="auto">
          <a:xfrm>
            <a:off x="4730193" y="1068946"/>
            <a:ext cx="3851049" cy="5723187"/>
          </a:xfrm>
          <a:custGeom>
            <a:avLst/>
            <a:gdLst>
              <a:gd name="T0" fmla="*/ 0 w 2520"/>
              <a:gd name="T1" fmla="*/ 258 h 3484"/>
              <a:gd name="T2" fmla="*/ 66 w 2520"/>
              <a:gd name="T3" fmla="*/ 102 h 3484"/>
              <a:gd name="T4" fmla="*/ 81 w 2520"/>
              <a:gd name="T5" fmla="*/ 0 h 3484"/>
              <a:gd name="T6" fmla="*/ 2520 w 2520"/>
              <a:gd name="T7" fmla="*/ 0 h 3484"/>
              <a:gd name="T8" fmla="*/ 2520 w 2520"/>
              <a:gd name="T9" fmla="*/ 3484 h 3484"/>
              <a:gd name="T10" fmla="*/ 227 w 2520"/>
              <a:gd name="T11" fmla="*/ 3484 h 3484"/>
              <a:gd name="T12" fmla="*/ 90 w 2520"/>
              <a:gd name="T13" fmla="*/ 1146 h 3484"/>
              <a:gd name="T14" fmla="*/ 12 w 2520"/>
              <a:gd name="T15" fmla="*/ 1050 h 3484"/>
              <a:gd name="connsiteX0" fmla="*/ 0 w 10000"/>
              <a:gd name="connsiteY0" fmla="*/ 5860 h 15119"/>
              <a:gd name="connsiteX1" fmla="*/ 262 w 10000"/>
              <a:gd name="connsiteY1" fmla="*/ 5412 h 15119"/>
              <a:gd name="connsiteX2" fmla="*/ 224 w 10000"/>
              <a:gd name="connsiteY2" fmla="*/ 0 h 15119"/>
              <a:gd name="connsiteX3" fmla="*/ 10000 w 10000"/>
              <a:gd name="connsiteY3" fmla="*/ 5119 h 15119"/>
              <a:gd name="connsiteX4" fmla="*/ 10000 w 10000"/>
              <a:gd name="connsiteY4" fmla="*/ 15119 h 15119"/>
              <a:gd name="connsiteX5" fmla="*/ 901 w 10000"/>
              <a:gd name="connsiteY5" fmla="*/ 15119 h 15119"/>
              <a:gd name="connsiteX6" fmla="*/ 357 w 10000"/>
              <a:gd name="connsiteY6" fmla="*/ 8408 h 15119"/>
              <a:gd name="connsiteX7" fmla="*/ 48 w 10000"/>
              <a:gd name="connsiteY7" fmla="*/ 8133 h 15119"/>
              <a:gd name="connsiteX0" fmla="*/ 0 w 10000"/>
              <a:gd name="connsiteY0" fmla="*/ 6135 h 15394"/>
              <a:gd name="connsiteX1" fmla="*/ 262 w 10000"/>
              <a:gd name="connsiteY1" fmla="*/ 5687 h 15394"/>
              <a:gd name="connsiteX2" fmla="*/ 224 w 10000"/>
              <a:gd name="connsiteY2" fmla="*/ 275 h 15394"/>
              <a:gd name="connsiteX3" fmla="*/ 9838 w 10000"/>
              <a:gd name="connsiteY3" fmla="*/ 0 h 15394"/>
              <a:gd name="connsiteX4" fmla="*/ 10000 w 10000"/>
              <a:gd name="connsiteY4" fmla="*/ 15394 h 15394"/>
              <a:gd name="connsiteX5" fmla="*/ 901 w 10000"/>
              <a:gd name="connsiteY5" fmla="*/ 15394 h 15394"/>
              <a:gd name="connsiteX6" fmla="*/ 357 w 10000"/>
              <a:gd name="connsiteY6" fmla="*/ 8683 h 15394"/>
              <a:gd name="connsiteX7" fmla="*/ 48 w 10000"/>
              <a:gd name="connsiteY7" fmla="*/ 8408 h 15394"/>
              <a:gd name="connsiteX0" fmla="*/ 0 w 10000"/>
              <a:gd name="connsiteY0" fmla="*/ 6135 h 15394"/>
              <a:gd name="connsiteX1" fmla="*/ 262 w 10000"/>
              <a:gd name="connsiteY1" fmla="*/ 5687 h 15394"/>
              <a:gd name="connsiteX2" fmla="*/ 224 w 10000"/>
              <a:gd name="connsiteY2" fmla="*/ 35 h 15394"/>
              <a:gd name="connsiteX3" fmla="*/ 9838 w 10000"/>
              <a:gd name="connsiteY3" fmla="*/ 0 h 15394"/>
              <a:gd name="connsiteX4" fmla="*/ 10000 w 10000"/>
              <a:gd name="connsiteY4" fmla="*/ 15394 h 15394"/>
              <a:gd name="connsiteX5" fmla="*/ 901 w 10000"/>
              <a:gd name="connsiteY5" fmla="*/ 15394 h 15394"/>
              <a:gd name="connsiteX6" fmla="*/ 357 w 10000"/>
              <a:gd name="connsiteY6" fmla="*/ 8683 h 15394"/>
              <a:gd name="connsiteX7" fmla="*/ 48 w 10000"/>
              <a:gd name="connsiteY7" fmla="*/ 8408 h 15394"/>
              <a:gd name="connsiteX0" fmla="*/ 0 w 10000"/>
              <a:gd name="connsiteY0" fmla="*/ 6135 h 15394"/>
              <a:gd name="connsiteX1" fmla="*/ 262 w 10000"/>
              <a:gd name="connsiteY1" fmla="*/ 5687 h 15394"/>
              <a:gd name="connsiteX2" fmla="*/ 224 w 10000"/>
              <a:gd name="connsiteY2" fmla="*/ 35 h 15394"/>
              <a:gd name="connsiteX3" fmla="*/ 9838 w 10000"/>
              <a:gd name="connsiteY3" fmla="*/ 0 h 15394"/>
              <a:gd name="connsiteX4" fmla="*/ 10000 w 10000"/>
              <a:gd name="connsiteY4" fmla="*/ 15394 h 15394"/>
              <a:gd name="connsiteX5" fmla="*/ 414 w 10000"/>
              <a:gd name="connsiteY5" fmla="*/ 15291 h 15394"/>
              <a:gd name="connsiteX6" fmla="*/ 357 w 10000"/>
              <a:gd name="connsiteY6" fmla="*/ 8683 h 15394"/>
              <a:gd name="connsiteX7" fmla="*/ 48 w 10000"/>
              <a:gd name="connsiteY7" fmla="*/ 8408 h 15394"/>
              <a:gd name="connsiteX0" fmla="*/ 212 w 10212"/>
              <a:gd name="connsiteY0" fmla="*/ 6135 h 15394"/>
              <a:gd name="connsiteX1" fmla="*/ 474 w 10212"/>
              <a:gd name="connsiteY1" fmla="*/ 5687 h 15394"/>
              <a:gd name="connsiteX2" fmla="*/ 436 w 10212"/>
              <a:gd name="connsiteY2" fmla="*/ 35 h 15394"/>
              <a:gd name="connsiteX3" fmla="*/ 10050 w 10212"/>
              <a:gd name="connsiteY3" fmla="*/ 0 h 15394"/>
              <a:gd name="connsiteX4" fmla="*/ 10212 w 10212"/>
              <a:gd name="connsiteY4" fmla="*/ 15394 h 15394"/>
              <a:gd name="connsiteX5" fmla="*/ 626 w 10212"/>
              <a:gd name="connsiteY5" fmla="*/ 15291 h 15394"/>
              <a:gd name="connsiteX6" fmla="*/ 569 w 10212"/>
              <a:gd name="connsiteY6" fmla="*/ 8683 h 15394"/>
              <a:gd name="connsiteX7" fmla="*/ 0 w 10212"/>
              <a:gd name="connsiteY7" fmla="*/ 9473 h 15394"/>
              <a:gd name="connsiteX0" fmla="*/ 147 w 10147"/>
              <a:gd name="connsiteY0" fmla="*/ 6135 h 15394"/>
              <a:gd name="connsiteX1" fmla="*/ 409 w 10147"/>
              <a:gd name="connsiteY1" fmla="*/ 5687 h 15394"/>
              <a:gd name="connsiteX2" fmla="*/ 371 w 10147"/>
              <a:gd name="connsiteY2" fmla="*/ 35 h 15394"/>
              <a:gd name="connsiteX3" fmla="*/ 9985 w 10147"/>
              <a:gd name="connsiteY3" fmla="*/ 0 h 15394"/>
              <a:gd name="connsiteX4" fmla="*/ 10147 w 10147"/>
              <a:gd name="connsiteY4" fmla="*/ 15394 h 15394"/>
              <a:gd name="connsiteX5" fmla="*/ 561 w 10147"/>
              <a:gd name="connsiteY5" fmla="*/ 15291 h 15394"/>
              <a:gd name="connsiteX6" fmla="*/ 504 w 10147"/>
              <a:gd name="connsiteY6" fmla="*/ 8683 h 15394"/>
              <a:gd name="connsiteX7" fmla="*/ 0 w 10147"/>
              <a:gd name="connsiteY7" fmla="*/ 14986 h 15394"/>
              <a:gd name="connsiteX0" fmla="*/ 147 w 10147"/>
              <a:gd name="connsiteY0" fmla="*/ 6135 h 15771"/>
              <a:gd name="connsiteX1" fmla="*/ 409 w 10147"/>
              <a:gd name="connsiteY1" fmla="*/ 5687 h 15771"/>
              <a:gd name="connsiteX2" fmla="*/ 371 w 10147"/>
              <a:gd name="connsiteY2" fmla="*/ 35 h 15771"/>
              <a:gd name="connsiteX3" fmla="*/ 9985 w 10147"/>
              <a:gd name="connsiteY3" fmla="*/ 0 h 15771"/>
              <a:gd name="connsiteX4" fmla="*/ 10147 w 10147"/>
              <a:gd name="connsiteY4" fmla="*/ 15394 h 15771"/>
              <a:gd name="connsiteX5" fmla="*/ 561 w 10147"/>
              <a:gd name="connsiteY5" fmla="*/ 15291 h 15771"/>
              <a:gd name="connsiteX6" fmla="*/ 504 w 10147"/>
              <a:gd name="connsiteY6" fmla="*/ 15103 h 15771"/>
              <a:gd name="connsiteX7" fmla="*/ 0 w 10147"/>
              <a:gd name="connsiteY7" fmla="*/ 14986 h 15771"/>
              <a:gd name="connsiteX0" fmla="*/ 0 w 10162"/>
              <a:gd name="connsiteY0" fmla="*/ 11718 h 15771"/>
              <a:gd name="connsiteX1" fmla="*/ 424 w 10162"/>
              <a:gd name="connsiteY1" fmla="*/ 5687 h 15771"/>
              <a:gd name="connsiteX2" fmla="*/ 386 w 10162"/>
              <a:gd name="connsiteY2" fmla="*/ 35 h 15771"/>
              <a:gd name="connsiteX3" fmla="*/ 10000 w 10162"/>
              <a:gd name="connsiteY3" fmla="*/ 0 h 15771"/>
              <a:gd name="connsiteX4" fmla="*/ 10162 w 10162"/>
              <a:gd name="connsiteY4" fmla="*/ 15394 h 15771"/>
              <a:gd name="connsiteX5" fmla="*/ 576 w 10162"/>
              <a:gd name="connsiteY5" fmla="*/ 15291 h 15771"/>
              <a:gd name="connsiteX6" fmla="*/ 519 w 10162"/>
              <a:gd name="connsiteY6" fmla="*/ 15103 h 15771"/>
              <a:gd name="connsiteX7" fmla="*/ 15 w 10162"/>
              <a:gd name="connsiteY7" fmla="*/ 14986 h 15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162" h="15771">
                <a:moveTo>
                  <a:pt x="0" y="11718"/>
                </a:moveTo>
                <a:cubicBezTo>
                  <a:pt x="141" y="9708"/>
                  <a:pt x="283" y="7697"/>
                  <a:pt x="424" y="5687"/>
                </a:cubicBezTo>
                <a:cubicBezTo>
                  <a:pt x="411" y="3883"/>
                  <a:pt x="399" y="1839"/>
                  <a:pt x="386" y="35"/>
                </a:cubicBezTo>
                <a:lnTo>
                  <a:pt x="10000" y="0"/>
                </a:lnTo>
                <a:lnTo>
                  <a:pt x="10162" y="15394"/>
                </a:lnTo>
                <a:lnTo>
                  <a:pt x="576" y="15291"/>
                </a:lnTo>
                <a:cubicBezTo>
                  <a:pt x="395" y="13054"/>
                  <a:pt x="700" y="17340"/>
                  <a:pt x="519" y="15103"/>
                </a:cubicBezTo>
                <a:lnTo>
                  <a:pt x="15" y="14986"/>
                </a:lnTo>
              </a:path>
            </a:pathLst>
          </a:custGeom>
          <a:gradFill rotWithShape="1">
            <a:gsLst>
              <a:gs pos="0">
                <a:schemeClr val="accent1"/>
              </a:gs>
              <a:gs pos="100000">
                <a:schemeClr val="accent1">
                  <a:gamma/>
                  <a:tint val="0"/>
                  <a:invGamma/>
                </a:schemeClr>
              </a:gs>
            </a:gsLst>
            <a:lin ang="0" scaled="1"/>
          </a:gradFill>
          <a:ln w="28575" cap="flat" cmpd="sng">
            <a:solidFill>
              <a:srgbClr val="002960"/>
            </a:solidFill>
            <a:prstDash val="sysDot"/>
            <a:round/>
            <a:headEnd type="none" w="med" len="med"/>
            <a:tailEnd type="none" w="med" len="med"/>
          </a:ln>
          <a:effectLst>
            <a:outerShdw dist="35921" dir="2700000" algn="ctr" rotWithShape="0">
              <a:srgbClr val="C0C0C0"/>
            </a:outerShdw>
          </a:effectLst>
        </p:spPr>
        <p:txBody>
          <a:bodyPr/>
          <a:lstStyle/>
          <a:p>
            <a:pPr defTabSz="932962" fontAlgn="base">
              <a:spcBef>
                <a:spcPct val="0"/>
              </a:spcBef>
              <a:spcAft>
                <a:spcPct val="0"/>
              </a:spcAft>
              <a:defRPr/>
            </a:pPr>
            <a:endParaRPr lang="en-US" sz="1632" b="1">
              <a:latin typeface="Arial" pitchFamily="34" charset="0"/>
            </a:endParaRPr>
          </a:p>
        </p:txBody>
      </p:sp>
      <p:sp>
        <p:nvSpPr>
          <p:cNvPr id="3" name="Rectangle 3"/>
          <p:cNvSpPr>
            <a:spLocks noChangeArrowheads="1"/>
          </p:cNvSpPr>
          <p:nvPr/>
        </p:nvSpPr>
        <p:spPr bwMode="auto">
          <a:xfrm>
            <a:off x="5239189" y="1183780"/>
            <a:ext cx="3226196" cy="4080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defTabSz="932962" fontAlgn="base">
              <a:spcBef>
                <a:spcPct val="0"/>
              </a:spcBef>
              <a:spcAft>
                <a:spcPct val="0"/>
              </a:spcAft>
            </a:pPr>
            <a:r>
              <a:rPr lang="en-US" sz="1326" dirty="0" smtClean="0">
                <a:latin typeface="Arial" pitchFamily="34" charset="0"/>
                <a:cs typeface="Arial" pitchFamily="34" charset="0"/>
              </a:rPr>
              <a:t>Building affordable housing finance business from scratch</a:t>
            </a:r>
            <a:endParaRPr lang="en-US" sz="1326" dirty="0">
              <a:latin typeface="Arial" pitchFamily="34" charset="0"/>
              <a:cs typeface="Arial" pitchFamily="34" charset="0"/>
            </a:endParaRPr>
          </a:p>
        </p:txBody>
      </p:sp>
      <p:grpSp>
        <p:nvGrpSpPr>
          <p:cNvPr id="4" name="Group 4"/>
          <p:cNvGrpSpPr>
            <a:grpSpLocks/>
          </p:cNvGrpSpPr>
          <p:nvPr>
            <p:custDataLst>
              <p:tags r:id="rId1"/>
            </p:custDataLst>
          </p:nvPr>
        </p:nvGrpSpPr>
        <p:grpSpPr bwMode="auto">
          <a:xfrm>
            <a:off x="4999297" y="1182205"/>
            <a:ext cx="194822" cy="204757"/>
            <a:chOff x="160" y="1968"/>
            <a:chExt cx="960" cy="960"/>
          </a:xfrm>
        </p:grpSpPr>
        <p:sp>
          <p:nvSpPr>
            <p:cNvPr id="5" name="Oval 5"/>
            <p:cNvSpPr>
              <a:spLocks noChangeArrowheads="1"/>
            </p:cNvSpPr>
            <p:nvPr>
              <p:custDataLst>
                <p:tags r:id="rId8"/>
              </p:custDataLst>
            </p:nvPr>
          </p:nvSpPr>
          <p:spPr bwMode="gray">
            <a:xfrm>
              <a:off x="160" y="1968"/>
              <a:ext cx="960" cy="960"/>
            </a:xfrm>
            <a:prstGeom prst="ellipse">
              <a:avLst/>
            </a:prstGeom>
            <a:solidFill>
              <a:srgbClr val="002960"/>
            </a:solidFill>
            <a:ln w="9525" algn="ctr">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3297" tIns="46649" rIns="93297" bIns="46649" numCol="1" anchor="ctr" anchorCtr="0" compatLnSpc="1">
              <a:prstTxWarp prst="textNoShape">
                <a:avLst/>
              </a:prstTxWarp>
            </a:bodyPr>
            <a:lstStyle/>
            <a:p>
              <a:pPr algn="ctr" defTabSz="932962" fontAlgn="base">
                <a:spcBef>
                  <a:spcPct val="0"/>
                </a:spcBef>
                <a:spcAft>
                  <a:spcPct val="0"/>
                </a:spcAft>
              </a:pPr>
              <a:endParaRPr lang="en-US" sz="1837">
                <a:latin typeface="Arial" pitchFamily="34" charset="0"/>
                <a:cs typeface="Arial" pitchFamily="34" charset="0"/>
              </a:endParaRPr>
            </a:p>
          </p:txBody>
        </p:sp>
        <p:sp>
          <p:nvSpPr>
            <p:cNvPr id="6" name="Rectangle 6"/>
            <p:cNvSpPr>
              <a:spLocks noChangeArrowheads="1"/>
            </p:cNvSpPr>
            <p:nvPr>
              <p:custDataLst>
                <p:tags r:id="rId9"/>
              </p:custDataLst>
            </p:nvPr>
          </p:nvSpPr>
          <p:spPr bwMode="gray">
            <a:xfrm>
              <a:off x="200" y="2008"/>
              <a:ext cx="880" cy="880"/>
            </a:xfrm>
            <a:prstGeom prst="rect">
              <a:avLst/>
            </a:prstGeom>
            <a:noFill/>
            <a:ln>
              <a:noFill/>
            </a:ln>
            <a:effectLst/>
            <a:extLst>
              <a:ext uri="{909E8E84-426E-40DD-AFC4-6F175D3DCCD1}">
                <a14:hiddenFill xmlns:a14="http://schemas.microsoft.com/office/drawing/2010/main" xmlns="">
                  <a:solidFill>
                    <a:srgbClr val="FFBFAB"/>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3887" tIns="0" rIns="3887" bIns="0" numCol="1" anchor="ctr" anchorCtr="0" compatLnSpc="1">
              <a:prstTxWarp prst="textNoShape">
                <a:avLst/>
              </a:prstTxWarp>
            </a:bodyPr>
            <a:lstStyle/>
            <a:p>
              <a:pPr algn="ctr" defTabSz="932962" fontAlgn="base">
                <a:spcBef>
                  <a:spcPct val="0"/>
                </a:spcBef>
                <a:spcAft>
                  <a:spcPct val="0"/>
                </a:spcAft>
              </a:pPr>
              <a:r>
                <a:rPr lang="en-US" sz="1224" b="1">
                  <a:solidFill>
                    <a:schemeClr val="bg1"/>
                  </a:solidFill>
                  <a:latin typeface="Arial" pitchFamily="34" charset="0"/>
                  <a:cs typeface="Arial" pitchFamily="34" charset="0"/>
                </a:rPr>
                <a:t>a</a:t>
              </a:r>
              <a:endParaRPr lang="en-US" sz="1837">
                <a:latin typeface="Arial" pitchFamily="34" charset="0"/>
                <a:cs typeface="Arial" pitchFamily="34" charset="0"/>
              </a:endParaRPr>
            </a:p>
          </p:txBody>
        </p:sp>
      </p:grpSp>
      <p:grpSp>
        <p:nvGrpSpPr>
          <p:cNvPr id="7" name="Group 7"/>
          <p:cNvGrpSpPr>
            <a:grpSpLocks/>
          </p:cNvGrpSpPr>
          <p:nvPr>
            <p:custDataLst>
              <p:tags r:id="rId2"/>
            </p:custDataLst>
          </p:nvPr>
        </p:nvGrpSpPr>
        <p:grpSpPr bwMode="auto">
          <a:xfrm>
            <a:off x="4999297" y="1646726"/>
            <a:ext cx="194822" cy="204757"/>
            <a:chOff x="160" y="1968"/>
            <a:chExt cx="960" cy="960"/>
          </a:xfrm>
        </p:grpSpPr>
        <p:sp>
          <p:nvSpPr>
            <p:cNvPr id="8" name="Oval 8"/>
            <p:cNvSpPr>
              <a:spLocks noChangeArrowheads="1"/>
            </p:cNvSpPr>
            <p:nvPr>
              <p:custDataLst>
                <p:tags r:id="rId6"/>
              </p:custDataLst>
            </p:nvPr>
          </p:nvSpPr>
          <p:spPr bwMode="gray">
            <a:xfrm>
              <a:off x="160" y="1968"/>
              <a:ext cx="960" cy="960"/>
            </a:xfrm>
            <a:prstGeom prst="ellipse">
              <a:avLst/>
            </a:prstGeom>
            <a:solidFill>
              <a:srgbClr val="002960"/>
            </a:solidFill>
            <a:ln w="9525" algn="ctr">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3297" tIns="46649" rIns="93297" bIns="46649" numCol="1" anchor="ctr" anchorCtr="0" compatLnSpc="1">
              <a:prstTxWarp prst="textNoShape">
                <a:avLst/>
              </a:prstTxWarp>
            </a:bodyPr>
            <a:lstStyle/>
            <a:p>
              <a:pPr algn="ctr" defTabSz="932962" fontAlgn="base">
                <a:spcBef>
                  <a:spcPct val="0"/>
                </a:spcBef>
                <a:spcAft>
                  <a:spcPct val="0"/>
                </a:spcAft>
              </a:pPr>
              <a:endParaRPr lang="en-US" sz="1837">
                <a:latin typeface="Arial" pitchFamily="34" charset="0"/>
                <a:cs typeface="Arial" pitchFamily="34" charset="0"/>
              </a:endParaRPr>
            </a:p>
          </p:txBody>
        </p:sp>
        <p:sp>
          <p:nvSpPr>
            <p:cNvPr id="9" name="Rectangle 9"/>
            <p:cNvSpPr>
              <a:spLocks noChangeArrowheads="1"/>
            </p:cNvSpPr>
            <p:nvPr>
              <p:custDataLst>
                <p:tags r:id="rId7"/>
              </p:custDataLst>
            </p:nvPr>
          </p:nvSpPr>
          <p:spPr bwMode="gray">
            <a:xfrm>
              <a:off x="200" y="2008"/>
              <a:ext cx="880" cy="880"/>
            </a:xfrm>
            <a:prstGeom prst="rect">
              <a:avLst/>
            </a:prstGeom>
            <a:noFill/>
            <a:ln>
              <a:noFill/>
            </a:ln>
            <a:effectLst/>
            <a:extLst>
              <a:ext uri="{909E8E84-426E-40DD-AFC4-6F175D3DCCD1}">
                <a14:hiddenFill xmlns:a14="http://schemas.microsoft.com/office/drawing/2010/main" xmlns="">
                  <a:solidFill>
                    <a:srgbClr val="FFBFAB"/>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3887" tIns="0" rIns="3887" bIns="0" numCol="1" anchor="ctr" anchorCtr="0" compatLnSpc="1">
              <a:prstTxWarp prst="textNoShape">
                <a:avLst/>
              </a:prstTxWarp>
            </a:bodyPr>
            <a:lstStyle/>
            <a:p>
              <a:pPr algn="ctr" defTabSz="932962" fontAlgn="base">
                <a:spcBef>
                  <a:spcPct val="0"/>
                </a:spcBef>
                <a:spcAft>
                  <a:spcPct val="0"/>
                </a:spcAft>
              </a:pPr>
              <a:r>
                <a:rPr lang="en-US" sz="1224" b="1">
                  <a:solidFill>
                    <a:schemeClr val="bg1"/>
                  </a:solidFill>
                  <a:latin typeface="Arial" pitchFamily="34" charset="0"/>
                  <a:cs typeface="Arial" pitchFamily="34" charset="0"/>
                </a:rPr>
                <a:t>b</a:t>
              </a:r>
              <a:endParaRPr lang="en-US" sz="1837">
                <a:latin typeface="Arial" pitchFamily="34" charset="0"/>
                <a:cs typeface="Arial" pitchFamily="34" charset="0"/>
              </a:endParaRPr>
            </a:p>
          </p:txBody>
        </p:sp>
      </p:grpSp>
      <p:grpSp>
        <p:nvGrpSpPr>
          <p:cNvPr id="10" name="Group 10"/>
          <p:cNvGrpSpPr>
            <a:grpSpLocks/>
          </p:cNvGrpSpPr>
          <p:nvPr>
            <p:custDataLst>
              <p:tags r:id="rId3"/>
            </p:custDataLst>
          </p:nvPr>
        </p:nvGrpSpPr>
        <p:grpSpPr bwMode="auto">
          <a:xfrm>
            <a:off x="4995032" y="2093107"/>
            <a:ext cx="194822" cy="204757"/>
            <a:chOff x="160" y="1968"/>
            <a:chExt cx="960" cy="960"/>
          </a:xfrm>
        </p:grpSpPr>
        <p:sp>
          <p:nvSpPr>
            <p:cNvPr id="11" name="Oval 11"/>
            <p:cNvSpPr>
              <a:spLocks noChangeArrowheads="1"/>
            </p:cNvSpPr>
            <p:nvPr>
              <p:custDataLst>
                <p:tags r:id="rId4"/>
              </p:custDataLst>
            </p:nvPr>
          </p:nvSpPr>
          <p:spPr bwMode="gray">
            <a:xfrm>
              <a:off x="160" y="1968"/>
              <a:ext cx="960" cy="960"/>
            </a:xfrm>
            <a:prstGeom prst="ellipse">
              <a:avLst/>
            </a:prstGeom>
            <a:solidFill>
              <a:srgbClr val="002960"/>
            </a:solidFill>
            <a:ln w="9525" algn="ctr">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3297" tIns="46649" rIns="93297" bIns="46649" numCol="1" anchor="ctr" anchorCtr="0" compatLnSpc="1">
              <a:prstTxWarp prst="textNoShape">
                <a:avLst/>
              </a:prstTxWarp>
            </a:bodyPr>
            <a:lstStyle/>
            <a:p>
              <a:pPr algn="ctr" defTabSz="932962" fontAlgn="base">
                <a:spcBef>
                  <a:spcPct val="0"/>
                </a:spcBef>
                <a:spcAft>
                  <a:spcPct val="0"/>
                </a:spcAft>
              </a:pPr>
              <a:endParaRPr lang="en-US" sz="1837">
                <a:latin typeface="Arial" pitchFamily="34" charset="0"/>
                <a:cs typeface="Arial" pitchFamily="34" charset="0"/>
              </a:endParaRPr>
            </a:p>
          </p:txBody>
        </p:sp>
        <p:sp>
          <p:nvSpPr>
            <p:cNvPr id="12" name="Rectangle 12"/>
            <p:cNvSpPr>
              <a:spLocks noChangeArrowheads="1"/>
            </p:cNvSpPr>
            <p:nvPr>
              <p:custDataLst>
                <p:tags r:id="rId5"/>
              </p:custDataLst>
            </p:nvPr>
          </p:nvSpPr>
          <p:spPr bwMode="gray">
            <a:xfrm>
              <a:off x="200" y="2008"/>
              <a:ext cx="880" cy="880"/>
            </a:xfrm>
            <a:prstGeom prst="rect">
              <a:avLst/>
            </a:prstGeom>
            <a:noFill/>
            <a:ln>
              <a:noFill/>
            </a:ln>
            <a:effectLst/>
            <a:extLst>
              <a:ext uri="{909E8E84-426E-40DD-AFC4-6F175D3DCCD1}">
                <a14:hiddenFill xmlns:a14="http://schemas.microsoft.com/office/drawing/2010/main" xmlns="">
                  <a:solidFill>
                    <a:srgbClr val="FFBFAB"/>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3887" tIns="0" rIns="3887" bIns="0" numCol="1" anchor="ctr" anchorCtr="0" compatLnSpc="1">
              <a:prstTxWarp prst="textNoShape">
                <a:avLst/>
              </a:prstTxWarp>
            </a:bodyPr>
            <a:lstStyle/>
            <a:p>
              <a:pPr algn="ctr" defTabSz="932962" fontAlgn="base">
                <a:spcBef>
                  <a:spcPct val="0"/>
                </a:spcBef>
                <a:spcAft>
                  <a:spcPct val="0"/>
                </a:spcAft>
              </a:pPr>
              <a:r>
                <a:rPr lang="en-US" sz="1224" b="1">
                  <a:solidFill>
                    <a:schemeClr val="bg1"/>
                  </a:solidFill>
                  <a:latin typeface="Arial" pitchFamily="34" charset="0"/>
                  <a:cs typeface="Arial" pitchFamily="34" charset="0"/>
                </a:rPr>
                <a:t>c</a:t>
              </a:r>
              <a:endParaRPr lang="en-US" sz="1837">
                <a:latin typeface="Arial" pitchFamily="34" charset="0"/>
                <a:cs typeface="Arial" pitchFamily="34" charset="0"/>
              </a:endParaRPr>
            </a:p>
          </p:txBody>
        </p:sp>
      </p:grpSp>
      <p:cxnSp>
        <p:nvCxnSpPr>
          <p:cNvPr id="304141" name="AutoShape 16"/>
          <p:cNvCxnSpPr>
            <a:cxnSpLocks noChangeShapeType="1"/>
            <a:stCxn id="15" idx="1"/>
          </p:cNvCxnSpPr>
          <p:nvPr/>
        </p:nvCxnSpPr>
        <p:spPr bwMode="auto">
          <a:xfrm rot="10800000" flipV="1">
            <a:off x="1520729" y="2123811"/>
            <a:ext cx="330034" cy="1811312"/>
          </a:xfrm>
          <a:prstGeom prst="bentConnector3">
            <a:avLst>
              <a:gd name="adj1" fmla="val 51102"/>
            </a:avLst>
          </a:prstGeom>
          <a:noFill/>
          <a:ln w="28575">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04142" name="AutoShape 17"/>
          <p:cNvCxnSpPr>
            <a:cxnSpLocks noChangeShapeType="1"/>
          </p:cNvCxnSpPr>
          <p:nvPr/>
        </p:nvCxnSpPr>
        <p:spPr bwMode="auto">
          <a:xfrm rot="10800000" flipV="1">
            <a:off x="1520729" y="3928823"/>
            <a:ext cx="330034" cy="6300"/>
          </a:xfrm>
          <a:prstGeom prst="bentConnector3">
            <a:avLst>
              <a:gd name="adj1" fmla="val 51102"/>
            </a:avLst>
          </a:prstGeom>
          <a:noFill/>
          <a:ln w="28575">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04143" name="AutoShape 18"/>
          <p:cNvCxnSpPr>
            <a:cxnSpLocks noChangeShapeType="1"/>
            <a:stCxn id="17" idx="1"/>
          </p:cNvCxnSpPr>
          <p:nvPr/>
        </p:nvCxnSpPr>
        <p:spPr bwMode="auto">
          <a:xfrm rot="10800000">
            <a:off x="1520729" y="3935124"/>
            <a:ext cx="330034" cy="1994019"/>
          </a:xfrm>
          <a:prstGeom prst="bentConnector3">
            <a:avLst>
              <a:gd name="adj1" fmla="val 51102"/>
            </a:avLst>
          </a:prstGeom>
          <a:noFill/>
          <a:ln w="28575">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3" name="Rectangle 19"/>
          <p:cNvSpPr>
            <a:spLocks noChangeArrowheads="1"/>
          </p:cNvSpPr>
          <p:nvPr/>
        </p:nvSpPr>
        <p:spPr bwMode="auto">
          <a:xfrm>
            <a:off x="2022323" y="1501665"/>
            <a:ext cx="2694070" cy="1241143"/>
          </a:xfrm>
          <a:prstGeom prst="rect">
            <a:avLst/>
          </a:prstGeom>
          <a:solidFill>
            <a:schemeClr val="accent1"/>
          </a:solidFill>
          <a:ln w="19050" algn="ctr">
            <a:solidFill>
              <a:srgbClr val="00296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3297" tIns="46649" rIns="93297" bIns="46649" numCol="1" anchor="ctr" anchorCtr="0" compatLnSpc="1">
            <a:prstTxWarp prst="textNoShape">
              <a:avLst/>
            </a:prstTxWarp>
          </a:bodyPr>
          <a:lstStyle/>
          <a:p>
            <a:pPr algn="ctr" defTabSz="932962" fontAlgn="base">
              <a:spcBef>
                <a:spcPct val="0"/>
              </a:spcBef>
              <a:spcAft>
                <a:spcPct val="0"/>
              </a:spcAft>
            </a:pPr>
            <a:endParaRPr lang="en-US" sz="1837">
              <a:latin typeface="Arial" pitchFamily="34" charset="0"/>
              <a:cs typeface="Arial" pitchFamily="34" charset="0"/>
            </a:endParaRPr>
          </a:p>
        </p:txBody>
      </p:sp>
      <p:sp>
        <p:nvSpPr>
          <p:cNvPr id="14" name="Rectangle 20"/>
          <p:cNvSpPr>
            <a:spLocks noChangeArrowheads="1"/>
          </p:cNvSpPr>
          <p:nvPr/>
        </p:nvSpPr>
        <p:spPr bwMode="auto">
          <a:xfrm>
            <a:off x="2073210" y="1784743"/>
            <a:ext cx="2601020" cy="439479"/>
          </a:xfrm>
          <a:prstGeom prst="rect">
            <a:avLst/>
          </a:prstGeom>
          <a:noFill/>
          <a:ln>
            <a:noFill/>
          </a:ln>
          <a:effectLst/>
          <a:extLst>
            <a:ext uri="{909E8E84-426E-40DD-AFC4-6F175D3DCCD1}">
              <a14:hiddenFill xmlns:a14="http://schemas.microsoft.com/office/drawing/2010/main" xmlns="">
                <a:solidFill>
                  <a:schemeClr val="accent2"/>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defTabSz="932962" fontAlgn="base">
              <a:spcBef>
                <a:spcPct val="0"/>
              </a:spcBef>
              <a:spcAft>
                <a:spcPct val="0"/>
              </a:spcAft>
            </a:pPr>
            <a:r>
              <a:rPr lang="en-US" sz="1428" dirty="0" smtClean="0">
                <a:latin typeface="Arial" pitchFamily="34" charset="0"/>
                <a:cs typeface="Arial" pitchFamily="34" charset="0"/>
              </a:rPr>
              <a:t>Brokerage and Investment Banking</a:t>
            </a:r>
            <a:endParaRPr lang="en-US" sz="1837" dirty="0">
              <a:latin typeface="Arial" pitchFamily="34" charset="0"/>
              <a:cs typeface="Arial" pitchFamily="34" charset="0"/>
            </a:endParaRPr>
          </a:p>
        </p:txBody>
      </p:sp>
      <p:sp>
        <p:nvSpPr>
          <p:cNvPr id="15" name="Rectangle 21"/>
          <p:cNvSpPr>
            <a:spLocks noChangeArrowheads="1"/>
          </p:cNvSpPr>
          <p:nvPr/>
        </p:nvSpPr>
        <p:spPr bwMode="auto">
          <a:xfrm>
            <a:off x="1850763" y="1498515"/>
            <a:ext cx="141029" cy="1250593"/>
          </a:xfrm>
          <a:prstGeom prst="rect">
            <a:avLst/>
          </a:prstGeom>
          <a:solidFill>
            <a:srgbClr val="002960"/>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3297" tIns="46649" rIns="93297" bIns="46649" numCol="1" anchor="ctr" anchorCtr="0" compatLnSpc="1">
            <a:prstTxWarp prst="textNoShape">
              <a:avLst/>
            </a:prstTxWarp>
          </a:bodyPr>
          <a:lstStyle/>
          <a:p>
            <a:pPr algn="ctr" defTabSz="932962" fontAlgn="base">
              <a:spcBef>
                <a:spcPct val="0"/>
              </a:spcBef>
              <a:spcAft>
                <a:spcPct val="0"/>
              </a:spcAft>
            </a:pPr>
            <a:r>
              <a:rPr lang="en-US" sz="1837" b="1">
                <a:solidFill>
                  <a:schemeClr val="bg1"/>
                </a:solidFill>
                <a:latin typeface="Arial" pitchFamily="34" charset="0"/>
                <a:cs typeface="Arial" pitchFamily="34" charset="0"/>
              </a:rPr>
              <a:t>1</a:t>
            </a:r>
            <a:endParaRPr lang="en-US" sz="1837">
              <a:latin typeface="Arial" pitchFamily="34" charset="0"/>
              <a:cs typeface="Arial" pitchFamily="34" charset="0"/>
            </a:endParaRPr>
          </a:p>
        </p:txBody>
      </p:sp>
      <p:grpSp>
        <p:nvGrpSpPr>
          <p:cNvPr id="16" name="Group 22"/>
          <p:cNvGrpSpPr>
            <a:grpSpLocks/>
          </p:cNvGrpSpPr>
          <p:nvPr/>
        </p:nvGrpSpPr>
        <p:grpSpPr bwMode="auto">
          <a:xfrm>
            <a:off x="1850763" y="5308571"/>
            <a:ext cx="2875806" cy="1241143"/>
            <a:chOff x="1837" y="2953"/>
            <a:chExt cx="1978" cy="788"/>
          </a:xfrm>
        </p:grpSpPr>
        <p:sp>
          <p:nvSpPr>
            <p:cNvPr id="17" name="Rectangle 23"/>
            <p:cNvSpPr>
              <a:spLocks noChangeArrowheads="1"/>
            </p:cNvSpPr>
            <p:nvPr/>
          </p:nvSpPr>
          <p:spPr bwMode="auto">
            <a:xfrm>
              <a:off x="1837" y="2953"/>
              <a:ext cx="97" cy="788"/>
            </a:xfrm>
            <a:prstGeom prst="rect">
              <a:avLst/>
            </a:prstGeom>
            <a:solidFill>
              <a:schemeClr val="hlink"/>
            </a:solidFill>
            <a:ln w="19050" algn="ctr">
              <a:solidFill>
                <a:srgbClr val="00296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3297" tIns="46649" rIns="93297" bIns="46649" numCol="1" anchor="ctr" anchorCtr="0" compatLnSpc="1">
              <a:prstTxWarp prst="textNoShape">
                <a:avLst/>
              </a:prstTxWarp>
            </a:bodyPr>
            <a:lstStyle/>
            <a:p>
              <a:pPr algn="ctr" defTabSz="932962" fontAlgn="base">
                <a:spcBef>
                  <a:spcPct val="0"/>
                </a:spcBef>
                <a:spcAft>
                  <a:spcPct val="0"/>
                </a:spcAft>
              </a:pPr>
              <a:r>
                <a:rPr lang="en-US" sz="1837">
                  <a:latin typeface="Arial" pitchFamily="34" charset="0"/>
                  <a:cs typeface="Arial" pitchFamily="34" charset="0"/>
                </a:rPr>
                <a:t>3</a:t>
              </a:r>
            </a:p>
          </p:txBody>
        </p:sp>
        <p:sp>
          <p:nvSpPr>
            <p:cNvPr id="18" name="Rectangle 24"/>
            <p:cNvSpPr>
              <a:spLocks noChangeArrowheads="1"/>
            </p:cNvSpPr>
            <p:nvPr/>
          </p:nvSpPr>
          <p:spPr bwMode="auto">
            <a:xfrm>
              <a:off x="1955" y="2953"/>
              <a:ext cx="1860" cy="788"/>
            </a:xfrm>
            <a:prstGeom prst="rect">
              <a:avLst/>
            </a:prstGeom>
            <a:solidFill>
              <a:schemeClr val="hlink"/>
            </a:solidFill>
            <a:ln w="19050" algn="ctr">
              <a:solidFill>
                <a:srgbClr val="00296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3297" tIns="46649" rIns="93297" bIns="46649" numCol="1" anchor="ctr" anchorCtr="0" compatLnSpc="1">
              <a:prstTxWarp prst="textNoShape">
                <a:avLst/>
              </a:prstTxWarp>
            </a:bodyPr>
            <a:lstStyle/>
            <a:p>
              <a:pPr algn="ctr" defTabSz="932962" fontAlgn="base">
                <a:spcBef>
                  <a:spcPct val="0"/>
                </a:spcBef>
                <a:spcAft>
                  <a:spcPct val="0"/>
                </a:spcAft>
              </a:pPr>
              <a:endParaRPr lang="en-US" sz="1837">
                <a:latin typeface="Arial" pitchFamily="34" charset="0"/>
                <a:cs typeface="Arial" pitchFamily="34" charset="0"/>
              </a:endParaRPr>
            </a:p>
          </p:txBody>
        </p:sp>
        <p:sp>
          <p:nvSpPr>
            <p:cNvPr id="19" name="Rectangle 25"/>
            <p:cNvSpPr>
              <a:spLocks noChangeArrowheads="1"/>
            </p:cNvSpPr>
            <p:nvPr/>
          </p:nvSpPr>
          <p:spPr bwMode="auto">
            <a:xfrm>
              <a:off x="2022" y="3276"/>
              <a:ext cx="1786" cy="142"/>
            </a:xfrm>
            <a:prstGeom prst="rect">
              <a:avLst/>
            </a:prstGeom>
            <a:solidFill>
              <a:schemeClr val="hlink"/>
            </a:solidFill>
            <a:ln w="19050" algn="ctr">
              <a:solidFill>
                <a:srgbClr val="00296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3297" tIns="46649" rIns="93297" bIns="46649" numCol="1" anchor="ctr" anchorCtr="0" compatLnSpc="1">
              <a:prstTxWarp prst="textNoShape">
                <a:avLst/>
              </a:prstTxWarp>
            </a:bodyPr>
            <a:lstStyle/>
            <a:p>
              <a:pPr algn="ctr" defTabSz="932962" fontAlgn="base">
                <a:spcBef>
                  <a:spcPct val="0"/>
                </a:spcBef>
                <a:spcAft>
                  <a:spcPct val="0"/>
                </a:spcAft>
              </a:pPr>
              <a:r>
                <a:rPr lang="en-US" sz="1837" dirty="0">
                  <a:latin typeface="Arial" pitchFamily="34" charset="0"/>
                  <a:cs typeface="Arial" pitchFamily="34" charset="0"/>
                </a:rPr>
                <a:t>Aspire Home </a:t>
              </a:r>
              <a:r>
                <a:rPr lang="en-US" sz="1837" dirty="0" smtClean="0">
                  <a:latin typeface="Arial" pitchFamily="34" charset="0"/>
                  <a:cs typeface="Arial" pitchFamily="34" charset="0"/>
                </a:rPr>
                <a:t>Finance</a:t>
              </a:r>
              <a:endParaRPr lang="en-US" sz="1837" dirty="0">
                <a:latin typeface="Arial" pitchFamily="34" charset="0"/>
                <a:cs typeface="Arial" pitchFamily="34" charset="0"/>
              </a:endParaRPr>
            </a:p>
          </p:txBody>
        </p:sp>
      </p:grpSp>
      <p:sp>
        <p:nvSpPr>
          <p:cNvPr id="20" name="Rectangle 26"/>
          <p:cNvSpPr>
            <a:spLocks noChangeArrowheads="1"/>
          </p:cNvSpPr>
          <p:nvPr/>
        </p:nvSpPr>
        <p:spPr bwMode="auto">
          <a:xfrm>
            <a:off x="491371" y="2750682"/>
            <a:ext cx="1020635" cy="2368882"/>
          </a:xfrm>
          <a:prstGeom prst="rect">
            <a:avLst/>
          </a:prstGeom>
          <a:solidFill>
            <a:schemeClr val="hlink"/>
          </a:solidFill>
          <a:ln w="19050" algn="ctr">
            <a:solidFill>
              <a:srgbClr val="00296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3297" tIns="46649" rIns="93297" bIns="46649" numCol="1" anchor="ctr" anchorCtr="0" compatLnSpc="1">
            <a:prstTxWarp prst="textNoShape">
              <a:avLst/>
            </a:prstTxWarp>
          </a:bodyPr>
          <a:lstStyle/>
          <a:p>
            <a:pPr algn="ctr" defTabSz="932962" fontAlgn="base">
              <a:spcBef>
                <a:spcPct val="0"/>
              </a:spcBef>
              <a:spcAft>
                <a:spcPct val="0"/>
              </a:spcAft>
            </a:pPr>
            <a:endParaRPr lang="en-US" sz="1837">
              <a:latin typeface="Arial" pitchFamily="34" charset="0"/>
              <a:cs typeface="Arial" pitchFamily="34" charset="0"/>
            </a:endParaRPr>
          </a:p>
        </p:txBody>
      </p:sp>
      <p:sp>
        <p:nvSpPr>
          <p:cNvPr id="21" name="Rectangle 27"/>
          <p:cNvSpPr>
            <a:spLocks noChangeArrowheads="1"/>
          </p:cNvSpPr>
          <p:nvPr/>
        </p:nvSpPr>
        <p:spPr bwMode="auto">
          <a:xfrm>
            <a:off x="578604" y="3579796"/>
            <a:ext cx="933402" cy="22420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defTabSz="932962" fontAlgn="base">
              <a:spcBef>
                <a:spcPct val="0"/>
              </a:spcBef>
              <a:spcAft>
                <a:spcPct val="0"/>
              </a:spcAft>
            </a:pPr>
            <a:r>
              <a:rPr lang="en-US" sz="1428" b="1" dirty="0" err="1">
                <a:solidFill>
                  <a:schemeClr val="bg1"/>
                </a:solidFill>
                <a:latin typeface="Arial" pitchFamily="34" charset="0"/>
                <a:cs typeface="Arial" pitchFamily="34" charset="0"/>
              </a:rPr>
              <a:t>MOFSL</a:t>
            </a:r>
            <a:endParaRPr lang="en-US" sz="1837" dirty="0">
              <a:latin typeface="Arial" pitchFamily="34" charset="0"/>
              <a:cs typeface="Arial" pitchFamily="34" charset="0"/>
            </a:endParaRPr>
          </a:p>
        </p:txBody>
      </p:sp>
      <p:sp>
        <p:nvSpPr>
          <p:cNvPr id="22" name="Rectangle 28"/>
          <p:cNvSpPr>
            <a:spLocks noChangeArrowheads="1"/>
          </p:cNvSpPr>
          <p:nvPr/>
        </p:nvSpPr>
        <p:spPr bwMode="auto">
          <a:xfrm>
            <a:off x="2022324" y="3306677"/>
            <a:ext cx="2704247" cy="1241143"/>
          </a:xfrm>
          <a:prstGeom prst="rect">
            <a:avLst/>
          </a:prstGeom>
          <a:solidFill>
            <a:schemeClr val="accent1"/>
          </a:solidFill>
          <a:ln w="19050" algn="ctr">
            <a:solidFill>
              <a:srgbClr val="00296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3297" tIns="46649" rIns="93297" bIns="46649" numCol="1" anchor="ctr" anchorCtr="0" compatLnSpc="1">
            <a:prstTxWarp prst="textNoShape">
              <a:avLst/>
            </a:prstTxWarp>
          </a:bodyPr>
          <a:lstStyle/>
          <a:p>
            <a:pPr algn="ctr" defTabSz="932962" fontAlgn="base">
              <a:spcBef>
                <a:spcPct val="0"/>
              </a:spcBef>
              <a:spcAft>
                <a:spcPct val="0"/>
              </a:spcAft>
            </a:pPr>
            <a:endParaRPr lang="en-US" sz="1837">
              <a:latin typeface="Arial" pitchFamily="34" charset="0"/>
              <a:cs typeface="Arial" pitchFamily="34" charset="0"/>
            </a:endParaRPr>
          </a:p>
        </p:txBody>
      </p:sp>
      <p:sp>
        <p:nvSpPr>
          <p:cNvPr id="23" name="Rectangle 29"/>
          <p:cNvSpPr>
            <a:spLocks noChangeArrowheads="1"/>
          </p:cNvSpPr>
          <p:nvPr/>
        </p:nvSpPr>
        <p:spPr bwMode="auto">
          <a:xfrm>
            <a:off x="2064486" y="3586210"/>
            <a:ext cx="2609744" cy="4394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defTabSz="932962" fontAlgn="base">
              <a:spcBef>
                <a:spcPct val="0"/>
              </a:spcBef>
              <a:spcAft>
                <a:spcPct val="0"/>
              </a:spcAft>
            </a:pPr>
            <a:r>
              <a:rPr lang="en-US" sz="1428" dirty="0" smtClean="0">
                <a:latin typeface="Arial" pitchFamily="34" charset="0"/>
                <a:cs typeface="Arial" pitchFamily="34" charset="0"/>
              </a:rPr>
              <a:t>Asset Management – Private Equity, Mutual funds, PMS</a:t>
            </a:r>
            <a:endParaRPr lang="en-US" sz="1837" dirty="0">
              <a:latin typeface="Arial" pitchFamily="34" charset="0"/>
              <a:cs typeface="Arial" pitchFamily="34" charset="0"/>
            </a:endParaRPr>
          </a:p>
        </p:txBody>
      </p:sp>
      <p:sp>
        <p:nvSpPr>
          <p:cNvPr id="24" name="Rectangle 30"/>
          <p:cNvSpPr>
            <a:spLocks noChangeArrowheads="1"/>
          </p:cNvSpPr>
          <p:nvPr/>
        </p:nvSpPr>
        <p:spPr bwMode="auto">
          <a:xfrm>
            <a:off x="1850763" y="3303527"/>
            <a:ext cx="141029" cy="1250593"/>
          </a:xfrm>
          <a:prstGeom prst="rect">
            <a:avLst/>
          </a:prstGeom>
          <a:solidFill>
            <a:srgbClr val="002960"/>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3297" tIns="46649" rIns="93297" bIns="46649" numCol="1" anchor="ctr" anchorCtr="0" compatLnSpc="1">
            <a:prstTxWarp prst="textNoShape">
              <a:avLst/>
            </a:prstTxWarp>
          </a:bodyPr>
          <a:lstStyle/>
          <a:p>
            <a:pPr algn="ctr" defTabSz="932962" fontAlgn="base">
              <a:spcBef>
                <a:spcPct val="0"/>
              </a:spcBef>
              <a:spcAft>
                <a:spcPct val="0"/>
              </a:spcAft>
            </a:pPr>
            <a:r>
              <a:rPr lang="en-US" sz="1837" b="1">
                <a:solidFill>
                  <a:schemeClr val="bg1"/>
                </a:solidFill>
                <a:latin typeface="Arial" pitchFamily="34" charset="0"/>
                <a:cs typeface="Arial" pitchFamily="34" charset="0"/>
              </a:rPr>
              <a:t>2</a:t>
            </a:r>
            <a:endParaRPr lang="en-US" sz="1837">
              <a:latin typeface="Arial" pitchFamily="34" charset="0"/>
              <a:cs typeface="Arial" pitchFamily="34" charset="0"/>
            </a:endParaRPr>
          </a:p>
        </p:txBody>
      </p:sp>
      <p:sp>
        <p:nvSpPr>
          <p:cNvPr id="34" name="Rectangle 3"/>
          <p:cNvSpPr>
            <a:spLocks noChangeArrowheads="1"/>
          </p:cNvSpPr>
          <p:nvPr/>
        </p:nvSpPr>
        <p:spPr bwMode="auto">
          <a:xfrm>
            <a:off x="5214570" y="1633237"/>
            <a:ext cx="3226196" cy="4080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defTabSz="932962" fontAlgn="base">
              <a:spcBef>
                <a:spcPct val="0"/>
              </a:spcBef>
              <a:spcAft>
                <a:spcPct val="0"/>
              </a:spcAft>
            </a:pPr>
            <a:r>
              <a:rPr lang="en-US" sz="1326" dirty="0" smtClean="0">
                <a:latin typeface="Arial" pitchFamily="34" charset="0"/>
                <a:cs typeface="Arial" pitchFamily="34" charset="0"/>
              </a:rPr>
              <a:t> Loan value &lt; 10 lacs per customer, also participating in </a:t>
            </a:r>
            <a:r>
              <a:rPr lang="en-US" sz="1326" dirty="0" err="1" smtClean="0">
                <a:latin typeface="Arial" pitchFamily="34" charset="0"/>
                <a:cs typeface="Arial" pitchFamily="34" charset="0"/>
              </a:rPr>
              <a:t>govt</a:t>
            </a:r>
            <a:r>
              <a:rPr lang="en-US" sz="1326" dirty="0" smtClean="0">
                <a:latin typeface="Arial" pitchFamily="34" charset="0"/>
                <a:cs typeface="Arial" pitchFamily="34" charset="0"/>
              </a:rPr>
              <a:t> subsidy programs</a:t>
            </a:r>
            <a:endParaRPr lang="en-US" sz="1326" dirty="0">
              <a:latin typeface="Arial" pitchFamily="34" charset="0"/>
              <a:cs typeface="Arial" pitchFamily="34" charset="0"/>
            </a:endParaRPr>
          </a:p>
        </p:txBody>
      </p:sp>
      <p:sp>
        <p:nvSpPr>
          <p:cNvPr id="35" name="Rectangle 3"/>
          <p:cNvSpPr>
            <a:spLocks noChangeArrowheads="1"/>
          </p:cNvSpPr>
          <p:nvPr/>
        </p:nvSpPr>
        <p:spPr bwMode="auto">
          <a:xfrm>
            <a:off x="5239189" y="2126193"/>
            <a:ext cx="3226196" cy="4080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defTabSz="932962" fontAlgn="base">
              <a:spcBef>
                <a:spcPct val="0"/>
              </a:spcBef>
              <a:spcAft>
                <a:spcPct val="0"/>
              </a:spcAft>
            </a:pPr>
            <a:r>
              <a:rPr lang="en-US" sz="1326" dirty="0" smtClean="0">
                <a:latin typeface="Arial" pitchFamily="34" charset="0"/>
                <a:cs typeface="Arial" pitchFamily="34" charset="0"/>
              </a:rPr>
              <a:t>Housing finance is 12 lac crore with 36% share of </a:t>
            </a:r>
            <a:r>
              <a:rPr lang="en-US" sz="1326" dirty="0" err="1" smtClean="0">
                <a:latin typeface="Arial" pitchFamily="34" charset="0"/>
                <a:cs typeface="Arial" pitchFamily="34" charset="0"/>
              </a:rPr>
              <a:t>HFCs</a:t>
            </a:r>
            <a:endParaRPr lang="en-US" sz="1326" dirty="0">
              <a:latin typeface="Arial" pitchFamily="34" charset="0"/>
              <a:cs typeface="Arial" pitchFamily="34" charset="0"/>
            </a:endParaRPr>
          </a:p>
        </p:txBody>
      </p:sp>
      <p:grpSp>
        <p:nvGrpSpPr>
          <p:cNvPr id="27" name="Group 26"/>
          <p:cNvGrpSpPr/>
          <p:nvPr/>
        </p:nvGrpSpPr>
        <p:grpSpPr>
          <a:xfrm>
            <a:off x="5015586" y="2630568"/>
            <a:ext cx="3449800" cy="2263623"/>
            <a:chOff x="4354698" y="2506047"/>
            <a:chExt cx="4807284" cy="2756579"/>
          </a:xfrm>
        </p:grpSpPr>
        <p:pic>
          <p:nvPicPr>
            <p:cNvPr id="25" name="Picture 24"/>
            <p:cNvPicPr>
              <a:picLocks noChangeAspect="1"/>
            </p:cNvPicPr>
            <p:nvPr/>
          </p:nvPicPr>
          <p:blipFill>
            <a:blip r:embed="rId12"/>
            <a:stretch>
              <a:fillRect/>
            </a:stretch>
          </p:blipFill>
          <p:spPr>
            <a:xfrm>
              <a:off x="6723048" y="2506047"/>
              <a:ext cx="2438934" cy="2756579"/>
            </a:xfrm>
            <a:prstGeom prst="rect">
              <a:avLst/>
            </a:prstGeom>
          </p:spPr>
        </p:pic>
        <p:pic>
          <p:nvPicPr>
            <p:cNvPr id="26" name="Picture 25"/>
            <p:cNvPicPr>
              <a:picLocks noChangeAspect="1"/>
            </p:cNvPicPr>
            <p:nvPr/>
          </p:nvPicPr>
          <p:blipFill>
            <a:blip r:embed="rId13"/>
            <a:stretch>
              <a:fillRect/>
            </a:stretch>
          </p:blipFill>
          <p:spPr>
            <a:xfrm>
              <a:off x="4354698" y="2531453"/>
              <a:ext cx="2642179" cy="2705766"/>
            </a:xfrm>
            <a:prstGeom prst="rect">
              <a:avLst/>
            </a:prstGeom>
          </p:spPr>
        </p:pic>
      </p:grpSp>
      <p:pic>
        <p:nvPicPr>
          <p:cNvPr id="37" name="Picture 36"/>
          <p:cNvPicPr>
            <a:picLocks noChangeAspect="1"/>
          </p:cNvPicPr>
          <p:nvPr/>
        </p:nvPicPr>
        <p:blipFill>
          <a:blip r:embed="rId14"/>
          <a:stretch>
            <a:fillRect/>
          </a:stretch>
        </p:blipFill>
        <p:spPr>
          <a:xfrm>
            <a:off x="4923591" y="5085937"/>
            <a:ext cx="1782298" cy="571641"/>
          </a:xfrm>
          <a:prstGeom prst="rect">
            <a:avLst/>
          </a:prstGeom>
        </p:spPr>
      </p:pic>
      <p:pic>
        <p:nvPicPr>
          <p:cNvPr id="38" name="Picture 37"/>
          <p:cNvPicPr>
            <a:picLocks noChangeAspect="1"/>
          </p:cNvPicPr>
          <p:nvPr/>
        </p:nvPicPr>
        <p:blipFill>
          <a:blip r:embed="rId15"/>
          <a:stretch>
            <a:fillRect/>
          </a:stretch>
        </p:blipFill>
        <p:spPr>
          <a:xfrm>
            <a:off x="6808405" y="5636969"/>
            <a:ext cx="1688493" cy="584344"/>
          </a:xfrm>
          <a:prstGeom prst="rect">
            <a:avLst/>
          </a:prstGeom>
        </p:spPr>
      </p:pic>
    </p:spTree>
    <p:extLst>
      <p:ext uri="{BB962C8B-B14F-4D97-AF65-F5344CB8AC3E}">
        <p14:creationId xmlns:p14="http://schemas.microsoft.com/office/powerpoint/2010/main" xmlns="" val="643564997"/>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LIDESTYLE" val="CoverPag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zBcL_7TRYE6J0HhXhjzmqw"/>
</p:tagLst>
</file>

<file path=ppt/tags/tag100.xml><?xml version="1.0" encoding="utf-8"?>
<p:tagLst xmlns:a="http://schemas.openxmlformats.org/drawingml/2006/main" xmlns:r="http://schemas.openxmlformats.org/officeDocument/2006/relationships" xmlns:p="http://schemas.openxmlformats.org/presentationml/2006/main">
  <p:tag name="NAME" val="RectangleShape"/>
</p:tagLst>
</file>

<file path=ppt/tags/tag101.xml><?xml version="1.0" encoding="utf-8"?>
<p:tagLst xmlns:a="http://schemas.openxmlformats.org/drawingml/2006/main" xmlns:r="http://schemas.openxmlformats.org/officeDocument/2006/relationships" xmlns:p="http://schemas.openxmlformats.org/presentationml/2006/main">
  <p:tag name="NAME" val="RectangleText"/>
</p:tagLst>
</file>

<file path=ppt/tags/tag102.xml><?xml version="1.0" encoding="utf-8"?>
<p:tagLst xmlns:a="http://schemas.openxmlformats.org/drawingml/2006/main" xmlns:r="http://schemas.openxmlformats.org/officeDocument/2006/relationships" xmlns:p="http://schemas.openxmlformats.org/presentationml/2006/main">
  <p:tag name="NAME" val="RectangleShape"/>
</p:tagLst>
</file>

<file path=ppt/tags/tag103.xml><?xml version="1.0" encoding="utf-8"?>
<p:tagLst xmlns:a="http://schemas.openxmlformats.org/drawingml/2006/main" xmlns:r="http://schemas.openxmlformats.org/officeDocument/2006/relationships" xmlns:p="http://schemas.openxmlformats.org/presentationml/2006/main">
  <p:tag name="NAME" val="RectangleText"/>
</p:tagLst>
</file>

<file path=ppt/tags/tag104.xml><?xml version="1.0" encoding="utf-8"?>
<p:tagLst xmlns:a="http://schemas.openxmlformats.org/drawingml/2006/main" xmlns:r="http://schemas.openxmlformats.org/officeDocument/2006/relationships" xmlns:p="http://schemas.openxmlformats.org/presentationml/2006/main">
  <p:tag name="NAME" val="RectangleShape"/>
</p:tagLst>
</file>

<file path=ppt/tags/tag105.xml><?xml version="1.0" encoding="utf-8"?>
<p:tagLst xmlns:a="http://schemas.openxmlformats.org/drawingml/2006/main" xmlns:r="http://schemas.openxmlformats.org/officeDocument/2006/relationships" xmlns:p="http://schemas.openxmlformats.org/presentationml/2006/main">
  <p:tag name="NAME" val="RectangleText"/>
</p:tagLst>
</file>

<file path=ppt/tags/tag106.xml><?xml version="1.0" encoding="utf-8"?>
<p:tagLst xmlns:a="http://schemas.openxmlformats.org/drawingml/2006/main" xmlns:r="http://schemas.openxmlformats.org/officeDocument/2006/relationships" xmlns:p="http://schemas.openxmlformats.org/presentationml/2006/main">
  <p:tag name="NAME" val="RectangleShape"/>
</p:tagLst>
</file>

<file path=ppt/tags/tag107.xml><?xml version="1.0" encoding="utf-8"?>
<p:tagLst xmlns:a="http://schemas.openxmlformats.org/drawingml/2006/main" xmlns:r="http://schemas.openxmlformats.org/officeDocument/2006/relationships" xmlns:p="http://schemas.openxmlformats.org/presentationml/2006/main">
  <p:tag name="NAME" val="RectangleText"/>
</p:tagLst>
</file>

<file path=ppt/tags/tag108.xml><?xml version="1.0" encoding="utf-8"?>
<p:tagLst xmlns:a="http://schemas.openxmlformats.org/drawingml/2006/main" xmlns:r="http://schemas.openxmlformats.org/officeDocument/2006/relationships" xmlns:p="http://schemas.openxmlformats.org/presentationml/2006/main">
  <p:tag name="NAME" val="RectangleShape"/>
</p:tagLst>
</file>

<file path=ppt/tags/tag109.xml><?xml version="1.0" encoding="utf-8"?>
<p:tagLst xmlns:a="http://schemas.openxmlformats.org/drawingml/2006/main" xmlns:r="http://schemas.openxmlformats.org/officeDocument/2006/relationships" xmlns:p="http://schemas.openxmlformats.org/presentationml/2006/main">
  <p:tag name="NAME" val="RectangleText"/>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Cm1oabEfoUivBy._kPUjZg"/>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zBcL_7TRYE6J0HhXhjzmq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Cm1oabEfoUivBy._kPUjZg"/>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zBcL_7TRYE6J0HhXhjzmq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Cm1oabEfoUivBy._kPUjZg"/>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zBcL_7TRYE6J0HhXhjzmq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Cm1oabEfoUivBy._kPUjZ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zBcL_7TRYE6J0HhXhjzmq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Cm1oabEfoUivBy._kPUjZ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zBcL_7TRYE6J0HhXhjzmqw"/>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zBcL_7TRYE6J0HhXhjzmq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i58xJWRuUSujXnOffePn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SzGX3ANbt0.QYoMueEuT6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NIR4j.zUj024660o0CygMg"/>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67WV0ddjYEqRsYaFzvRjfQ"/>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YRzuHgLLwkK4Y89FlCkcU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YRzuHgLLwkK4Y89FlCkcU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YRzuHgLLwkK4Y89FlCkcU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3njy0CwqNU.hlpmlJiwEd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Cm1oabEfoUivBy._kPUjZ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qruk.baRHU2Qq8aaYlq.T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DDNRYq85zk.qRqC2lK.Io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N.UxuAaW6k.waHycilcKUQ"/>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hIMa7JU5WUy1ATx2tr7Vs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i58xJWRuUSujXnOffePn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SzGX3ANbt0.QYoMueEuT6Q"/>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I9w96WkTjUq09hcoINdX9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EAB2g1GzoESEOh6RjfUpWw"/>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NIR4j.zUj024660o0CygMg"/>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Fapb7mYv0i2RoMhyhWDv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zBcL_7TRYE6J0HhXhjzmqw"/>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YGHHFk4JcEiMCQO5Umx4hw"/>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67WV0ddjYEqRsYaFzvRjf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2u6Z1y5PakWTdOe01AHRj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iMkdEx0Y6UK6yUNKDQVp0g"/>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EXwV6mMtdUKNzGq815eFbQ"/>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4yIO2KSZrkaPfWGUUFPFXg"/>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IU.o7f_spUCJMH.5neTy4A"/>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Z_kFcHN0IE.EMgrnwvWlcQ"/>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bN44YW4RI067qroLZ04QoA"/>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YRzuHgLLwkK4Y89FlCkcU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Cm1oabEfoUivBy._kPUjZg"/>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iMkdEx0Y6UK6yUNKDQVp0g"/>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YRzuHgLLwkK4Y89FlCkcUA"/>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YRzuHgLLwkK4Y89FlCkcUA"/>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YRzuHgLLwkK4Y89FlCkcUA"/>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YRzuHgLLwkK4Y89FlCkcUA"/>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YRzuHgLLwkK4Y89FlCkcUA"/>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YRzuHgLLwkK4Y89FlCkcUA"/>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YRzuHgLLwkK4Y89FlCkcUA"/>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YRzuHgLLwkK4Y89FlCkcUA"/>
</p:tagLst>
</file>

<file path=ppt/tags/tag59.xml><?xml version="1.0" encoding="utf-8"?>
<p:tagLst xmlns:a="http://schemas.openxmlformats.org/drawingml/2006/main" xmlns:r="http://schemas.openxmlformats.org/officeDocument/2006/relationships" xmlns:p="http://schemas.openxmlformats.org/presentationml/2006/main">
  <p:tag name="NAME" val="Oval"/>
  <p:tag name="THINKCELLSHAPEDONOTDELETE" val="pkqa.NhbVYUuAaFxDiiW0h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zBcL_7TRYE6J0HhXhjzmqw"/>
</p:tagLst>
</file>

<file path=ppt/tags/tag60.xml><?xml version="1.0" encoding="utf-8"?>
<p:tagLst xmlns:a="http://schemas.openxmlformats.org/drawingml/2006/main" xmlns:r="http://schemas.openxmlformats.org/officeDocument/2006/relationships" xmlns:p="http://schemas.openxmlformats.org/presentationml/2006/main">
  <p:tag name="NAME" val="Oval"/>
  <p:tag name="THINKCELLSHAPEDONOTDELETE" val="pkqa.NhbVYUuAaFxDiiW0hg"/>
</p:tagLst>
</file>

<file path=ppt/tags/tag61.xml><?xml version="1.0" encoding="utf-8"?>
<p:tagLst xmlns:a="http://schemas.openxmlformats.org/drawingml/2006/main" xmlns:r="http://schemas.openxmlformats.org/officeDocument/2006/relationships" xmlns:p="http://schemas.openxmlformats.org/presentationml/2006/main">
  <p:tag name="NAME" val="OvalText"/>
</p:tagLst>
</file>

<file path=ppt/tags/tag62.xml><?xml version="1.0" encoding="utf-8"?>
<p:tagLst xmlns:a="http://schemas.openxmlformats.org/drawingml/2006/main" xmlns:r="http://schemas.openxmlformats.org/officeDocument/2006/relationships" xmlns:p="http://schemas.openxmlformats.org/presentationml/2006/main">
  <p:tag name="NAME" val="OvalShape"/>
</p:tagLst>
</file>

<file path=ppt/tags/tag63.xml><?xml version="1.0" encoding="utf-8"?>
<p:tagLst xmlns:a="http://schemas.openxmlformats.org/drawingml/2006/main" xmlns:r="http://schemas.openxmlformats.org/officeDocument/2006/relationships" xmlns:p="http://schemas.openxmlformats.org/presentationml/2006/main">
  <p:tag name="NAME" val="OvalText"/>
</p:tagLst>
</file>

<file path=ppt/tags/tag64.xml><?xml version="1.0" encoding="utf-8"?>
<p:tagLst xmlns:a="http://schemas.openxmlformats.org/drawingml/2006/main" xmlns:r="http://schemas.openxmlformats.org/officeDocument/2006/relationships" xmlns:p="http://schemas.openxmlformats.org/presentationml/2006/main">
  <p:tag name="NAME" val="OvalShape"/>
</p:tagLst>
</file>

<file path=ppt/tags/tag65.xml><?xml version="1.0" encoding="utf-8"?>
<p:tagLst xmlns:a="http://schemas.openxmlformats.org/drawingml/2006/main" xmlns:r="http://schemas.openxmlformats.org/officeDocument/2006/relationships" xmlns:p="http://schemas.openxmlformats.org/presentationml/2006/main">
  <p:tag name="NAME" val="OvalText"/>
</p:tagLst>
</file>

<file path=ppt/tags/tag66.xml><?xml version="1.0" encoding="utf-8"?>
<p:tagLst xmlns:a="http://schemas.openxmlformats.org/drawingml/2006/main" xmlns:r="http://schemas.openxmlformats.org/officeDocument/2006/relationships" xmlns:p="http://schemas.openxmlformats.org/presentationml/2006/main">
  <p:tag name="NAME" val="Oval"/>
  <p:tag name="THINKCELLSHAPEDONOTDELETE" val="pkqa.NhbVYUuAaFxDiiW0hg"/>
</p:tagLst>
</file>

<file path=ppt/tags/tag67.xml><?xml version="1.0" encoding="utf-8"?>
<p:tagLst xmlns:a="http://schemas.openxmlformats.org/drawingml/2006/main" xmlns:r="http://schemas.openxmlformats.org/officeDocument/2006/relationships" xmlns:p="http://schemas.openxmlformats.org/presentationml/2006/main">
  <p:tag name="NAME" val="Oval"/>
  <p:tag name="THINKCELLSHAPEDONOTDELETE" val="pkqa.NhbVYUuAaFxDiiW0hg"/>
</p:tagLst>
</file>

<file path=ppt/tags/tag68.xml><?xml version="1.0" encoding="utf-8"?>
<p:tagLst xmlns:a="http://schemas.openxmlformats.org/drawingml/2006/main" xmlns:r="http://schemas.openxmlformats.org/officeDocument/2006/relationships" xmlns:p="http://schemas.openxmlformats.org/presentationml/2006/main">
  <p:tag name="NAME" val="Oval"/>
  <p:tag name="THINKCELLSHAPEDONOTDELETE" val="pkqa.NhbVYUuAaFxDiiW0hg"/>
</p:tagLst>
</file>

<file path=ppt/tags/tag69.xml><?xml version="1.0" encoding="utf-8"?>
<p:tagLst xmlns:a="http://schemas.openxmlformats.org/drawingml/2006/main" xmlns:r="http://schemas.openxmlformats.org/officeDocument/2006/relationships" xmlns:p="http://schemas.openxmlformats.org/presentationml/2006/main">
  <p:tag name="NAME" val="OvalShap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Cm1oabEfoUivBy._kPUjZg"/>
</p:tagLst>
</file>

<file path=ppt/tags/tag70.xml><?xml version="1.0" encoding="utf-8"?>
<p:tagLst xmlns:a="http://schemas.openxmlformats.org/drawingml/2006/main" xmlns:r="http://schemas.openxmlformats.org/officeDocument/2006/relationships" xmlns:p="http://schemas.openxmlformats.org/presentationml/2006/main">
  <p:tag name="NAME" val="OvalText"/>
</p:tagLst>
</file>

<file path=ppt/tags/tag71.xml><?xml version="1.0" encoding="utf-8"?>
<p:tagLst xmlns:a="http://schemas.openxmlformats.org/drawingml/2006/main" xmlns:r="http://schemas.openxmlformats.org/officeDocument/2006/relationships" xmlns:p="http://schemas.openxmlformats.org/presentationml/2006/main">
  <p:tag name="NAME" val="OvalShape"/>
</p:tagLst>
</file>

<file path=ppt/tags/tag72.xml><?xml version="1.0" encoding="utf-8"?>
<p:tagLst xmlns:a="http://schemas.openxmlformats.org/drawingml/2006/main" xmlns:r="http://schemas.openxmlformats.org/officeDocument/2006/relationships" xmlns:p="http://schemas.openxmlformats.org/presentationml/2006/main">
  <p:tag name="NAME" val="OvalText"/>
</p:tagLst>
</file>

<file path=ppt/tags/tag73.xml><?xml version="1.0" encoding="utf-8"?>
<p:tagLst xmlns:a="http://schemas.openxmlformats.org/drawingml/2006/main" xmlns:r="http://schemas.openxmlformats.org/officeDocument/2006/relationships" xmlns:p="http://schemas.openxmlformats.org/presentationml/2006/main">
  <p:tag name="NAME" val="OvalShape"/>
</p:tagLst>
</file>

<file path=ppt/tags/tag74.xml><?xml version="1.0" encoding="utf-8"?>
<p:tagLst xmlns:a="http://schemas.openxmlformats.org/drawingml/2006/main" xmlns:r="http://schemas.openxmlformats.org/officeDocument/2006/relationships" xmlns:p="http://schemas.openxmlformats.org/presentationml/2006/main">
  <p:tag name="NAME" val="OvalText"/>
</p:tagLst>
</file>

<file path=ppt/tags/tag75.xml><?xml version="1.0" encoding="utf-8"?>
<p:tagLst xmlns:a="http://schemas.openxmlformats.org/drawingml/2006/main" xmlns:r="http://schemas.openxmlformats.org/officeDocument/2006/relationships" xmlns:p="http://schemas.openxmlformats.org/presentationml/2006/main">
  <p:tag name="NAME" val="Oval"/>
  <p:tag name="THINKCELLSHAPEDONOTDELETE" val="pkqa.NhbVYUuAaFxDiiW0hg"/>
</p:tagLst>
</file>

<file path=ppt/tags/tag76.xml><?xml version="1.0" encoding="utf-8"?>
<p:tagLst xmlns:a="http://schemas.openxmlformats.org/drawingml/2006/main" xmlns:r="http://schemas.openxmlformats.org/officeDocument/2006/relationships" xmlns:p="http://schemas.openxmlformats.org/presentationml/2006/main">
  <p:tag name="NAME" val="Oval"/>
  <p:tag name="THINKCELLSHAPEDONOTDELETE" val="pkqa.NhbVYUuAaFxDiiW0hg"/>
</p:tagLst>
</file>

<file path=ppt/tags/tag77.xml><?xml version="1.0" encoding="utf-8"?>
<p:tagLst xmlns:a="http://schemas.openxmlformats.org/drawingml/2006/main" xmlns:r="http://schemas.openxmlformats.org/officeDocument/2006/relationships" xmlns:p="http://schemas.openxmlformats.org/presentationml/2006/main">
  <p:tag name="NAME" val="Oval"/>
  <p:tag name="THINKCELLSHAPEDONOTDELETE" val="pkqa.NhbVYUuAaFxDiiW0hg"/>
</p:tagLst>
</file>

<file path=ppt/tags/tag78.xml><?xml version="1.0" encoding="utf-8"?>
<p:tagLst xmlns:a="http://schemas.openxmlformats.org/drawingml/2006/main" xmlns:r="http://schemas.openxmlformats.org/officeDocument/2006/relationships" xmlns:p="http://schemas.openxmlformats.org/presentationml/2006/main">
  <p:tag name="NAME" val="OvalShape"/>
</p:tagLst>
</file>

<file path=ppt/tags/tag79.xml><?xml version="1.0" encoding="utf-8"?>
<p:tagLst xmlns:a="http://schemas.openxmlformats.org/drawingml/2006/main" xmlns:r="http://schemas.openxmlformats.org/officeDocument/2006/relationships" xmlns:p="http://schemas.openxmlformats.org/presentationml/2006/main">
  <p:tag name="NAME" val="OvalText"/>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zBcL_7TRYE6J0HhXhjzmqw"/>
</p:tagLst>
</file>

<file path=ppt/tags/tag80.xml><?xml version="1.0" encoding="utf-8"?>
<p:tagLst xmlns:a="http://schemas.openxmlformats.org/drawingml/2006/main" xmlns:r="http://schemas.openxmlformats.org/officeDocument/2006/relationships" xmlns:p="http://schemas.openxmlformats.org/presentationml/2006/main">
  <p:tag name="NAME" val="OvalShape"/>
</p:tagLst>
</file>

<file path=ppt/tags/tag81.xml><?xml version="1.0" encoding="utf-8"?>
<p:tagLst xmlns:a="http://schemas.openxmlformats.org/drawingml/2006/main" xmlns:r="http://schemas.openxmlformats.org/officeDocument/2006/relationships" xmlns:p="http://schemas.openxmlformats.org/presentationml/2006/main">
  <p:tag name="NAME" val="OvalText"/>
</p:tagLst>
</file>

<file path=ppt/tags/tag82.xml><?xml version="1.0" encoding="utf-8"?>
<p:tagLst xmlns:a="http://schemas.openxmlformats.org/drawingml/2006/main" xmlns:r="http://schemas.openxmlformats.org/officeDocument/2006/relationships" xmlns:p="http://schemas.openxmlformats.org/presentationml/2006/main">
  <p:tag name="NAME" val="OvalShape"/>
</p:tagLst>
</file>

<file path=ppt/tags/tag83.xml><?xml version="1.0" encoding="utf-8"?>
<p:tagLst xmlns:a="http://schemas.openxmlformats.org/drawingml/2006/main" xmlns:r="http://schemas.openxmlformats.org/officeDocument/2006/relationships" xmlns:p="http://schemas.openxmlformats.org/presentationml/2006/main">
  <p:tag name="NAME" val="OvalText"/>
</p:tagLst>
</file>

<file path=ppt/tags/tag84.xml><?xml version="1.0" encoding="utf-8"?>
<p:tagLst xmlns:a="http://schemas.openxmlformats.org/drawingml/2006/main" xmlns:r="http://schemas.openxmlformats.org/officeDocument/2006/relationships" xmlns:p="http://schemas.openxmlformats.org/presentationml/2006/main">
  <p:tag name="INLINETEXTSHAPEGUID" val="7740d219-201f-40bb-a61a-34372a082c62"/>
</p:tagLst>
</file>

<file path=ppt/tags/tag85.xml><?xml version="1.0" encoding="utf-8"?>
<p:tagLst xmlns:a="http://schemas.openxmlformats.org/drawingml/2006/main" xmlns:r="http://schemas.openxmlformats.org/officeDocument/2006/relationships" xmlns:p="http://schemas.openxmlformats.org/presentationml/2006/main">
  <p:tag name="NAME" val="RectangleText"/>
</p:tagLst>
</file>

<file path=ppt/tags/tag86.xml><?xml version="1.0" encoding="utf-8"?>
<p:tagLst xmlns:a="http://schemas.openxmlformats.org/drawingml/2006/main" xmlns:r="http://schemas.openxmlformats.org/officeDocument/2006/relationships" xmlns:p="http://schemas.openxmlformats.org/presentationml/2006/main">
  <p:tag name="NAME" val="RectangleText"/>
</p:tagLst>
</file>

<file path=ppt/tags/tag87.xml><?xml version="1.0" encoding="utf-8"?>
<p:tagLst xmlns:a="http://schemas.openxmlformats.org/drawingml/2006/main" xmlns:r="http://schemas.openxmlformats.org/officeDocument/2006/relationships" xmlns:p="http://schemas.openxmlformats.org/presentationml/2006/main">
  <p:tag name="NAME" val="RectangleText"/>
</p:tagLst>
</file>

<file path=ppt/tags/tag88.xml><?xml version="1.0" encoding="utf-8"?>
<p:tagLst xmlns:a="http://schemas.openxmlformats.org/drawingml/2006/main" xmlns:r="http://schemas.openxmlformats.org/officeDocument/2006/relationships" xmlns:p="http://schemas.openxmlformats.org/presentationml/2006/main">
  <p:tag name="NAME" val="RectangleText"/>
</p:tagLst>
</file>

<file path=ppt/tags/tag89.xml><?xml version="1.0" encoding="utf-8"?>
<p:tagLst xmlns:a="http://schemas.openxmlformats.org/drawingml/2006/main" xmlns:r="http://schemas.openxmlformats.org/officeDocument/2006/relationships" xmlns:p="http://schemas.openxmlformats.org/presentationml/2006/main">
  <p:tag name="NAME" val="RectangleText"/>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Cm1oabEfoUivBy._kPUjZg"/>
</p:tagLst>
</file>

<file path=ppt/tags/tag90.xml><?xml version="1.0" encoding="utf-8"?>
<p:tagLst xmlns:a="http://schemas.openxmlformats.org/drawingml/2006/main" xmlns:r="http://schemas.openxmlformats.org/officeDocument/2006/relationships" xmlns:p="http://schemas.openxmlformats.org/presentationml/2006/main">
  <p:tag name="NAME" val="RectangleShape"/>
</p:tagLst>
</file>

<file path=ppt/tags/tag91.xml><?xml version="1.0" encoding="utf-8"?>
<p:tagLst xmlns:a="http://schemas.openxmlformats.org/drawingml/2006/main" xmlns:r="http://schemas.openxmlformats.org/officeDocument/2006/relationships" xmlns:p="http://schemas.openxmlformats.org/presentationml/2006/main">
  <p:tag name="NAME" val="Rectangle"/>
</p:tagLst>
</file>

<file path=ppt/tags/tag92.xml><?xml version="1.0" encoding="utf-8"?>
<p:tagLst xmlns:a="http://schemas.openxmlformats.org/drawingml/2006/main" xmlns:r="http://schemas.openxmlformats.org/officeDocument/2006/relationships" xmlns:p="http://schemas.openxmlformats.org/presentationml/2006/main">
  <p:tag name="NAME" val="RectangleShape"/>
</p:tagLst>
</file>

<file path=ppt/tags/tag93.xml><?xml version="1.0" encoding="utf-8"?>
<p:tagLst xmlns:a="http://schemas.openxmlformats.org/drawingml/2006/main" xmlns:r="http://schemas.openxmlformats.org/officeDocument/2006/relationships" xmlns:p="http://schemas.openxmlformats.org/presentationml/2006/main">
  <p:tag name="NAME" val="Rectangle"/>
</p:tagLst>
</file>

<file path=ppt/tags/tag94.xml><?xml version="1.0" encoding="utf-8"?>
<p:tagLst xmlns:a="http://schemas.openxmlformats.org/drawingml/2006/main" xmlns:r="http://schemas.openxmlformats.org/officeDocument/2006/relationships" xmlns:p="http://schemas.openxmlformats.org/presentationml/2006/main">
  <p:tag name="NAME" val="RectangleShape"/>
</p:tagLst>
</file>

<file path=ppt/tags/tag95.xml><?xml version="1.0" encoding="utf-8"?>
<p:tagLst xmlns:a="http://schemas.openxmlformats.org/drawingml/2006/main" xmlns:r="http://schemas.openxmlformats.org/officeDocument/2006/relationships" xmlns:p="http://schemas.openxmlformats.org/presentationml/2006/main">
  <p:tag name="NAME" val="Rectangle"/>
</p:tagLst>
</file>

<file path=ppt/tags/tag96.xml><?xml version="1.0" encoding="utf-8"?>
<p:tagLst xmlns:a="http://schemas.openxmlformats.org/drawingml/2006/main" xmlns:r="http://schemas.openxmlformats.org/officeDocument/2006/relationships" xmlns:p="http://schemas.openxmlformats.org/presentationml/2006/main">
  <p:tag name="NAME" val="RectangleShape"/>
</p:tagLst>
</file>

<file path=ppt/tags/tag97.xml><?xml version="1.0" encoding="utf-8"?>
<p:tagLst xmlns:a="http://schemas.openxmlformats.org/drawingml/2006/main" xmlns:r="http://schemas.openxmlformats.org/officeDocument/2006/relationships" xmlns:p="http://schemas.openxmlformats.org/presentationml/2006/main">
  <p:tag name="NAME" val="Rectangle"/>
</p:tagLst>
</file>

<file path=ppt/tags/tag98.xml><?xml version="1.0" encoding="utf-8"?>
<p:tagLst xmlns:a="http://schemas.openxmlformats.org/drawingml/2006/main" xmlns:r="http://schemas.openxmlformats.org/officeDocument/2006/relationships" xmlns:p="http://schemas.openxmlformats.org/presentationml/2006/main">
  <p:tag name="NAME" val="RectangleShape"/>
</p:tagLst>
</file>

<file path=ppt/tags/tag99.xml><?xml version="1.0" encoding="utf-8"?>
<p:tagLst xmlns:a="http://schemas.openxmlformats.org/drawingml/2006/main" xmlns:r="http://schemas.openxmlformats.org/officeDocument/2006/relationships" xmlns:p="http://schemas.openxmlformats.org/presentationml/2006/main">
  <p:tag name="NAME" val="Rectangl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449</Words>
  <Application>Microsoft Office PowerPoint</Application>
  <PresentationFormat>On-screen Show (4:3)</PresentationFormat>
  <Paragraphs>128</Paragraphs>
  <Slides>14</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Office Theme</vt:lpstr>
      <vt:lpstr>think-cell Slide</vt:lpstr>
      <vt:lpstr>Slide 1</vt:lpstr>
      <vt:lpstr>Returns of the Marquee Investors</vt:lpstr>
      <vt:lpstr>Can they be the Buffet and Watsa's of India?</vt:lpstr>
      <vt:lpstr>What does the numbers say?</vt:lpstr>
      <vt:lpstr>What would you say after looking at these numbers?</vt:lpstr>
      <vt:lpstr>Evolution of Motilal from a brokerage firm to a financial firm</vt:lpstr>
      <vt:lpstr>Brokerage and Investment banking</vt:lpstr>
      <vt:lpstr>Asset Management</vt:lpstr>
      <vt:lpstr>Aspire Home Finance</vt:lpstr>
      <vt:lpstr> Valuation</vt:lpstr>
      <vt:lpstr>Future Valuation - SOTP based</vt:lpstr>
      <vt:lpstr>To Summarize</vt:lpstr>
      <vt:lpstr>Slide 13</vt:lpstr>
      <vt:lpstr>Slide 14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dc:creator>
  <cp:lastModifiedBy>adm</cp:lastModifiedBy>
  <cp:revision>1</cp:revision>
  <dcterms:created xsi:type="dcterms:W3CDTF">2016-12-29T16:54:31Z</dcterms:created>
  <dcterms:modified xsi:type="dcterms:W3CDTF">2016-12-29T16:56:39Z</dcterms:modified>
</cp:coreProperties>
</file>